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25"/>
  </p:notesMasterIdLst>
  <p:sldIdLst>
    <p:sldId id="256" r:id="rId3"/>
    <p:sldId id="259" r:id="rId4"/>
    <p:sldId id="257" r:id="rId5"/>
    <p:sldId id="269" r:id="rId6"/>
    <p:sldId id="270" r:id="rId7"/>
    <p:sldId id="271" r:id="rId8"/>
    <p:sldId id="272" r:id="rId9"/>
    <p:sldId id="273" r:id="rId10"/>
    <p:sldId id="267" r:id="rId11"/>
    <p:sldId id="275" r:id="rId12"/>
    <p:sldId id="281" r:id="rId13"/>
    <p:sldId id="276" r:id="rId14"/>
    <p:sldId id="277" r:id="rId15"/>
    <p:sldId id="278" r:id="rId16"/>
    <p:sldId id="279" r:id="rId17"/>
    <p:sldId id="280" r:id="rId18"/>
    <p:sldId id="283" r:id="rId19"/>
    <p:sldId id="274" r:id="rId20"/>
    <p:sldId id="268" r:id="rId21"/>
    <p:sldId id="284" r:id="rId22"/>
    <p:sldId id="258" r:id="rId23"/>
    <p:sldId id="282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43FC3-7049-4A7D-9DF0-CF0F8E5E2C06}" type="datetimeFigureOut">
              <a:rPr lang="cs-CZ" smtClean="0"/>
              <a:t>20. 12. 2014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1F48C-D7AF-4657-B534-1F4097C38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7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Gemasolar.jpg" TargetMode="External"/><Relationship Id="rId13" Type="http://schemas.openxmlformats.org/officeDocument/2006/relationships/hyperlink" Target="http://cs.wikipedia.org/wiki/Soubor:Sonnenkollektoren.jpg" TargetMode="External"/><Relationship Id="rId3" Type="http://schemas.openxmlformats.org/officeDocument/2006/relationships/hyperlink" Target="http://cs.wikipedia.org/wiki/Soubor:Solar_land_area.png" TargetMode="External"/><Relationship Id="rId7" Type="http://schemas.openxmlformats.org/officeDocument/2006/relationships/hyperlink" Target="http://cs.wikipedia.org/wiki/Soubor:Photovoltaik_adlershof.jpg" TargetMode="External"/><Relationship Id="rId12" Type="http://schemas.openxmlformats.org/officeDocument/2006/relationships/hyperlink" Target="http://en.wikipedia.org/wiki/File:Helios_in_flight.jpg" TargetMode="External"/><Relationship Id="rId2" Type="http://schemas.openxmlformats.org/officeDocument/2006/relationships/hyperlink" Target="http://cs.wikipedia.org/wiki/Soubor:Sun_in_X-Ray.png" TargetMode="Externa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Solar_cell.png" TargetMode="External"/><Relationship Id="rId11" Type="http://schemas.openxmlformats.org/officeDocument/2006/relationships/hyperlink" Target="http://en.wikipedia.org/wiki/File:InfiniumAtAirStrip.JPG" TargetMode="External"/><Relationship Id="rId5" Type="http://schemas.openxmlformats.org/officeDocument/2006/relationships/hyperlink" Target="http://cs.wikipedia.org/wiki/Soubor:SolarGIS-Solar-map-Czech-Republic-cz.png" TargetMode="External"/><Relationship Id="rId15" Type="http://schemas.openxmlformats.org/officeDocument/2006/relationships/hyperlink" Target="http://cs.wikipedia.org/wiki/Soubor:Str%C3%A1%C5%BE_panely.jpg" TargetMode="External"/><Relationship Id="rId10" Type="http://schemas.openxmlformats.org/officeDocument/2006/relationships/hyperlink" Target="http://en.wikipedia.org/wiki/File:Turanor_PlanetSolar_HDW.jpg" TargetMode="External"/><Relationship Id="rId4" Type="http://schemas.openxmlformats.org/officeDocument/2006/relationships/hyperlink" Target="http://cs.wikipedia.org/wiki/Soubor:SolarGIS-Solar-map-Europe-cz.png" TargetMode="External"/><Relationship Id="rId9" Type="http://schemas.openxmlformats.org/officeDocument/2006/relationships/hyperlink" Target="http://en.wikipedia.org/wiki/File:ISS_on_20_August_2001.jpg" TargetMode="External"/><Relationship Id="rId14" Type="http://schemas.openxmlformats.org/officeDocument/2006/relationships/hyperlink" Target="http://cs.wikipedia.org/wiki/Soubor:Font_Romeu_France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olar_oven_Portugal_2007.jpg" TargetMode="External"/><Relationship Id="rId2" Type="http://schemas.openxmlformats.org/officeDocument/2006/relationships/hyperlink" Target="http://en.wikipedia.org/wiki/File:HotPot_d.PN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File:ALSOL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/>
            <a:r>
              <a:rPr lang="cs-CZ" sz="4800" b="1" dirty="0" smtClean="0"/>
              <a:t>Ch_110_Solární energie</a:t>
            </a:r>
            <a:endParaRPr lang="cs-CZ" sz="4800" b="1" dirty="0"/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smtClean="0"/>
              <a:t>Ch_110_Energie_Solární </a:t>
            </a:r>
            <a:r>
              <a:rPr lang="cs-CZ" b="1" dirty="0" smtClean="0"/>
              <a:t>energie</a:t>
            </a:r>
          </a:p>
          <a:p>
            <a:pPr algn="ctr" eaLnBrk="1" hangingPunct="1"/>
            <a:endParaRPr lang="cs-CZ" b="1" dirty="0" smtClean="0"/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b="1" dirty="0" smtClean="0"/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04800" y="2239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Solární elektrárna </a:t>
            </a:r>
            <a:r>
              <a:rPr lang="cs-CZ" sz="2400" dirty="0" err="1" smtClean="0"/>
              <a:t>Gemasolar</a:t>
            </a:r>
            <a:r>
              <a:rPr lang="cs-CZ" sz="2400" dirty="0" smtClean="0"/>
              <a:t> na jihu Španělska výkon 19,9 MW s uskladněním tepla v tavenině soli až na 15 hodin.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9" y="881553"/>
            <a:ext cx="7630401" cy="5083756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494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-6439" y="60270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Solární elektrárna u Stráže        pod Ralskem – výkon 5 MW.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9" y="-79729"/>
            <a:ext cx="9150439" cy="6100293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193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089604" y="853392"/>
            <a:ext cx="201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ISS – solární panely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97" y="840691"/>
            <a:ext cx="6004607" cy="6004607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80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524500" y="239256"/>
            <a:ext cx="3619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Největší solárně poháněná loď typu katamarán - </a:t>
            </a:r>
            <a:r>
              <a:rPr lang="cs-CZ" sz="2400" dirty="0" err="1"/>
              <a:t>Tûranor</a:t>
            </a:r>
            <a:r>
              <a:rPr lang="cs-CZ" sz="2400" dirty="0"/>
              <a:t> </a:t>
            </a:r>
            <a:r>
              <a:rPr lang="cs-CZ" sz="2400" dirty="0" err="1" smtClean="0"/>
              <a:t>PlanetSolar</a:t>
            </a:r>
            <a:r>
              <a:rPr lang="cs-CZ" sz="2400" dirty="0" smtClean="0"/>
              <a:t> – délka 30m, šířka 15m, 470m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solárních panelů, postavena v r. 2010 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9757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3922" cy="33146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14879"/>
            <a:ext cx="4724400" cy="35433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9700" y="38989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Solární vozítko Michiganské univerzity při testovací jízdě.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2506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400" y="193029"/>
            <a:ext cx="546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Solárně poháněný letoun Helios UAV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4000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78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65100" y="12700"/>
            <a:ext cx="612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Fototermický kolektor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8600" y="830997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Přeměňuje sluneční záření na </a:t>
            </a:r>
            <a:r>
              <a:rPr lang="cs-CZ" sz="2400" dirty="0" smtClean="0">
                <a:solidFill>
                  <a:srgbClr val="FFC000"/>
                </a:solidFill>
              </a:rPr>
              <a:t>tepelnou energii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Využívá se pro </a:t>
            </a:r>
            <a:r>
              <a:rPr lang="cs-CZ" sz="2400" dirty="0" smtClean="0">
                <a:solidFill>
                  <a:srgbClr val="FFC000"/>
                </a:solidFill>
              </a:rPr>
              <a:t>ohřev vody </a:t>
            </a:r>
            <a:r>
              <a:rPr lang="cs-CZ" sz="2400" dirty="0" smtClean="0"/>
              <a:t>administrativních , průmyslových objektů, domácností, bytů, bazénů.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31325"/>
            <a:ext cx="5168900" cy="3876675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035674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29400" y="2031326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Fototermický solární kolektor na střeše domu.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6405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90500" y="152400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Solární pec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0500" y="1061829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Využívá se soustředění slunečních paprsků do jednoho místa.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879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1524000"/>
            <a:ext cx="872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Budova s parabolickým zrcadlem o ploše 2000m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a laboratoří – ve francouzských Pyrenejích v </a:t>
            </a:r>
            <a:r>
              <a:rPr lang="cs-CZ" sz="2400" dirty="0" err="1" smtClean="0"/>
              <a:t>Odeillo</a:t>
            </a:r>
            <a:r>
              <a:rPr lang="cs-CZ" sz="2400" dirty="0" smtClean="0"/>
              <a:t> – první a největší sluneční pec na světě. Dosahuje teplot kolem 3800°C. Slunce soustřeďuje na parabolu 63 heliostatů na stráni.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083"/>
            <a:ext cx="9144000" cy="36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48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90500" y="152400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Solární vařič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0500" y="1061829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Využívá se soustředění slunečních paprsků do jednoho místa.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879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10266"/>
            <a:ext cx="3860800" cy="51477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494"/>
            <a:ext cx="4114800" cy="30861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868340"/>
            <a:ext cx="4114799" cy="2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0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2000" y="381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Výhody solární energie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500" y="1752600"/>
            <a:ext cx="834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obnovitelný zdroj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nevznikají </a:t>
            </a:r>
            <a:r>
              <a:rPr lang="cs-CZ" sz="2400" dirty="0"/>
              <a:t>žádné emise nebo jiné škodlivé </a:t>
            </a:r>
            <a:r>
              <a:rPr lang="cs-CZ" sz="2400" dirty="0" smtClean="0"/>
              <a:t>látky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p</a:t>
            </a:r>
            <a:r>
              <a:rPr lang="cs-CZ" sz="2400" dirty="0" smtClean="0"/>
              <a:t>rovoz </a:t>
            </a:r>
            <a:r>
              <a:rPr lang="cs-CZ" sz="2400" dirty="0"/>
              <a:t>je zcela bezhlučný, bez pohyblivých </a:t>
            </a:r>
            <a:r>
              <a:rPr lang="cs-CZ" sz="2400" dirty="0" smtClean="0"/>
              <a:t>dílů 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j</a:t>
            </a:r>
            <a:r>
              <a:rPr lang="cs-CZ" sz="2400" dirty="0" smtClean="0"/>
              <a:t>ednoduchá </a:t>
            </a:r>
            <a:r>
              <a:rPr lang="cs-CZ" sz="2400" dirty="0"/>
              <a:t>instalace solárního </a:t>
            </a:r>
            <a:r>
              <a:rPr lang="cs-CZ" sz="2400" dirty="0" smtClean="0"/>
              <a:t>systému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minimální obsluha a snadná </a:t>
            </a:r>
            <a:r>
              <a:rPr lang="cs-CZ" sz="2400" dirty="0"/>
              <a:t>elektronická </a:t>
            </a:r>
            <a:r>
              <a:rPr lang="cs-CZ" sz="2400" dirty="0" smtClean="0"/>
              <a:t>regulace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vysokou </a:t>
            </a:r>
            <a:r>
              <a:rPr lang="cs-CZ" sz="2400" dirty="0"/>
              <a:t>provozní </a:t>
            </a:r>
            <a:r>
              <a:rPr lang="cs-CZ" sz="2400" dirty="0" smtClean="0"/>
              <a:t>spolehlivost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105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90600" y="152400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Nevýhody solární energie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500" y="1371600"/>
            <a:ext cx="8724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p</a:t>
            </a:r>
            <a:r>
              <a:rPr lang="cs-CZ" sz="2400" dirty="0" smtClean="0"/>
              <a:t>oměrně </a:t>
            </a:r>
            <a:r>
              <a:rPr lang="cs-CZ" sz="2400" dirty="0"/>
              <a:t>nízká průměrná roční intenzita slunečního </a:t>
            </a:r>
            <a:r>
              <a:rPr lang="cs-CZ" sz="2400" dirty="0" smtClean="0"/>
              <a:t>záření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k</a:t>
            </a:r>
            <a:r>
              <a:rPr lang="cs-CZ" sz="2400" dirty="0" smtClean="0"/>
              <a:t>rátká </a:t>
            </a:r>
            <a:r>
              <a:rPr lang="cs-CZ" sz="2400" dirty="0"/>
              <a:t>průměrná roční doba slunečního </a:t>
            </a:r>
            <a:r>
              <a:rPr lang="cs-CZ" sz="2400" dirty="0" smtClean="0"/>
              <a:t>svitu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v</a:t>
            </a:r>
            <a:r>
              <a:rPr lang="cs-CZ" sz="2400" dirty="0" smtClean="0"/>
              <a:t>elké </a:t>
            </a:r>
            <a:r>
              <a:rPr lang="cs-CZ" sz="2400" dirty="0"/>
              <a:t>kolísání intenzity záření v průběhu </a:t>
            </a:r>
            <a:r>
              <a:rPr lang="cs-CZ" sz="2400" dirty="0" smtClean="0"/>
              <a:t>roku i dne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m</a:t>
            </a:r>
            <a:r>
              <a:rPr lang="cs-CZ" sz="2400" dirty="0" smtClean="0"/>
              <a:t>alá </a:t>
            </a:r>
            <a:r>
              <a:rPr lang="cs-CZ" sz="2400" dirty="0"/>
              <a:t>účinnost přeměny a z toho plynoucí nároky na plochu </a:t>
            </a:r>
            <a:r>
              <a:rPr lang="cs-CZ" sz="2400" dirty="0" smtClean="0"/>
              <a:t>článků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v</a:t>
            </a:r>
            <a:r>
              <a:rPr lang="cs-CZ" sz="2400" dirty="0" smtClean="0"/>
              <a:t>ysoké </a:t>
            </a:r>
            <a:r>
              <a:rPr lang="cs-CZ" sz="2400" dirty="0"/>
              <a:t>investiční náklady na instalaci. 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malá </a:t>
            </a:r>
            <a:r>
              <a:rPr lang="cs-CZ" sz="2400" dirty="0"/>
              <a:t>životnost (20 let) v poměru k </a:t>
            </a:r>
            <a:r>
              <a:rPr lang="cs-CZ" sz="2400" dirty="0" smtClean="0"/>
              <a:t>ceně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p</a:t>
            </a:r>
            <a:r>
              <a:rPr lang="cs-CZ" sz="2400" dirty="0" smtClean="0"/>
              <a:t>otřeba </a:t>
            </a:r>
            <a:r>
              <a:rPr lang="cs-CZ" sz="2400" dirty="0"/>
              <a:t>záložního zdroje </a:t>
            </a:r>
            <a:r>
              <a:rPr lang="cs-CZ" sz="2400" dirty="0" smtClean="0"/>
              <a:t>elektřiny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výkon pouze přes den – nedá se uskladnit ve větším objemu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ČR – využitelné spíše jako doplněk pro domácnosti – v létě nadbytek výkonu, v zimě výkon chybí – krátký den slunce níže nad horizontem, výhodné pro nízkoenergetické domy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7727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</a:t>
            </a:r>
            <a:r>
              <a:rPr lang="cs-CZ" dirty="0" smtClean="0"/>
              <a:t>rozšíření</a:t>
            </a:r>
            <a:r>
              <a:rPr lang="cs-CZ" dirty="0"/>
              <a:t> </a:t>
            </a:r>
            <a:r>
              <a:rPr lang="cs-CZ" dirty="0" smtClean="0"/>
              <a:t>                     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a upevňování </a:t>
            </a:r>
            <a:r>
              <a:rPr lang="cs-CZ" dirty="0"/>
              <a:t>učiva o </a:t>
            </a:r>
            <a:r>
              <a:rPr lang="cs-CZ" dirty="0" smtClean="0"/>
              <a:t>obnovitelných zdrojích energie.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obnovitelných zdrojích  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energie.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</a:t>
            </a:r>
            <a:r>
              <a:rPr lang="cs-CZ" dirty="0" smtClean="0"/>
              <a:t>chemie </a:t>
            </a:r>
            <a:r>
              <a:rPr lang="cs-CZ" dirty="0"/>
              <a:t>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endParaRPr lang="cs-CZ" dirty="0" smtClean="0"/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i="1" dirty="0" smtClean="0"/>
              <a:t>Beneš, P., </a:t>
            </a:r>
            <a:r>
              <a:rPr lang="cs-CZ" i="1" dirty="0" err="1" smtClean="0"/>
              <a:t>Pumpr</a:t>
            </a:r>
            <a:r>
              <a:rPr lang="cs-CZ" i="1" dirty="0" smtClean="0"/>
              <a:t>, V., </a:t>
            </a:r>
            <a:r>
              <a:rPr lang="cs-CZ" i="1" dirty="0" err="1" smtClean="0"/>
              <a:t>Banýr</a:t>
            </a:r>
            <a:r>
              <a:rPr lang="cs-CZ" i="1" dirty="0" smtClean="0"/>
              <a:t>, J.</a:t>
            </a:r>
            <a:r>
              <a:rPr lang="cs-CZ" dirty="0" smtClean="0"/>
              <a:t>,  Základy chemie 2 pro 2. stupeň 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základní </a:t>
            </a:r>
            <a:r>
              <a:rPr lang="cs-CZ" dirty="0"/>
              <a:t>školy a nižší ročníky víceletých </a:t>
            </a:r>
            <a:r>
              <a:rPr lang="cs-CZ" dirty="0" smtClean="0"/>
              <a:t>gymnázií a střední školy,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FORTUNA, Praha 1997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90600" y="152400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Opakování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500" y="1371600"/>
            <a:ext cx="8724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Jak vzniká energie na Slunci?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Jaký je vztah mezi solární energií a fosilními palivy, větrnou, vodní energií a energií z biomasy?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 čemu slouží </a:t>
            </a:r>
            <a:r>
              <a:rPr lang="cs-CZ" sz="2400" dirty="0" err="1" smtClean="0"/>
              <a:t>fotovoltaický</a:t>
            </a:r>
            <a:r>
              <a:rPr lang="cs-CZ" sz="2400" dirty="0" smtClean="0"/>
              <a:t> článek?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Kde se dají využít </a:t>
            </a:r>
            <a:r>
              <a:rPr lang="cs-CZ" sz="2400" dirty="0" err="1" smtClean="0"/>
              <a:t>fotovoltaické</a:t>
            </a:r>
            <a:r>
              <a:rPr lang="cs-CZ" sz="2400" dirty="0" smtClean="0"/>
              <a:t> panely?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 čemu slouží fototermický kolektor?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Jak funguje solární pec a na co se využívá?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Jmenuj výhody solární energie.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Jmenuj nevýhody solární energie.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283276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884862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Sun in XRay.png.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2013-02-20].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cs.wikipedia.org/wiki/Soubor:Sun_in_X-Ray.png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Solar </a:t>
            </a:r>
            <a:r>
              <a:rPr lang="cs-CZ" sz="1100" dirty="0" err="1"/>
              <a:t>land</a:t>
            </a:r>
            <a:r>
              <a:rPr lang="cs-CZ" sz="1100" dirty="0"/>
              <a:t> area.png.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2013-02-20].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cs.wikipedia.org/wiki/Soubor:Solar_land_area.png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SolarGIS-Solar-map-Europe-cz.png.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2013-02-20].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cs.wikipedia.org/wiki/Soubor:SolarGIS-Solar-map-Europe-cz.png</a:t>
            </a:r>
            <a:endParaRPr lang="cs-CZ" sz="1100" dirty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 smtClean="0"/>
              <a:t>Soubor:SolarGIS-Solar-map-Czech-Republic-cz.png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2013-02-20].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cs.wikipedia.org/wiki/Soubor:SolarGIS-Solar-map-Czech-Republic-cz.png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Solar cell.png.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 [cit. 2013-02-21].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cs.wikipedia.org/wiki/Soubor:Solar_cell.png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 </a:t>
            </a:r>
            <a:r>
              <a:rPr lang="cs-CZ" sz="1100" dirty="0" err="1"/>
              <a:t>Photovoltaik</a:t>
            </a:r>
            <a:r>
              <a:rPr lang="cs-CZ" sz="1100" dirty="0"/>
              <a:t> adlershof.jpg.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2013-02-21].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cs.wikipedia.org/wiki/Soubor:Photovoltaik_adlershof.jpg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Gemasolar.jpg.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2013-02-21].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en.wikipedia.org/wiki/File:Gemasolar.jpg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/>
              <a:t>ISS on 20 August 2001.jpg.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2005 [cit. 2013-02-21].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en.wikipedia.org/wiki/File:ISS_on_20_August_2001.jpg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Turanor</a:t>
            </a:r>
            <a:r>
              <a:rPr lang="cs-CZ" sz="1100" dirty="0"/>
              <a:t> </a:t>
            </a:r>
            <a:r>
              <a:rPr lang="cs-CZ" sz="1100" dirty="0" err="1"/>
              <a:t>PlanetSolar</a:t>
            </a:r>
            <a:r>
              <a:rPr lang="cs-CZ" sz="1100" dirty="0"/>
              <a:t> HDW.jpg.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2013-02-21].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en.wikipedia.org/wiki/File:Turanor_PlanetSolar_HDW.jpg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InfiniumAtAirStrip.JPG.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2013-02-21].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en.wikipedia.org/wiki/File:InfiniumAtAirStrip.JPG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Helios in flight.jpg.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2013-02-21].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en.wikipedia.org/wiki/File:Helios_in_flight.jpg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Sonnenkollektoren.jpg.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2013-02-21]. Dostupné z: </a:t>
            </a:r>
            <a:r>
              <a:rPr lang="cs-CZ" sz="1100" dirty="0">
                <a:hlinkClick r:id="rId13"/>
              </a:rPr>
              <a:t>http://</a:t>
            </a:r>
            <a:r>
              <a:rPr lang="cs-CZ" sz="1100" dirty="0" smtClean="0">
                <a:hlinkClick r:id="rId13"/>
              </a:rPr>
              <a:t>cs.wikipedia.org/wiki/Soubor:Sonnenkollektoren.jpg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Font Romeu France.jpg.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2013-02-21]. Dostupné z: </a:t>
            </a:r>
            <a:r>
              <a:rPr lang="cs-CZ" sz="1100" dirty="0">
                <a:hlinkClick r:id="rId14"/>
              </a:rPr>
              <a:t>http://</a:t>
            </a:r>
            <a:r>
              <a:rPr lang="cs-CZ" sz="1100" dirty="0" smtClean="0">
                <a:hlinkClick r:id="rId14"/>
              </a:rPr>
              <a:t>cs.wikipedia.org/wiki/Soubor:Font_Romeu_France.jpg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Stráž panely.jpg.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2013-02-21]. Dostupné z: </a:t>
            </a:r>
            <a:r>
              <a:rPr lang="cs-CZ" sz="1100" dirty="0">
                <a:hlinkClick r:id="rId15"/>
              </a:rPr>
              <a:t>http://</a:t>
            </a:r>
            <a:r>
              <a:rPr lang="cs-CZ" sz="1100" dirty="0" smtClean="0">
                <a:hlinkClick r:id="rId15"/>
              </a:rPr>
              <a:t>cs.wikipedia.org/wiki/Soubor:Str%C3%A1%C5%BE_panely.jpg</a:t>
            </a:r>
            <a:endParaRPr lang="cs-CZ" sz="11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884862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HotPot</a:t>
            </a:r>
            <a:r>
              <a:rPr lang="cs-CZ" sz="1100" dirty="0"/>
              <a:t> d.PNG.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2013-02-21].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en.wikipedia.org/wiki/File:HotPot_d.PNG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Solar </a:t>
            </a:r>
            <a:r>
              <a:rPr lang="cs-CZ" sz="1100" dirty="0" err="1"/>
              <a:t>oven</a:t>
            </a:r>
            <a:r>
              <a:rPr lang="cs-CZ" sz="1100" dirty="0"/>
              <a:t> Portugal 2007.jpg.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2013-02-21].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en.wikipedia.org/wiki/File:Solar_oven_Portugal_2007.jpg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ALSOL.jpg.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2013-02-21].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en.wikipedia.org/wiki/File:ALSOL.jpg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63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228600"/>
            <a:ext cx="48387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Solární energie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4460" y="11430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Solární = sluneční energie</a:t>
            </a:r>
          </a:p>
          <a:p>
            <a:r>
              <a:rPr lang="cs-CZ" sz="2400" dirty="0" smtClean="0"/>
              <a:t>Vzniká termojadernou fúzí (slučováním) atomů vodíku            za vzniku helia. Při tom se uvolní obrovské množství energie.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442817"/>
            <a:ext cx="6057900" cy="4389783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60" y="33178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8600" y="4189987"/>
            <a:ext cx="2667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Vyčerpání vodíku nastane až za několik miliard let </a:t>
            </a:r>
            <a:r>
              <a:rPr lang="cs-CZ" sz="2400" dirty="0">
                <a:sym typeface="Wingdings"/>
              </a:rPr>
              <a:t> obnovitelný zdroj.</a:t>
            </a:r>
            <a:endParaRPr lang="cs-CZ" sz="2400" dirty="0"/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838200"/>
            <a:ext cx="894334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Projevy sluneční energie na Zemi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4460" y="208023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energie </a:t>
            </a:r>
            <a:r>
              <a:rPr lang="cs-CZ" sz="2400" dirty="0" smtClean="0">
                <a:solidFill>
                  <a:srgbClr val="FFC000"/>
                </a:solidFill>
              </a:rPr>
              <a:t>fosilních paliv</a:t>
            </a:r>
            <a:r>
              <a:rPr lang="cs-CZ" sz="2400" dirty="0" smtClean="0"/>
              <a:t> = uskladněná sluneční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energie </a:t>
            </a:r>
            <a:r>
              <a:rPr lang="cs-CZ" sz="2400" dirty="0" smtClean="0">
                <a:solidFill>
                  <a:srgbClr val="FFC000"/>
                </a:solidFill>
              </a:rPr>
              <a:t>větru</a:t>
            </a:r>
            <a:r>
              <a:rPr lang="cs-CZ" sz="2400" dirty="0" smtClean="0"/>
              <a:t> – vzniká nerovnoměrným ohřevem částí zemského povrchu, vítr vyvolává navíc vznik vln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energie </a:t>
            </a:r>
            <a:r>
              <a:rPr lang="cs-CZ" sz="2400" dirty="0" smtClean="0">
                <a:solidFill>
                  <a:srgbClr val="FFC000"/>
                </a:solidFill>
              </a:rPr>
              <a:t>biomasy</a:t>
            </a:r>
            <a:r>
              <a:rPr lang="cs-CZ" sz="2400" dirty="0" smtClean="0"/>
              <a:t> – uskladněná sluneční energie                 do chemických vazeb </a:t>
            </a:r>
            <a:r>
              <a:rPr lang="cs-CZ" sz="2400" dirty="0" smtClean="0">
                <a:solidFill>
                  <a:srgbClr val="FFC000"/>
                </a:solidFill>
              </a:rPr>
              <a:t>fotosyntézou </a:t>
            </a:r>
            <a:r>
              <a:rPr lang="cs-CZ" sz="2400" dirty="0" smtClean="0"/>
              <a:t>– biomasa se spaluje nebo využívá jako potrava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vodní energie</a:t>
            </a:r>
            <a:r>
              <a:rPr lang="cs-CZ" sz="2400" dirty="0" smtClean="0"/>
              <a:t> – sluneční energie – umožňuje koloběh vody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teplo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elektromagnetické záření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880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58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93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6167"/>
            <a:ext cx="8432799" cy="595256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57200" y="9525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Mapa intenzity sluneční energie dopadající na Zemi</a:t>
            </a:r>
          </a:p>
        </p:txBody>
      </p:sp>
    </p:spTree>
    <p:extLst>
      <p:ext uri="{BB962C8B-B14F-4D97-AF65-F5344CB8AC3E}">
        <p14:creationId xmlns:p14="http://schemas.microsoft.com/office/powerpoint/2010/main" val="326504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300"/>
            <a:ext cx="8458200" cy="59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67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92124"/>
            <a:ext cx="8547100" cy="59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13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27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err="1" smtClean="0"/>
              <a:t>Fotovoltaický</a:t>
            </a:r>
            <a:r>
              <a:rPr lang="cs-CZ" sz="4800" dirty="0" smtClean="0"/>
              <a:t> článek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9100" y="685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Polovodičová součástka schopná </a:t>
            </a:r>
            <a:r>
              <a:rPr lang="cs-CZ" sz="2400" dirty="0" smtClean="0">
                <a:solidFill>
                  <a:srgbClr val="FFC000"/>
                </a:solidFill>
              </a:rPr>
              <a:t>měnit světlo na elektrickou energii.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621998"/>
            <a:ext cx="4705198" cy="420846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68698" y="1143019"/>
            <a:ext cx="43372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první </a:t>
            </a:r>
            <a:r>
              <a:rPr lang="cs-CZ" sz="2400" dirty="0" err="1" smtClean="0"/>
              <a:t>fotovoltaický</a:t>
            </a:r>
            <a:r>
              <a:rPr lang="cs-CZ" sz="2400" dirty="0" smtClean="0"/>
              <a:t> článek sestrojen v r. 1883 – účinnost 1%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konstrukce současných článků vznikla v r. 1954 v </a:t>
            </a:r>
            <a:r>
              <a:rPr lang="cs-CZ" sz="2400" dirty="0"/>
              <a:t>Bell </a:t>
            </a:r>
            <a:r>
              <a:rPr lang="cs-CZ" sz="2400" dirty="0" err="1" smtClean="0"/>
              <a:t>Laboratories</a:t>
            </a:r>
            <a:r>
              <a:rPr lang="cs-CZ" sz="2400" dirty="0" smtClean="0"/>
              <a:t> – účinnost až 17% v ideálním případě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princip – uvolňování elektronů v důsledku absorpce elektromagnetického záření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základ tvoří vrstva křemíku nanesená např. na sklo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vyrábí se z nich </a:t>
            </a:r>
            <a:r>
              <a:rPr lang="cs-CZ" sz="2400" dirty="0" smtClean="0">
                <a:solidFill>
                  <a:srgbClr val="FFC000"/>
                </a:solidFill>
              </a:rPr>
              <a:t>solární panely</a:t>
            </a:r>
            <a:endParaRPr lang="cs-CZ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274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3400" y="25400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Využití </a:t>
            </a:r>
            <a:r>
              <a:rPr lang="cs-CZ" sz="4800" dirty="0" err="1" smtClean="0"/>
              <a:t>fotovoltaických</a:t>
            </a:r>
            <a:r>
              <a:rPr lang="cs-CZ" sz="4800" dirty="0" smtClean="0"/>
              <a:t> článků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1000" y="856397"/>
            <a:ext cx="834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zpočátku především kosmonautika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ropné plošiny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pobřežní majáky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zemích kde neexistuje elektrická síť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jachty, karavany, odlehlé chaty, farmy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dnes se připojují přímo na energetickou síť – mohou doplňovat zvýšenou denní spotřebu energie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799"/>
            <a:ext cx="5153890" cy="3124199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557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3893</TotalTime>
  <Words>1327</Words>
  <Application>Microsoft Office PowerPoint</Application>
  <PresentationFormat>Předvádění na obrazovce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Výchozí návrh</vt:lpstr>
      <vt:lpstr>Živly</vt:lpstr>
      <vt:lpstr>Ch_110_Solární energie</vt:lpstr>
      <vt:lpstr>Anotace:</vt:lpstr>
      <vt:lpstr>Solární energie</vt:lpstr>
      <vt:lpstr>Projevy sluneční energie na Zemi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Lenka</cp:lastModifiedBy>
  <cp:revision>136</cp:revision>
  <cp:lastPrinted>1601-01-01T00:00:00Z</cp:lastPrinted>
  <dcterms:created xsi:type="dcterms:W3CDTF">1601-01-01T00:00:00Z</dcterms:created>
  <dcterms:modified xsi:type="dcterms:W3CDTF">2014-12-20T19:24:44Z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