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70" r:id="rId3"/>
    <p:sldId id="271" r:id="rId4"/>
    <p:sldId id="257" r:id="rId5"/>
    <p:sldId id="272" r:id="rId6"/>
    <p:sldId id="273" r:id="rId7"/>
    <p:sldId id="258" r:id="rId8"/>
    <p:sldId id="259" r:id="rId9"/>
    <p:sldId id="260" r:id="rId10"/>
    <p:sldId id="261" r:id="rId11"/>
    <p:sldId id="262" r:id="rId12"/>
    <p:sldId id="263" r:id="rId13"/>
    <p:sldId id="269" r:id="rId14"/>
    <p:sldId id="264" r:id="rId15"/>
    <p:sldId id="266" r:id="rId16"/>
    <p:sldId id="265" r:id="rId17"/>
    <p:sldId id="267" r:id="rId18"/>
    <p:sldId id="268" r:id="rId19"/>
    <p:sldId id="27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FE971-43C4-452F-9D38-107C92DCE28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106513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DA72E-A14C-436C-8998-E2A39BA1590F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976729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4F45-8B63-4C5D-80FE-26203270D6C1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484609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5F6CE-A5C1-4BFD-A651-955A70D6F0A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883153"/>
      </p:ext>
    </p:extLst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FBD5D-B9E0-4123-92D9-5C74EF83434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209440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D49DB-0A30-4304-A2DA-C5D6FA5217C5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538342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4B799-3FD6-4AB9-91E1-D1EB78ED2925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714319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B1108-FAEE-47E8-81BB-D371C908C896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637640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FDD2-BD99-474A-A205-2D5C62BE9D4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268727"/>
      </p:ext>
    </p:extLst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92053-331F-40F6-BE52-83F7B8BA1E39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87093"/>
      </p:ext>
    </p:extLst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34206-826D-45E6-B075-4F9582C8514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606893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F720-3787-407C-ABF6-01964C6CE722}" type="datetimeFigureOut">
              <a:rPr lang="cs-CZ" smtClean="0"/>
              <a:pPr/>
              <a:t>12.10.2014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E068B-D06A-4E67-8D6E-9061ACEE8E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8EF4D9-67F9-4B20-A094-0D697C0366F6}" type="slidenum">
              <a:rPr lang="cs-CZ" smtClean="0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79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aple_leaves.jpg" TargetMode="External"/><Relationship Id="rId2" Type="http://schemas.openxmlformats.org/officeDocument/2006/relationships/hyperlink" Target="http://cs.wikipedia.org/wiki/Javo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://commons.wikimedia.org/wiki/File:Silber-Ahorn_(Acer_saccharinum).jpg" TargetMode="External"/><Relationship Id="rId4" Type="http://schemas.openxmlformats.org/officeDocument/2006/relationships/hyperlink" Target="http://commons.wikimedia.org/wiki/File:Helicopter_leaves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/>
          <a:lstStyle/>
          <a:p>
            <a:r>
              <a:rPr lang="cs-CZ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Růže z listí</a:t>
            </a:r>
            <a:endParaRPr lang="cs-CZ" sz="4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Autor: Mgr. Helena </a:t>
            </a:r>
            <a:r>
              <a:rPr lang="cs-CZ" b="1" dirty="0" err="1" smtClean="0">
                <a:solidFill>
                  <a:srgbClr val="171A1B"/>
                </a:solidFill>
              </a:rPr>
              <a:t>Uhříková</a:t>
            </a:r>
            <a:endParaRPr lang="cs-CZ" dirty="0" smtClean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dirty="0" smtClean="0">
                <a:solidFill>
                  <a:srgbClr val="171A1B"/>
                </a:solidFill>
              </a:rPr>
              <a:t>Škola: Základní škola Fryšták, okres Zlín, příspěvková organizace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171A1B"/>
                </a:solidFill>
              </a:rPr>
              <a:t>Registrační číslo projektu: CZ.1.07/1.1.38/02.0025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171A1B"/>
                </a:solidFill>
              </a:rPr>
              <a:t>Název projektu: Modernizace výuky na ZŠ Slušovice, Fryšták, Kašava a Velehrad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200" smtClean="0">
                <a:solidFill>
                  <a:srgbClr val="171A1B"/>
                </a:solidFill>
              </a:rPr>
              <a:t>Tento projekt je spolufinancován z Evropského sociálního fondu a státního rozpočtu České republiky.</a:t>
            </a:r>
          </a:p>
        </p:txBody>
      </p:sp>
      <p:sp>
        <p:nvSpPr>
          <p:cNvPr id="7" name="Obdélník 6"/>
          <p:cNvSpPr/>
          <p:nvPr/>
        </p:nvSpPr>
        <p:spPr>
          <a:xfrm>
            <a:off x="1820872" y="4077072"/>
            <a:ext cx="562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err="1" smtClean="0">
                <a:solidFill>
                  <a:srgbClr val="171A1B"/>
                </a:solidFill>
              </a:rPr>
              <a:t>PČ</a:t>
            </a:r>
            <a:r>
              <a:rPr lang="cs-CZ" b="1" dirty="0" smtClean="0">
                <a:solidFill>
                  <a:srgbClr val="171A1B"/>
                </a:solidFill>
              </a:rPr>
              <a:t>_002_Práce s drobným materiálem_Růže z listí</a:t>
            </a:r>
          </a:p>
        </p:txBody>
      </p:sp>
    </p:spTree>
    <p:extLst>
      <p:ext uri="{BB962C8B-B14F-4D97-AF65-F5344CB8AC3E}">
        <p14:creationId xmlns:p14="http://schemas.microsoft.com/office/powerpoint/2010/main" xmlns="" val="395882362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01317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5.</a:t>
            </a:r>
            <a:endParaRPr lang="cs-CZ" sz="2400" dirty="0"/>
          </a:p>
        </p:txBody>
      </p:sp>
      <p:pic>
        <p:nvPicPr>
          <p:cNvPr id="5" name="Zástupný symbol pro obrázek 4" descr="SAM_132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07" r="2907"/>
          <a:stretch>
            <a:fillRect/>
          </a:stretch>
        </p:blipFill>
        <p:spPr>
          <a:xfrm>
            <a:off x="1876806" y="1124745"/>
            <a:ext cx="5390389" cy="404279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1580" y="5608362"/>
            <a:ext cx="7560840" cy="122413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 smtClean="0"/>
              <a:t> Přeložíme další list javoru a již vytvořenou ruličku obalujeme dále, tímto způsobem vytvoříme více vrstev.</a:t>
            </a:r>
          </a:p>
          <a:p>
            <a:pPr algn="ctr">
              <a:spcBef>
                <a:spcPts val="0"/>
              </a:spcBef>
            </a:pPr>
            <a:r>
              <a:rPr lang="cs-CZ" sz="2400" dirty="0"/>
              <a:t> </a:t>
            </a:r>
            <a:r>
              <a:rPr lang="cs-CZ" sz="2400" b="0" dirty="0" smtClean="0"/>
              <a:t>Vrstev na konečný květ růžičky by mělo být alespoň 5.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7684" y="5877272"/>
            <a:ext cx="5688632" cy="720080"/>
          </a:xfrm>
        </p:spPr>
        <p:txBody>
          <a:bodyPr>
            <a:normAutofit/>
          </a:bodyPr>
          <a:lstStyle/>
          <a:p>
            <a:pPr algn="ctr"/>
            <a:r>
              <a:rPr lang="cs-CZ" sz="2400" b="0" dirty="0" smtClean="0"/>
              <a:t>Mezikrok - růžička po dvou vrstvách.</a:t>
            </a:r>
            <a:endParaRPr lang="cs-CZ" sz="2400" b="0" dirty="0"/>
          </a:p>
        </p:txBody>
      </p:sp>
      <p:pic>
        <p:nvPicPr>
          <p:cNvPr id="7" name="Obrázek 6" descr="SAM_13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56" y="1124744"/>
            <a:ext cx="4392488" cy="4880264"/>
          </a:xfrm>
          <a:prstGeom prst="rect">
            <a:avLst/>
          </a:prstGeom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329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b="0" dirty="0" smtClean="0"/>
              <a:t>Růžička by měla vypadat takto.</a:t>
            </a:r>
            <a:endParaRPr lang="cs-CZ" sz="2400" b="0" dirty="0"/>
          </a:p>
        </p:txBody>
      </p:sp>
      <p:pic>
        <p:nvPicPr>
          <p:cNvPr id="7" name="Obrázek 6" descr="SAM_1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802" y="1124744"/>
            <a:ext cx="4454396" cy="4950780"/>
          </a:xfrm>
          <a:prstGeom prst="rect">
            <a:avLst/>
          </a:prstGeom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6.</a:t>
            </a:r>
            <a:endParaRPr lang="cs-CZ" sz="2400" dirty="0"/>
          </a:p>
        </p:txBody>
      </p:sp>
      <p:pic>
        <p:nvPicPr>
          <p:cNvPr id="5" name="Zástupný symbol pro obrázek 4" descr="SAM_133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831479" y="1268760"/>
            <a:ext cx="5481042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5949280"/>
            <a:ext cx="5486400" cy="804862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400" dirty="0" smtClean="0"/>
              <a:t>Ustřihneme 15 cm provázku a růžičku pevně </a:t>
            </a:r>
            <a:r>
              <a:rPr lang="cs-CZ" sz="2400" dirty="0"/>
              <a:t>s</a:t>
            </a:r>
            <a:r>
              <a:rPr lang="cs-CZ" sz="2400" dirty="0" smtClean="0"/>
              <a:t>vážeme.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7.</a:t>
            </a:r>
            <a:endParaRPr lang="cs-CZ" sz="2400" dirty="0"/>
          </a:p>
        </p:txBody>
      </p:sp>
      <p:pic>
        <p:nvPicPr>
          <p:cNvPr id="5" name="Zástupný symbol pro obrázek 4" descr="SAM_133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" b="49"/>
          <a:stretch>
            <a:fillRect/>
          </a:stretch>
        </p:blipFill>
        <p:spPr>
          <a:xfrm>
            <a:off x="1828800" y="1412776"/>
            <a:ext cx="5486400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07704" y="5849723"/>
            <a:ext cx="5486400" cy="101399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/>
              <a:t> </a:t>
            </a:r>
            <a:r>
              <a:rPr lang="cs-CZ" sz="2400" dirty="0" smtClean="0"/>
              <a:t>Zastřihneme řapíky listů a vytvoříme další 4 květy.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8.</a:t>
            </a:r>
            <a:endParaRPr lang="cs-CZ" sz="2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5949280"/>
            <a:ext cx="5486400" cy="80486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cs-CZ" sz="2400" dirty="0" smtClean="0"/>
              <a:t> </a:t>
            </a:r>
            <a:r>
              <a:rPr lang="cs-CZ" sz="2600" dirty="0" smtClean="0"/>
              <a:t>Vytvořené růžičky svážeme do kytice se zbytkem nejhezčích listů.</a:t>
            </a:r>
            <a:endParaRPr lang="cs-CZ" sz="2600" dirty="0"/>
          </a:p>
        </p:txBody>
      </p:sp>
      <p:pic>
        <p:nvPicPr>
          <p:cNvPr id="7" name="Obrázek 6" descr="SAM_13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936" y="1412776"/>
            <a:ext cx="5040128" cy="4138522"/>
          </a:xfrm>
          <a:prstGeom prst="rect">
            <a:avLst/>
          </a:prstGeom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355976" y="2564904"/>
            <a:ext cx="4536504" cy="187220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 smtClean="0"/>
              <a:t>Kytici můžeme dát do vázy nebo použít jako dárek pro maminku či babičku.</a:t>
            </a:r>
            <a:endParaRPr lang="cs-CZ" sz="2400" dirty="0"/>
          </a:p>
        </p:txBody>
      </p:sp>
      <p:pic>
        <p:nvPicPr>
          <p:cNvPr id="7" name="Obrázek 6" descr="SAM_13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0074"/>
            <a:ext cx="3312368" cy="5565360"/>
          </a:xfrm>
          <a:prstGeom prst="rect">
            <a:avLst/>
          </a:prstGeom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Autofit/>
          </a:bodyPr>
          <a:lstStyle/>
          <a:p>
            <a:r>
              <a:rPr lang="cs-CZ" sz="7200" dirty="0" smtClean="0"/>
              <a:t>KONEC</a:t>
            </a:r>
            <a:endParaRPr lang="cs-CZ" sz="7200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/>
          <a:lstStyle/>
          <a:p>
            <a:pPr algn="l"/>
            <a:r>
              <a:rPr lang="cs-CZ" sz="3600" dirty="0" smtClean="0"/>
              <a:t>Zdroje: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Javor</a:t>
            </a:r>
            <a:r>
              <a:rPr lang="en-US" dirty="0" smtClean="0"/>
              <a:t>. In: </a:t>
            </a:r>
            <a:r>
              <a:rPr lang="en-US" i="1" dirty="0" smtClean="0"/>
              <a:t>Wikipedia: the free encyclopedia</a:t>
            </a:r>
            <a:r>
              <a:rPr lang="en-US" dirty="0" smtClean="0"/>
              <a:t> [online]. San Francisco (CA): Wikimedia Foundation, 2001-, 27. 8. 2014 [cit. 2014-10-06]. </a:t>
            </a:r>
            <a:r>
              <a:rPr lang="en-US" dirty="0" err="1" smtClean="0"/>
              <a:t>Dostupné</a:t>
            </a:r>
            <a:r>
              <a:rPr lang="en-US" dirty="0" smtClean="0"/>
              <a:t> z: </a:t>
            </a:r>
            <a:r>
              <a:rPr lang="en-US" dirty="0" smtClean="0">
                <a:hlinkClick r:id="rId2"/>
              </a:rPr>
              <a:t>http://cs.wikipedia.org/wiki/Javor</a:t>
            </a:r>
            <a:endParaRPr lang="cs-CZ" dirty="0" smtClean="0"/>
          </a:p>
          <a:p>
            <a:r>
              <a:rPr lang="cs-CZ" dirty="0" err="1" smtClean="0"/>
              <a:t>Maple</a:t>
            </a:r>
            <a:r>
              <a:rPr lang="cs-CZ" dirty="0" smtClean="0"/>
              <a:t> </a:t>
            </a:r>
            <a:r>
              <a:rPr lang="cs-CZ" dirty="0" err="1" smtClean="0"/>
              <a:t>leaves.jpg</a:t>
            </a:r>
            <a:r>
              <a:rPr lang="cs-CZ" dirty="0" smtClean="0"/>
              <a:t>. In: </a:t>
            </a:r>
            <a:r>
              <a:rPr lang="cs-CZ" i="1" dirty="0" err="1" smtClean="0"/>
              <a:t>Wikipedia</a:t>
            </a:r>
            <a:r>
              <a:rPr lang="cs-CZ" i="1" dirty="0" smtClean="0"/>
              <a:t>: </a:t>
            </a:r>
            <a:r>
              <a:rPr lang="cs-CZ" i="1" dirty="0" err="1" smtClean="0"/>
              <a:t>the</a:t>
            </a:r>
            <a:r>
              <a:rPr lang="cs-CZ" i="1" dirty="0" smtClean="0"/>
              <a:t> free </a:t>
            </a:r>
            <a:r>
              <a:rPr lang="cs-CZ" i="1" dirty="0" err="1" smtClean="0"/>
              <a:t>encyclopedia</a:t>
            </a:r>
            <a:r>
              <a:rPr lang="cs-CZ" dirty="0" smtClean="0"/>
              <a:t> [online]. San </a:t>
            </a:r>
            <a:r>
              <a:rPr lang="cs-CZ" dirty="0" err="1" smtClean="0"/>
              <a:t>Francisco</a:t>
            </a:r>
            <a:r>
              <a:rPr lang="cs-CZ" dirty="0" smtClean="0"/>
              <a:t> (CA): </a:t>
            </a:r>
            <a:r>
              <a:rPr lang="cs-CZ" dirty="0" err="1" smtClean="0"/>
              <a:t>Wikimedia</a:t>
            </a:r>
            <a:r>
              <a:rPr lang="cs-CZ" dirty="0" smtClean="0"/>
              <a:t> </a:t>
            </a:r>
            <a:r>
              <a:rPr lang="cs-CZ" dirty="0" err="1" smtClean="0"/>
              <a:t>Foundation</a:t>
            </a:r>
            <a:r>
              <a:rPr lang="cs-CZ" dirty="0" smtClean="0"/>
              <a:t>, 2001-, 20 srpen 2005 [cit. 2014-10-06]. Dostupné z: </a:t>
            </a:r>
            <a:r>
              <a:rPr lang="cs-CZ" dirty="0" smtClean="0">
                <a:hlinkClick r:id="rId3"/>
              </a:rPr>
              <a:t>http://commons.wikimedia.org/wiki/File:Maple_leaves.jpg</a:t>
            </a:r>
            <a:endParaRPr lang="cs-CZ" dirty="0" smtClean="0"/>
          </a:p>
          <a:p>
            <a:r>
              <a:rPr lang="cs-CZ" dirty="0" err="1" smtClean="0"/>
              <a:t>Helicopter</a:t>
            </a:r>
            <a:r>
              <a:rPr lang="cs-CZ" dirty="0" smtClean="0"/>
              <a:t> </a:t>
            </a:r>
            <a:r>
              <a:rPr lang="cs-CZ" dirty="0" err="1" smtClean="0"/>
              <a:t>leaves.jpg</a:t>
            </a:r>
            <a:r>
              <a:rPr lang="cs-CZ" dirty="0" smtClean="0"/>
              <a:t>. In: </a:t>
            </a:r>
            <a:r>
              <a:rPr lang="cs-CZ" i="1" dirty="0" err="1" smtClean="0"/>
              <a:t>Wikipedia</a:t>
            </a:r>
            <a:r>
              <a:rPr lang="cs-CZ" i="1" dirty="0" smtClean="0"/>
              <a:t>: </a:t>
            </a:r>
            <a:r>
              <a:rPr lang="cs-CZ" i="1" dirty="0" err="1" smtClean="0"/>
              <a:t>the</a:t>
            </a:r>
            <a:r>
              <a:rPr lang="cs-CZ" i="1" dirty="0" smtClean="0"/>
              <a:t> free </a:t>
            </a:r>
            <a:r>
              <a:rPr lang="cs-CZ" i="1" dirty="0" err="1" smtClean="0"/>
              <a:t>encyclopedia</a:t>
            </a:r>
            <a:r>
              <a:rPr lang="cs-CZ" dirty="0" smtClean="0"/>
              <a:t> [online]. San </a:t>
            </a:r>
            <a:r>
              <a:rPr lang="cs-CZ" dirty="0" err="1" smtClean="0"/>
              <a:t>Francisco</a:t>
            </a:r>
            <a:r>
              <a:rPr lang="cs-CZ" dirty="0" smtClean="0"/>
              <a:t> (CA): </a:t>
            </a:r>
            <a:r>
              <a:rPr lang="cs-CZ" dirty="0" err="1" smtClean="0"/>
              <a:t>Wikimedia</a:t>
            </a:r>
            <a:r>
              <a:rPr lang="cs-CZ" dirty="0" smtClean="0"/>
              <a:t> </a:t>
            </a:r>
            <a:r>
              <a:rPr lang="cs-CZ" dirty="0" err="1" smtClean="0"/>
              <a:t>Foundation</a:t>
            </a:r>
            <a:r>
              <a:rPr lang="cs-CZ" dirty="0" smtClean="0"/>
              <a:t>, 2001-, 20 June 2006 [cit. 2014-10-06]. Dostupné z: </a:t>
            </a:r>
            <a:r>
              <a:rPr lang="cs-CZ" dirty="0" smtClean="0">
                <a:hlinkClick r:id="rId4"/>
              </a:rPr>
              <a:t>http://commons.wikimedia.org/wiki/File:Helicopter_leaves.jpg</a:t>
            </a:r>
            <a:endParaRPr lang="cs-CZ" dirty="0" smtClean="0"/>
          </a:p>
          <a:p>
            <a:r>
              <a:rPr lang="cs-CZ" dirty="0" err="1" smtClean="0"/>
              <a:t>Silber</a:t>
            </a:r>
            <a:r>
              <a:rPr lang="cs-CZ" dirty="0" smtClean="0"/>
              <a:t>-</a:t>
            </a:r>
            <a:r>
              <a:rPr lang="cs-CZ" dirty="0" err="1" smtClean="0"/>
              <a:t>Ahorn</a:t>
            </a:r>
            <a:r>
              <a:rPr lang="cs-CZ" dirty="0" smtClean="0"/>
              <a:t> (</a:t>
            </a:r>
            <a:r>
              <a:rPr lang="cs-CZ" dirty="0" err="1" smtClean="0"/>
              <a:t>Acer</a:t>
            </a:r>
            <a:r>
              <a:rPr lang="cs-CZ" dirty="0" smtClean="0"/>
              <a:t> </a:t>
            </a:r>
            <a:r>
              <a:rPr lang="cs-CZ" dirty="0" err="1" smtClean="0"/>
              <a:t>saccharinum</a:t>
            </a:r>
            <a:r>
              <a:rPr lang="cs-CZ" dirty="0" smtClean="0"/>
              <a:t>).</a:t>
            </a:r>
            <a:r>
              <a:rPr lang="cs-CZ" dirty="0" err="1" smtClean="0"/>
              <a:t>jpg</a:t>
            </a:r>
            <a:r>
              <a:rPr lang="cs-CZ" dirty="0" smtClean="0"/>
              <a:t>. In: </a:t>
            </a:r>
            <a:r>
              <a:rPr lang="cs-CZ" i="1" dirty="0" err="1" smtClean="0"/>
              <a:t>Wikipedia</a:t>
            </a:r>
            <a:r>
              <a:rPr lang="cs-CZ" i="1" dirty="0" smtClean="0"/>
              <a:t>: </a:t>
            </a:r>
            <a:r>
              <a:rPr lang="cs-CZ" i="1" dirty="0" err="1" smtClean="0"/>
              <a:t>the</a:t>
            </a:r>
            <a:r>
              <a:rPr lang="cs-CZ" i="1" dirty="0" smtClean="0"/>
              <a:t> free </a:t>
            </a:r>
            <a:r>
              <a:rPr lang="cs-CZ" i="1" dirty="0" err="1" smtClean="0"/>
              <a:t>encyclopedia</a:t>
            </a:r>
            <a:r>
              <a:rPr lang="cs-CZ" dirty="0" smtClean="0"/>
              <a:t> [online]. San </a:t>
            </a:r>
            <a:r>
              <a:rPr lang="cs-CZ" dirty="0" err="1" smtClean="0"/>
              <a:t>Francisco</a:t>
            </a:r>
            <a:r>
              <a:rPr lang="cs-CZ" dirty="0" smtClean="0"/>
              <a:t> (CA): </a:t>
            </a:r>
            <a:r>
              <a:rPr lang="cs-CZ" dirty="0" err="1" smtClean="0"/>
              <a:t>Wikimedia</a:t>
            </a:r>
            <a:r>
              <a:rPr lang="cs-CZ" dirty="0" smtClean="0"/>
              <a:t> </a:t>
            </a:r>
            <a:r>
              <a:rPr lang="cs-CZ" dirty="0" err="1" smtClean="0"/>
              <a:t>Foundation</a:t>
            </a:r>
            <a:r>
              <a:rPr lang="cs-CZ" dirty="0" smtClean="0"/>
              <a:t>, 2001-, 6 </a:t>
            </a:r>
            <a:r>
              <a:rPr lang="cs-CZ" dirty="0" err="1" smtClean="0"/>
              <a:t>September</a:t>
            </a:r>
            <a:r>
              <a:rPr lang="cs-CZ" dirty="0" smtClean="0"/>
              <a:t> 2005 [cit. 2014-10-06]. Dostupné z: </a:t>
            </a:r>
            <a:r>
              <a:rPr lang="cs-CZ" dirty="0" smtClean="0">
                <a:hlinkClick r:id="rId5"/>
              </a:rPr>
              <a:t>http://commons.wikimedia.org/wiki/File:Silber-Ahorn_(Acer_saccharinum).</a:t>
            </a:r>
            <a:r>
              <a:rPr lang="cs-CZ" dirty="0" smtClean="0">
                <a:hlinkClick r:id="rId5"/>
              </a:rPr>
              <a:t>jpg</a:t>
            </a:r>
            <a:endParaRPr lang="cs-CZ" dirty="0" smtClean="0"/>
          </a:p>
          <a:p>
            <a:r>
              <a:rPr lang="cs-CZ" dirty="0" smtClean="0"/>
              <a:t>Vlastní fotografie</a:t>
            </a:r>
            <a:endParaRPr lang="cs-CZ" dirty="0"/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9011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14773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000" rIns="7380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Digitální učební materiál </a:t>
            </a:r>
            <a:r>
              <a:rPr lang="cs-CZ" dirty="0"/>
              <a:t>obsahuje pracovní postup výroby podzimní dekorace.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Materiál vysvětluje celý pracovní postup výroby </a:t>
            </a:r>
            <a:r>
              <a:rPr lang="cs-CZ" dirty="0" smtClean="0">
                <a:solidFill>
                  <a:srgbClr val="171A1B"/>
                </a:solidFill>
              </a:rPr>
              <a:t>růže z javorových listů a vytvoření kytice</a:t>
            </a:r>
            <a:r>
              <a:rPr lang="cs-CZ" dirty="0" smtClean="0">
                <a:solidFill>
                  <a:srgbClr val="171A1B"/>
                </a:solidFill>
              </a:rPr>
              <a:t>. V matriálu jsou uvedeny základní informace o javoru.</a:t>
            </a:r>
            <a:endParaRPr lang="cs-CZ" dirty="0">
              <a:solidFill>
                <a:srgbClr val="171A1B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Je určen pro předmět pracovní činnosti a 4. – 5. </a:t>
            </a:r>
            <a:r>
              <a:rPr lang="cs-CZ" dirty="0" smtClean="0">
                <a:solidFill>
                  <a:srgbClr val="171A1B"/>
                </a:solidFill>
              </a:rPr>
              <a:t>ročník.</a:t>
            </a:r>
            <a:endParaRPr lang="cs-CZ" dirty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16000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80526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1.</a:t>
            </a:r>
            <a:endParaRPr lang="cs-CZ" sz="2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623731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Nasbíráme si zhruba 25 listů javoru.</a:t>
            </a:r>
            <a:endParaRPr lang="cs-CZ" sz="2400" dirty="0"/>
          </a:p>
        </p:txBody>
      </p:sp>
      <p:pic>
        <p:nvPicPr>
          <p:cNvPr id="7" name="Zástupný symbol pro obrázek 6" descr="SAM_13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581373" y="1412775"/>
            <a:ext cx="3981255" cy="452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cs-CZ" b="1" dirty="0" smtClean="0"/>
              <a:t>Javor</a:t>
            </a:r>
            <a:r>
              <a:rPr lang="cs-CZ" dirty="0" smtClean="0"/>
              <a:t> (</a:t>
            </a:r>
            <a:r>
              <a:rPr lang="cs-CZ" i="1" dirty="0" err="1" smtClean="0"/>
              <a:t>Acer</a:t>
            </a:r>
            <a:r>
              <a:rPr lang="cs-CZ" dirty="0" smtClean="0"/>
              <a:t>)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91264" cy="435334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Patří mezi vzrostlé </a:t>
            </a:r>
            <a:r>
              <a:rPr lang="cs-CZ" b="1" dirty="0" smtClean="0"/>
              <a:t>opadavé stromy</a:t>
            </a:r>
            <a:r>
              <a:rPr lang="cs-CZ" dirty="0" smtClean="0"/>
              <a:t>, některé druhy mají však jen slabší vzrůst a jsou to buď nižší stromy a nebo existují keře. </a:t>
            </a:r>
          </a:p>
          <a:p>
            <a:r>
              <a:rPr lang="cs-CZ" dirty="0" smtClean="0"/>
              <a:t>Javor roste hlavně na </a:t>
            </a:r>
            <a:r>
              <a:rPr lang="cs-CZ" b="1" dirty="0" smtClean="0"/>
              <a:t>severní polokouli</a:t>
            </a:r>
            <a:r>
              <a:rPr lang="cs-CZ" dirty="0" smtClean="0"/>
              <a:t>.</a:t>
            </a:r>
          </a:p>
          <a:p>
            <a:r>
              <a:rPr lang="cs-CZ" dirty="0" smtClean="0"/>
              <a:t>Je </a:t>
            </a:r>
            <a:r>
              <a:rPr lang="cs-CZ" b="1" dirty="0" smtClean="0"/>
              <a:t>kanadským</a:t>
            </a:r>
            <a:r>
              <a:rPr lang="cs-CZ" dirty="0" smtClean="0"/>
              <a:t> národním stromem.</a:t>
            </a:r>
          </a:p>
          <a:p>
            <a:r>
              <a:rPr lang="cs-CZ" dirty="0" smtClean="0"/>
              <a:t>Z mízy javoru cukrového se vyrábí sladidlo </a:t>
            </a:r>
            <a:r>
              <a:rPr lang="cs-CZ" b="1" dirty="0" smtClean="0"/>
              <a:t>javorový sirup</a:t>
            </a:r>
            <a:r>
              <a:rPr lang="cs-CZ" dirty="0" smtClean="0"/>
              <a:t>.</a:t>
            </a:r>
          </a:p>
          <a:p>
            <a:r>
              <a:rPr lang="cs-CZ" dirty="0" smtClean="0"/>
              <a:t>Javorové dřevo se používá k výrobě </a:t>
            </a:r>
            <a:r>
              <a:rPr lang="cs-CZ" b="1" dirty="0" smtClean="0"/>
              <a:t>hudebních</a:t>
            </a:r>
            <a:r>
              <a:rPr lang="cs-CZ" dirty="0" smtClean="0"/>
              <a:t> </a:t>
            </a:r>
            <a:r>
              <a:rPr lang="cs-CZ" b="1" dirty="0" smtClean="0"/>
              <a:t>nástrojů</a:t>
            </a:r>
            <a:r>
              <a:rPr lang="cs-CZ" dirty="0" smtClean="0"/>
              <a:t> a </a:t>
            </a:r>
            <a:r>
              <a:rPr lang="cs-CZ" b="1" dirty="0" smtClean="0"/>
              <a:t>nábytku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áhled verze z 11:14, 20 srpen 2005"/>
          <p:cNvPicPr>
            <a:picLocks noChangeAspect="1" noChangeArrowheads="1"/>
          </p:cNvPicPr>
          <p:nvPr/>
        </p:nvPicPr>
        <p:blipFill>
          <a:blip r:embed="rId2"/>
          <a:srcRect r="46167"/>
          <a:stretch>
            <a:fillRect/>
          </a:stretch>
        </p:blipFill>
        <p:spPr bwMode="auto">
          <a:xfrm>
            <a:off x="2915816" y="2780928"/>
            <a:ext cx="2304256" cy="3888026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thumb/2/2b/Helicopter_leaves.jpg/800px-Helicopter_leaves.jpg"/>
          <p:cNvPicPr>
            <a:picLocks noChangeAspect="1" noChangeArrowheads="1"/>
          </p:cNvPicPr>
          <p:nvPr/>
        </p:nvPicPr>
        <p:blipFill>
          <a:blip r:embed="rId3"/>
          <a:srcRect l="4351" b="16853"/>
          <a:stretch>
            <a:fillRect/>
          </a:stretch>
        </p:blipFill>
        <p:spPr bwMode="auto">
          <a:xfrm rot="5400000">
            <a:off x="-734533" y="2795381"/>
            <a:ext cx="4221088" cy="2752023"/>
          </a:xfrm>
          <a:prstGeom prst="rect">
            <a:avLst/>
          </a:prstGeom>
          <a:noFill/>
        </p:spPr>
      </p:pic>
      <p:pic>
        <p:nvPicPr>
          <p:cNvPr id="2054" name="Picture 6" descr="File:Silber-Ahorn (Acer saccharinum).jpg"/>
          <p:cNvPicPr>
            <a:picLocks noChangeAspect="1" noChangeArrowheads="1"/>
          </p:cNvPicPr>
          <p:nvPr/>
        </p:nvPicPr>
        <p:blipFill>
          <a:blip r:embed="rId4"/>
          <a:srcRect l="5505"/>
          <a:stretch>
            <a:fillRect/>
          </a:stretch>
        </p:blipFill>
        <p:spPr bwMode="auto">
          <a:xfrm>
            <a:off x="5436096" y="1844825"/>
            <a:ext cx="3707904" cy="4988044"/>
          </a:xfrm>
          <a:prstGeom prst="rect">
            <a:avLst/>
          </a:prstGeom>
          <a:noFill/>
        </p:spPr>
      </p:pic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11560" y="1340768"/>
            <a:ext cx="1440160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3600" b="1" dirty="0" smtClean="0"/>
              <a:t>PLODY</a:t>
            </a:r>
            <a:endParaRPr lang="cs-CZ" sz="36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75856" y="2060848"/>
            <a:ext cx="15841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LISTY</a:t>
            </a:r>
            <a:endParaRPr lang="cs-CZ" sz="36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2200" y="1124744"/>
            <a:ext cx="179181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STROM</a:t>
            </a:r>
            <a:endParaRPr lang="cs-CZ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2. </a:t>
            </a:r>
            <a:endParaRPr lang="cs-CZ" sz="2400" dirty="0"/>
          </a:p>
        </p:txBody>
      </p:sp>
      <p:pic>
        <p:nvPicPr>
          <p:cNvPr id="5" name="Zástupný symbol pro obrázek 4" descr="SAM_131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313331" y="1402432"/>
            <a:ext cx="4517338" cy="425881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5949280"/>
            <a:ext cx="5486400" cy="79208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/>
              <a:t> </a:t>
            </a:r>
            <a:r>
              <a:rPr lang="cs-CZ" sz="2400" dirty="0" smtClean="0"/>
              <a:t>Připravíme si jeden list javoru zbavený </a:t>
            </a:r>
          </a:p>
          <a:p>
            <a:pPr algn="ctr">
              <a:spcBef>
                <a:spcPts val="0"/>
              </a:spcBef>
            </a:pPr>
            <a:r>
              <a:rPr lang="cs-CZ" sz="2400" dirty="0" smtClean="0"/>
              <a:t>prachu a nečistot.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661248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3.</a:t>
            </a:r>
            <a:endParaRPr lang="cs-CZ" sz="2400" dirty="0"/>
          </a:p>
        </p:txBody>
      </p:sp>
      <p:pic>
        <p:nvPicPr>
          <p:cNvPr id="5" name="Zástupný symbol pro obrázek 4" descr="SAM_131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" b="49"/>
          <a:stretch>
            <a:fillRect/>
          </a:stretch>
        </p:blipFill>
        <p:spPr>
          <a:xfrm>
            <a:off x="1828800" y="1556792"/>
            <a:ext cx="5486400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69976" y="6165304"/>
            <a:ext cx="5804048" cy="804862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 Odměříme si polovinu listu a přeložíme jej.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51723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Krok č. 4.</a:t>
            </a:r>
            <a:endParaRPr lang="cs-CZ" sz="2400" dirty="0"/>
          </a:p>
        </p:txBody>
      </p:sp>
      <p:pic>
        <p:nvPicPr>
          <p:cNvPr id="5" name="Zástupný symbol pro obrázek 4" descr="SAM_131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" b="49"/>
          <a:stretch>
            <a:fillRect/>
          </a:stretch>
        </p:blipFill>
        <p:spPr>
          <a:xfrm>
            <a:off x="467544" y="1404989"/>
            <a:ext cx="5486400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6018258"/>
            <a:ext cx="5486400" cy="804862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cs-CZ" sz="2400" dirty="0" smtClean="0"/>
              <a:t> Z pravé strany začneme list stáčet do tvaru poupěte (ruličky).</a:t>
            </a:r>
            <a:endParaRPr lang="cs-CZ" sz="2400" dirty="0"/>
          </a:p>
        </p:txBody>
      </p:sp>
      <p:pic>
        <p:nvPicPr>
          <p:cNvPr id="6" name="Obrázek 5" descr="SAM_1321.JPG"/>
          <p:cNvPicPr>
            <a:picLocks noChangeAspect="1"/>
          </p:cNvPicPr>
          <p:nvPr/>
        </p:nvPicPr>
        <p:blipFill>
          <a:blip r:embed="rId3"/>
          <a:srcRect l="13155" t="9908" r="13555" b="16774"/>
          <a:stretch>
            <a:fillRect/>
          </a:stretch>
        </p:blipFill>
        <p:spPr>
          <a:xfrm>
            <a:off x="5436096" y="1484784"/>
            <a:ext cx="3567315" cy="3384376"/>
          </a:xfrm>
          <a:prstGeom prst="rect">
            <a:avLst/>
          </a:prstGeom>
        </p:spPr>
      </p:pic>
      <p:pic>
        <p:nvPicPr>
          <p:cNvPr id="8" name="Picture 8" descr="OPVK_hor_zakladni_logolink_RGB_c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44522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400" dirty="0" smtClean="0"/>
              <a:t>Výsledný tvar z kroku č. 4.</a:t>
            </a:r>
            <a:endParaRPr lang="cs-CZ" sz="2400" dirty="0"/>
          </a:p>
        </p:txBody>
      </p:sp>
      <p:pic>
        <p:nvPicPr>
          <p:cNvPr id="5" name="Zástupný symbol pro obrázek 4" descr="SAM_132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306" b="14306"/>
          <a:stretch>
            <a:fillRect/>
          </a:stretch>
        </p:blipFill>
        <p:spPr>
          <a:xfrm>
            <a:off x="1828800" y="1412776"/>
            <a:ext cx="5486400" cy="41148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51620" y="5949280"/>
            <a:ext cx="6840760" cy="80486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2400" dirty="0" smtClean="0"/>
              <a:t>POZOR! Při otáčení listu mírně ustupujte směrem dolů, aby rulička nabyla dojmu květu růže.</a:t>
            </a:r>
            <a:endParaRPr lang="cs-CZ" sz="2400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3657600" cy="79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364</Words>
  <Application>Microsoft Office PowerPoint</Application>
  <PresentationFormat>Předvádění na obrazovce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Motiv sady Office</vt:lpstr>
      <vt:lpstr>Výchozí návrh</vt:lpstr>
      <vt:lpstr>Růže z listí</vt:lpstr>
      <vt:lpstr>Anotace:</vt:lpstr>
      <vt:lpstr>Krok č. 1.</vt:lpstr>
      <vt:lpstr>Javor (Acer) </vt:lpstr>
      <vt:lpstr>Snímek 5</vt:lpstr>
      <vt:lpstr>Krok č. 2. </vt:lpstr>
      <vt:lpstr>Krok č. 3.</vt:lpstr>
      <vt:lpstr>Krok č. 4.</vt:lpstr>
      <vt:lpstr>Výsledný tvar z kroku č. 4.</vt:lpstr>
      <vt:lpstr>Krok č. 5.</vt:lpstr>
      <vt:lpstr>Mezikrok - růžička po dvou vrstvách.</vt:lpstr>
      <vt:lpstr>Růžička by měla vypadat takto.</vt:lpstr>
      <vt:lpstr>Krok č. 6.</vt:lpstr>
      <vt:lpstr>Krok č. 7.</vt:lpstr>
      <vt:lpstr>Krok č. 8.</vt:lpstr>
      <vt:lpstr>Snímek 16</vt:lpstr>
      <vt:lpstr>KONEC</vt:lpstr>
      <vt:lpstr>Zdroje: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Podzimní kytice  pro maminku</dc:title>
  <dc:creator>uzivatel</dc:creator>
  <cp:lastModifiedBy>Helena</cp:lastModifiedBy>
  <cp:revision>23</cp:revision>
  <dcterms:created xsi:type="dcterms:W3CDTF">2012-11-13T16:50:31Z</dcterms:created>
  <dcterms:modified xsi:type="dcterms:W3CDTF">2014-10-12T17:01:01Z</dcterms:modified>
</cp:coreProperties>
</file>