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72" r:id="rId16"/>
    <p:sldId id="273" r:id="rId17"/>
    <p:sldId id="274" r:id="rId18"/>
    <p:sldId id="268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3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12.10.2014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12.10.2014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12.10.2014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E971-43C4-452F-9D38-107C92DCE2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76640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A72E-A14C-436C-8998-E2A39BA1590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90522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F45-8B63-4C5D-80FE-26203270D6C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143508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5F6CE-A5C1-4BFD-A651-955A70D6F0A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881732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BD5D-B9E0-4123-92D9-5C74EF83434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727708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49DB-0A30-4304-A2DA-C5D6FA5217C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612643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B799-3FD6-4AB9-91E1-D1EB78ED292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156197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1108-FAEE-47E8-81BB-D371C908C89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629798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12.10.2014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FDD2-BD99-474A-A205-2D5C62BE9D4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15708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2053-331F-40F6-BE52-83F7B8BA1E3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428275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4206-826D-45E6-B075-4F9582C8514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087374"/>
      </p:ext>
    </p:extLst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E971-43C4-452F-9D38-107C92DCE2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142834"/>
      </p:ext>
    </p:extLst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A72E-A14C-436C-8998-E2A39BA1590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790701"/>
      </p:ext>
    </p:extLst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F45-8B63-4C5D-80FE-26203270D6C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19426"/>
      </p:ext>
    </p:extLst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5F6CE-A5C1-4BFD-A651-955A70D6F0A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531639"/>
      </p:ext>
    </p:extLst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BD5D-B9E0-4123-92D9-5C74EF83434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529490"/>
      </p:ext>
    </p:extLst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49DB-0A30-4304-A2DA-C5D6FA5217C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462599"/>
      </p:ext>
    </p:extLst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B799-3FD6-4AB9-91E1-D1EB78ED292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842533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12.10.2014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1108-FAEE-47E8-81BB-D371C908C89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30510"/>
      </p:ext>
    </p:extLst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FDD2-BD99-474A-A205-2D5C62BE9D4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932236"/>
      </p:ext>
    </p:extLst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2053-331F-40F6-BE52-83F7B8BA1E3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522253"/>
      </p:ext>
    </p:extLst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4206-826D-45E6-B075-4F9582C8514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406690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12.10.2014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12.10.2014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12.10.2014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12.10.2014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12.10.2014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12.10.2014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7C81-5798-4FF5-8413-CA50A61342AA}" type="datetimeFigureOut">
              <a:rPr lang="cs-CZ" smtClean="0"/>
              <a:pPr/>
              <a:t>12.10.2014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EF4D9-67F9-4B20-A094-0D697C0366F6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87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EF4D9-67F9-4B20-A094-0D697C0366F6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6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.microsoft.com/" TargetMode="External"/><Relationship Id="rId2" Type="http://schemas.openxmlformats.org/officeDocument/2006/relationships/hyperlink" Target="http://cs.wikipedia.org/wiki/Hallowe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983587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Kašírovaná dýně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2" name="Obdélník 1"/>
          <p:cNvSpPr/>
          <p:nvPr/>
        </p:nvSpPr>
        <p:spPr>
          <a:xfrm>
            <a:off x="1428862" y="4180746"/>
            <a:ext cx="6276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PČ_005_Práce s drobným </a:t>
            </a:r>
            <a:r>
              <a:rPr lang="cs-CZ" b="1" dirty="0" err="1">
                <a:solidFill>
                  <a:srgbClr val="171A1B"/>
                </a:solidFill>
              </a:rPr>
              <a:t>materiálem_Kašírovaná</a:t>
            </a:r>
            <a:r>
              <a:rPr lang="cs-CZ" b="1" dirty="0">
                <a:solidFill>
                  <a:srgbClr val="171A1B"/>
                </a:solidFill>
              </a:rPr>
              <a:t> dýně</a:t>
            </a:r>
          </a:p>
        </p:txBody>
      </p:sp>
    </p:spTree>
    <p:extLst>
      <p:ext uri="{BB962C8B-B14F-4D97-AF65-F5344CB8AC3E}">
        <p14:creationId xmlns:p14="http://schemas.microsoft.com/office/powerpoint/2010/main" xmlns="" val="143415488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537321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7.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9552" y="5949280"/>
            <a:ext cx="7992888" cy="804862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Po zaschnutí balónek natřeme bílou barvou jako podklad.</a:t>
            </a:r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9" name="Zástupný symbol pro obrázek 8" descr="SAM_200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875" b="2875"/>
          <a:stretch>
            <a:fillRect/>
          </a:stretch>
        </p:blipFill>
        <p:spPr>
          <a:xfrm>
            <a:off x="323528" y="2431232"/>
            <a:ext cx="4032448" cy="3024336"/>
          </a:xfrm>
          <a:ln>
            <a:solidFill>
              <a:schemeClr val="tx1"/>
            </a:solidFill>
          </a:ln>
        </p:spPr>
      </p:pic>
      <p:pic>
        <p:nvPicPr>
          <p:cNvPr id="10" name="Obrázek 9" descr="SAM_2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76672"/>
            <a:ext cx="4528547" cy="35730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4941168"/>
            <a:ext cx="4608512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8.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35596" y="5517232"/>
            <a:ext cx="7272808" cy="151216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Dále balónek natřeme oranžovou barvou a na horní části necháme bílý prostor pro lístky dýně.</a:t>
            </a:r>
            <a:endParaRPr lang="cs-CZ" sz="2400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9" name="Obrázek 8" descr="SAM_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5912" y="1412776"/>
            <a:ext cx="4692176" cy="3518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5856" y="5085184"/>
            <a:ext cx="5486400" cy="566738"/>
          </a:xfrm>
        </p:spPr>
        <p:txBody>
          <a:bodyPr/>
          <a:lstStyle/>
          <a:p>
            <a:pPr algn="ctr"/>
            <a:r>
              <a:rPr lang="cs-CZ" sz="2400" dirty="0" smtClean="0">
                <a:solidFill>
                  <a:prstClr val="black"/>
                </a:solidFill>
              </a:rPr>
              <a:t>Prostor pro lístky dýně.</a:t>
            </a:r>
            <a:endParaRPr lang="cs-CZ" dirty="0"/>
          </a:p>
        </p:txBody>
      </p:sp>
      <p:pic>
        <p:nvPicPr>
          <p:cNvPr id="5" name="Zástupný symbol pro obrázek 4" descr="SAM_20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40" b="640"/>
          <a:stretch>
            <a:fillRect/>
          </a:stretch>
        </p:blipFill>
        <p:spPr>
          <a:xfrm>
            <a:off x="2102024" y="1124744"/>
            <a:ext cx="4939952" cy="3704964"/>
          </a:xfr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cxnSp>
        <p:nvCxnSpPr>
          <p:cNvPr id="9" name="Přímá spojovací šipka 8"/>
          <p:cNvCxnSpPr/>
          <p:nvPr/>
        </p:nvCxnSpPr>
        <p:spPr>
          <a:xfrm flipH="1" flipV="1">
            <a:off x="6516216" y="3068960"/>
            <a:ext cx="144016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flipV="1">
            <a:off x="7452320" y="5013176"/>
            <a:ext cx="50405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5013176"/>
            <a:ext cx="4608512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8.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5517232"/>
            <a:ext cx="8232008" cy="151216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Zelenou barvou namalujeme lístky a černou obličej dýně.</a:t>
            </a:r>
          </a:p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Výraz ve tváři je zcela na vás.</a:t>
            </a:r>
            <a:endParaRPr lang="cs-CZ" sz="2400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9" name="Obrázek 8" descr="SAM_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196752"/>
            <a:ext cx="3551488" cy="3888432"/>
          </a:xfrm>
          <a:prstGeom prst="rect">
            <a:avLst/>
          </a:prstGeom>
        </p:spPr>
      </p:pic>
      <p:pic>
        <p:nvPicPr>
          <p:cNvPr id="6" name="Obrázek 5" descr="SAM_2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96752"/>
            <a:ext cx="4280244" cy="388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4941168"/>
            <a:ext cx="4608512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9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35596" y="5517232"/>
            <a:ext cx="7272808" cy="151216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Vyfoukneme balónek a zastřihneme přebývající část, aby byla hezky rovná.</a:t>
            </a:r>
            <a:endParaRPr lang="cs-CZ" sz="2400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9" name="Obrázek 8" descr="SAM_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5391" y="1268760"/>
            <a:ext cx="4273218" cy="3818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68537" y="6021288"/>
            <a:ext cx="4606925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Výsledek</a:t>
            </a:r>
            <a:endParaRPr lang="cs-CZ" sz="2400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9" name="Obrázek 8" descr="SAM_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5429" y="1340768"/>
            <a:ext cx="6093143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sp>
        <p:nvSpPr>
          <p:cNvPr id="7" name="Mrak 6"/>
          <p:cNvSpPr/>
          <p:nvPr/>
        </p:nvSpPr>
        <p:spPr>
          <a:xfrm>
            <a:off x="2699792" y="2996952"/>
            <a:ext cx="3528392" cy="1800200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Vyrobenou papírovou dýni můžeš použít na </a:t>
            </a:r>
            <a:r>
              <a:rPr lang="cs-CZ" dirty="0" err="1" smtClean="0"/>
              <a:t>halloweenskou</a:t>
            </a:r>
            <a:r>
              <a:rPr lang="cs-CZ" dirty="0" smtClean="0"/>
              <a:t> výzdobu.</a:t>
            </a:r>
          </a:p>
          <a:p>
            <a:pPr algn="ctr"/>
            <a:endParaRPr lang="cs-CZ" dirty="0"/>
          </a:p>
        </p:txBody>
      </p:sp>
      <p:sp>
        <p:nvSpPr>
          <p:cNvPr id="10" name="Mrak 9"/>
          <p:cNvSpPr/>
          <p:nvPr/>
        </p:nvSpPr>
        <p:spPr>
          <a:xfrm>
            <a:off x="2051720" y="2276872"/>
            <a:ext cx="4896544" cy="4104456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err="1" smtClean="0"/>
              <a:t>Halloven</a:t>
            </a:r>
            <a:r>
              <a:rPr lang="cs-CZ" dirty="0" smtClean="0"/>
              <a:t> je lidový svátek, který se slaví 31. října. Děti se oblékají do strašidelných kostýmů a chodí od domu k domu a koledují o sladkosti. Svátek se slaví většinou v anglicky mluvících zemích – Velká Británie, USA. V poslední době se oslava </a:t>
            </a:r>
            <a:r>
              <a:rPr lang="cs-CZ" dirty="0" err="1" smtClean="0"/>
              <a:t>Halloweenu</a:t>
            </a:r>
            <a:r>
              <a:rPr lang="cs-CZ" dirty="0" smtClean="0"/>
              <a:t> rozšířila i do ostatních zemí.</a:t>
            </a:r>
          </a:p>
          <a:p>
            <a:pPr algn="ctr"/>
            <a:endParaRPr lang="cs-CZ" dirty="0"/>
          </a:p>
        </p:txBody>
      </p:sp>
      <p:sp>
        <p:nvSpPr>
          <p:cNvPr id="9" name="Mrak 8"/>
          <p:cNvSpPr/>
          <p:nvPr/>
        </p:nvSpPr>
        <p:spPr>
          <a:xfrm>
            <a:off x="2051720" y="2276872"/>
            <a:ext cx="4896544" cy="4104456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V České republice si některé domácnosti před dům symbolicky dávají vydlabanou dýni se zapálenou svíčkou.</a:t>
            </a:r>
          </a:p>
          <a:p>
            <a:pPr algn="ctr"/>
            <a:endParaRPr lang="cs-CZ" dirty="0"/>
          </a:p>
        </p:txBody>
      </p:sp>
      <p:sp>
        <p:nvSpPr>
          <p:cNvPr id="11" name="Mrak 10"/>
          <p:cNvSpPr/>
          <p:nvPr/>
        </p:nvSpPr>
        <p:spPr>
          <a:xfrm>
            <a:off x="1763688" y="2276872"/>
            <a:ext cx="4896544" cy="4104456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Tradičními znaky </a:t>
            </a:r>
            <a:r>
              <a:rPr lang="cs-CZ" dirty="0" err="1" smtClean="0"/>
              <a:t>Halloweenu</a:t>
            </a:r>
            <a:r>
              <a:rPr lang="cs-CZ" dirty="0" smtClean="0"/>
              <a:t> jsou vyřezané dýně se svíčkou uvnitř, čarodějky, duchové, černé kočky, košťata, oheň, příšery a kostlivci atd. Typickými barvami jsou černá a oranžová.</a:t>
            </a:r>
            <a:endParaRPr lang="cs-CZ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971600" y="980728"/>
            <a:ext cx="7416824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numCol="1">
            <a:prstTxWarp prst="textInflat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ARTER" pitchFamily="2" charset="0"/>
                <a:ea typeface="+mj-ea"/>
                <a:cs typeface="+mj-cs"/>
              </a:rPr>
              <a:t>Halloween</a:t>
            </a:r>
            <a:endParaRPr kumimoji="0" lang="cs-CZ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 CARTER" pitchFamily="2" charset="0"/>
              <a:ea typeface="+mj-ea"/>
              <a:cs typeface="+mj-cs"/>
            </a:endParaRPr>
          </a:p>
        </p:txBody>
      </p:sp>
      <p:pic>
        <p:nvPicPr>
          <p:cNvPr id="1030" name="Picture 6" descr="C:\Users\Helena\AppData\Local\Microsoft\Windows\Temporary Internet Files\Content.IE5\J2VNDEEY\MC9004283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76872"/>
            <a:ext cx="1870075" cy="344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576064"/>
          </a:xfrm>
        </p:spPr>
        <p:txBody>
          <a:bodyPr>
            <a:normAutofit/>
          </a:bodyPr>
          <a:lstStyle/>
          <a:p>
            <a:pPr algn="l"/>
            <a:r>
              <a:rPr lang="cs-CZ" sz="2900" dirty="0" smtClean="0"/>
              <a:t>Zdroje</a:t>
            </a:r>
            <a:endParaRPr lang="cs-CZ" sz="29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Halloween. In: </a:t>
            </a:r>
            <a:r>
              <a:rPr lang="en-US" sz="1800" i="1" dirty="0" smtClean="0"/>
              <a:t>Wikipedia: the free encyclopedia</a:t>
            </a:r>
            <a:r>
              <a:rPr lang="en-US" sz="1800" dirty="0" smtClean="0"/>
              <a:t> [online]. San Francisco (CA): Wikimedia Foundation, 2001-, 26. 9. 2014 [cit. 2014-10-08]. </a:t>
            </a:r>
            <a:r>
              <a:rPr lang="en-US" sz="1800" dirty="0" err="1" smtClean="0"/>
              <a:t>Dostupné</a:t>
            </a:r>
            <a:r>
              <a:rPr lang="en-US" sz="1800" dirty="0" smtClean="0"/>
              <a:t> z: </a:t>
            </a:r>
            <a:r>
              <a:rPr lang="en-US" sz="1800" dirty="0" smtClean="0">
                <a:hlinkClick r:id="rId2"/>
              </a:rPr>
              <a:t>http://cs.wikipedia.org/wiki/Halloween</a:t>
            </a:r>
            <a:endParaRPr lang="cs-CZ" sz="1800" dirty="0" smtClean="0"/>
          </a:p>
          <a:p>
            <a:r>
              <a:rPr lang="cs-CZ" sz="1800" dirty="0" smtClean="0"/>
              <a:t>vlastní fotografie</a:t>
            </a:r>
          </a:p>
          <a:p>
            <a:r>
              <a:rPr lang="cs-CZ" sz="1800" u="sng" dirty="0" smtClean="0">
                <a:hlinkClick r:id="rId3"/>
              </a:rPr>
              <a:t>www.office.</a:t>
            </a:r>
            <a:r>
              <a:rPr lang="cs-CZ" sz="1800" u="sng" dirty="0" err="1" smtClean="0">
                <a:hlinkClick r:id="rId3"/>
              </a:rPr>
              <a:t>microsoft.com</a:t>
            </a:r>
            <a:endParaRPr lang="cs-CZ" sz="1800" dirty="0" smtClean="0"/>
          </a:p>
          <a:p>
            <a:endParaRPr lang="cs-CZ" sz="18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Digitální učební materiál </a:t>
            </a:r>
            <a:r>
              <a:rPr lang="cs-CZ" dirty="0" smtClean="0"/>
              <a:t>obsahuje </a:t>
            </a:r>
            <a:r>
              <a:rPr lang="cs-CZ" dirty="0"/>
              <a:t>pracovní postup </a:t>
            </a:r>
            <a:r>
              <a:rPr lang="cs-CZ" dirty="0" smtClean="0"/>
              <a:t>kašírování.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Materiál vysvětluje celý pracovní postup výroby kašírované </a:t>
            </a:r>
            <a:r>
              <a:rPr lang="cs-CZ" dirty="0" smtClean="0">
                <a:solidFill>
                  <a:srgbClr val="171A1B"/>
                </a:solidFill>
              </a:rPr>
              <a:t>dýně, </a:t>
            </a:r>
            <a:r>
              <a:rPr lang="cs-CZ" dirty="0" smtClean="0">
                <a:solidFill>
                  <a:srgbClr val="171A1B"/>
                </a:solidFill>
              </a:rPr>
              <a:t>je objasněn pojem </a:t>
            </a:r>
            <a:r>
              <a:rPr lang="cs-CZ" dirty="0" err="1" smtClean="0">
                <a:solidFill>
                  <a:srgbClr val="171A1B"/>
                </a:solidFill>
              </a:rPr>
              <a:t>halloween</a:t>
            </a:r>
            <a:r>
              <a:rPr lang="cs-CZ" dirty="0" smtClean="0">
                <a:solidFill>
                  <a:srgbClr val="171A1B"/>
                </a:solidFill>
              </a:rPr>
              <a:t>.</a:t>
            </a:r>
            <a:endParaRPr lang="cs-CZ" dirty="0" smtClean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Je určen pro předmět pracovní činnosti a 4. – 5. ročník </a:t>
            </a:r>
          </a:p>
        </p:txBody>
      </p:sp>
    </p:spTree>
    <p:extLst>
      <p:ext uri="{BB962C8B-B14F-4D97-AF65-F5344CB8AC3E}">
        <p14:creationId xmlns:p14="http://schemas.microsoft.com/office/powerpoint/2010/main" xmlns="" val="67424826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085184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Pomůcky</a:t>
            </a:r>
            <a:endParaRPr lang="cs-CZ" sz="2400" dirty="0"/>
          </a:p>
        </p:txBody>
      </p:sp>
      <p:pic>
        <p:nvPicPr>
          <p:cNvPr id="5" name="Zástupný symbol pro obrázek 4" descr="SAM_13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027259" y="1322766"/>
            <a:ext cx="5089481" cy="388843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61964" y="5699994"/>
            <a:ext cx="6020072" cy="1158006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Nůžky, štětec, balónek, provázek, temperové barvy, noviny, tapetové lepidlo (tekuté).</a:t>
            </a:r>
            <a:endParaRPr lang="cs-CZ" sz="2400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37321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1.</a:t>
            </a:r>
            <a:endParaRPr lang="cs-CZ" sz="2400" dirty="0"/>
          </a:p>
        </p:txBody>
      </p:sp>
      <p:pic>
        <p:nvPicPr>
          <p:cNvPr id="5" name="Zástupný symbol pro obrázek 4" descr="SAM_13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334496"/>
            <a:ext cx="5486400" cy="4114297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dirty="0" smtClean="0"/>
              <a:t> Nafoukneme balónek a zamotáme konec.</a:t>
            </a:r>
            <a:endParaRPr lang="cs-CZ" sz="24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4941168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2.</a:t>
            </a:r>
            <a:endParaRPr lang="cs-CZ" sz="2400" dirty="0"/>
          </a:p>
        </p:txBody>
      </p:sp>
      <p:pic>
        <p:nvPicPr>
          <p:cNvPr id="5" name="Zástupný symbol pro obrázek 4" descr="SAM_135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4450015" cy="3970783"/>
          </a:xfrm>
          <a:ln>
            <a:solidFill>
              <a:schemeClr val="tx1"/>
            </a:solidFill>
          </a:ln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61964" y="5517232"/>
            <a:ext cx="6020072" cy="1224136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Ustřihneme 10 cm provázku a konec balónku řádně  zavážeme třemi uzly.</a:t>
            </a:r>
            <a:endParaRPr lang="cs-CZ" sz="24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7" name="Obrázek 6" descr="SAM_19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84784"/>
            <a:ext cx="3863639" cy="30689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301208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3.</a:t>
            </a:r>
            <a:endParaRPr lang="cs-CZ" sz="2400" dirty="0"/>
          </a:p>
        </p:txBody>
      </p:sp>
      <p:pic>
        <p:nvPicPr>
          <p:cNvPr id="5" name="Zástupný symbol pro obrázek 4" descr="SAM_135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335487" y="1196752"/>
            <a:ext cx="4473026" cy="425881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99592" y="5877272"/>
            <a:ext cx="7704856" cy="804862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dirty="0" smtClean="0"/>
              <a:t> Noviny natrháme na rozměry přibližně formátu A5 až A6.</a:t>
            </a:r>
            <a:endParaRPr lang="cs-CZ" sz="24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537321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4.</a:t>
            </a:r>
            <a:endParaRPr lang="cs-CZ" sz="2400" dirty="0"/>
          </a:p>
        </p:txBody>
      </p:sp>
      <p:pic>
        <p:nvPicPr>
          <p:cNvPr id="5" name="Zástupný symbol pro obrázek 4" descr="SAM_136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310030" y="1079773"/>
            <a:ext cx="4523940" cy="430147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59632" y="5949280"/>
            <a:ext cx="6624736" cy="1296144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dirty="0" smtClean="0"/>
              <a:t> Tekutým lepidlem na tapety navlhčíme noviny. </a:t>
            </a: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5301208"/>
            <a:ext cx="5486400" cy="494730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5.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9552" y="5805264"/>
            <a:ext cx="8280920" cy="1224136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dirty="0" smtClean="0"/>
              <a:t> Navlhčíme také balónek a přiložíme noviny na jeho povrch.</a:t>
            </a:r>
            <a:endParaRPr lang="cs-CZ" sz="2400" dirty="0"/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13" name="Zástupný symbol pro obrázek 12" descr="SAM_200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718" r="3718"/>
          <a:stretch>
            <a:fillRect/>
          </a:stretch>
        </p:blipFill>
        <p:spPr>
          <a:xfrm>
            <a:off x="251520" y="1052736"/>
            <a:ext cx="5486400" cy="4114800"/>
          </a:xfrm>
          <a:ln>
            <a:solidFill>
              <a:schemeClr val="tx1"/>
            </a:solidFill>
          </a:ln>
        </p:spPr>
      </p:pic>
      <p:pic>
        <p:nvPicPr>
          <p:cNvPr id="14" name="Obrázek 13" descr="SAM_2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916832"/>
            <a:ext cx="4102755" cy="25183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465313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6.</a:t>
            </a:r>
            <a:endParaRPr lang="cs-CZ" sz="2400" dirty="0"/>
          </a:p>
        </p:txBody>
      </p:sp>
      <p:pic>
        <p:nvPicPr>
          <p:cNvPr id="5" name="Zástupný symbol pro obrázek 4" descr="SAM_136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949765" y="1052736"/>
            <a:ext cx="5244471" cy="3686634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5157192"/>
            <a:ext cx="8280920" cy="1512168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Noviny postupně přilepujeme </a:t>
            </a:r>
            <a:r>
              <a:rPr lang="cs-CZ" sz="2400" dirty="0"/>
              <a:t>na </a:t>
            </a:r>
            <a:r>
              <a:rPr lang="cs-CZ" sz="2400" dirty="0" smtClean="0"/>
              <a:t>balónek až vytvoříme pět nebo šest vrstev. Poté necháme balónek vyschnout.</a:t>
            </a:r>
          </a:p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Balónek nesmí ucházet, ani jej záměrně nepraskáme, aby vydržel pro další nátěr barev!</a:t>
            </a:r>
            <a:endParaRPr lang="cs-CZ" sz="24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351</Words>
  <Application>Microsoft Office PowerPoint</Application>
  <PresentationFormat>Předvádění na obrazovce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Motiv sady Office</vt:lpstr>
      <vt:lpstr>Výchozí návrh</vt:lpstr>
      <vt:lpstr>1_Výchozí návrh</vt:lpstr>
      <vt:lpstr>Kašírovaná dýně</vt:lpstr>
      <vt:lpstr>Anotace:</vt:lpstr>
      <vt:lpstr>Pomůcky</vt:lpstr>
      <vt:lpstr>Krok č. 1.</vt:lpstr>
      <vt:lpstr>Krok č. 2.</vt:lpstr>
      <vt:lpstr>Krok č. 3.</vt:lpstr>
      <vt:lpstr>Krok č. 4.</vt:lpstr>
      <vt:lpstr>Krok č. 5.</vt:lpstr>
      <vt:lpstr>Krok č. 6.</vt:lpstr>
      <vt:lpstr>Krok č. 7.</vt:lpstr>
      <vt:lpstr>Krok č. 8.</vt:lpstr>
      <vt:lpstr>Prostor pro lístky dýně.</vt:lpstr>
      <vt:lpstr>Krok č. 8.</vt:lpstr>
      <vt:lpstr>Krok č. 9</vt:lpstr>
      <vt:lpstr>Výsledek</vt:lpstr>
      <vt:lpstr>Snímek 16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Helena</cp:lastModifiedBy>
  <cp:revision>38</cp:revision>
  <dcterms:created xsi:type="dcterms:W3CDTF">2012-11-20T18:13:17Z</dcterms:created>
  <dcterms:modified xsi:type="dcterms:W3CDTF">2014-10-12T17:09:40Z</dcterms:modified>
</cp:coreProperties>
</file>