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69" r:id="rId4"/>
    <p:sldId id="256" r:id="rId5"/>
    <p:sldId id="271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934207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033993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204025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459644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83460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303421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273530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490096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430698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90833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568214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9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microsoft.com/office/2007/relationships/hdphoto" Target="../media/hdphoto4.wdp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uja_standishii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ommons.wikimedia.org/wiki/File:Abies_alba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Larix_decidua0.jpg" TargetMode="External"/><Relationship Id="rId5" Type="http://schemas.openxmlformats.org/officeDocument/2006/relationships/hyperlink" Target="http://commons.wikimedia.org/wiki/File:Pine_cones_-_Scots_Pine.jpg" TargetMode="External"/><Relationship Id="rId4" Type="http://schemas.openxmlformats.org/officeDocument/2006/relationships/hyperlink" Target="http://commons.wikimedia.org/wiki/File:Starr_080117-1956_Buxus_microphylla_var._japonic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Vánoční svícen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</a:t>
            </a:r>
            <a:r>
              <a:rPr lang="cs-CZ" dirty="0" err="1" smtClean="0">
                <a:solidFill>
                  <a:srgbClr val="171A1B"/>
                </a:solidFill>
              </a:rPr>
              <a:t>Kašava</a:t>
            </a:r>
            <a:r>
              <a:rPr lang="cs-CZ" dirty="0" smtClean="0">
                <a:solidFill>
                  <a:srgbClr val="171A1B"/>
                </a:solidFill>
              </a:rPr>
              <a:t>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059532" y="3898419"/>
            <a:ext cx="4942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PČ_007_Práce z přírodnin – vánoční svícen</a:t>
            </a:r>
            <a:endParaRPr lang="cs-CZ" b="1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49975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744" y="4869160"/>
            <a:ext cx="5486400" cy="566738"/>
          </a:xfrm>
        </p:spPr>
        <p:txBody>
          <a:bodyPr/>
          <a:lstStyle/>
          <a:p>
            <a:r>
              <a:rPr lang="cs-CZ" dirty="0" smtClean="0"/>
              <a:t>3.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744" y="5445224"/>
            <a:ext cx="548640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Do svíčky zabodneme bodec.</a:t>
            </a:r>
            <a:endParaRPr lang="cs-CZ" sz="1800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91" t="8036" r="25260" b="17537"/>
          <a:stretch/>
        </p:blipFill>
        <p:spPr>
          <a:xfrm>
            <a:off x="539552" y="1340768"/>
            <a:ext cx="2641600" cy="3062514"/>
          </a:xfrm>
        </p:spPr>
      </p:pic>
      <p:pic>
        <p:nvPicPr>
          <p:cNvPr id="9" name="Zástupný symbol pro 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15" t="15443" r="24731" b="8013"/>
          <a:stretch/>
        </p:blipFill>
        <p:spPr>
          <a:xfrm>
            <a:off x="5868144" y="1268760"/>
            <a:ext cx="2598058" cy="3149600"/>
          </a:xfrm>
          <a:prstGeom prst="rect">
            <a:avLst/>
          </a:prstGeom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11" name="Šipka doprava 10"/>
          <p:cNvSpPr/>
          <p:nvPr/>
        </p:nvSpPr>
        <p:spPr>
          <a:xfrm>
            <a:off x="4067944" y="29915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91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5486400" cy="566738"/>
          </a:xfrm>
        </p:spPr>
        <p:txBody>
          <a:bodyPr/>
          <a:lstStyle/>
          <a:p>
            <a:r>
              <a:rPr lang="cs-CZ" dirty="0" smtClean="0"/>
              <a:t>4. krok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5661248"/>
            <a:ext cx="6768752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Svíčku i s bodcem zapíchneme do připraveného zeleného základu.</a:t>
            </a:r>
            <a:endParaRPr lang="cs-CZ" sz="1800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72" t="12621" r="22086" b="13658"/>
          <a:stretch/>
        </p:blipFill>
        <p:spPr>
          <a:xfrm>
            <a:off x="3340805" y="985566"/>
            <a:ext cx="4757860" cy="4603674"/>
          </a:xfrm>
        </p:spPr>
      </p:pic>
    </p:spTree>
    <p:extLst>
      <p:ext uri="{BB962C8B-B14F-4D97-AF65-F5344CB8AC3E}">
        <p14:creationId xmlns:p14="http://schemas.microsoft.com/office/powerpoint/2010/main" xmlns="" val="29105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5486400" cy="566738"/>
          </a:xfrm>
        </p:spPr>
        <p:txBody>
          <a:bodyPr/>
          <a:lstStyle/>
          <a:p>
            <a:r>
              <a:rPr lang="cs-CZ" dirty="0" smtClean="0"/>
              <a:t>5. krok: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19" t="13326" r="21028" b="10484"/>
          <a:stretch/>
        </p:blipFill>
        <p:spPr>
          <a:xfrm>
            <a:off x="3808083" y="928546"/>
            <a:ext cx="4580341" cy="435838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5805264"/>
            <a:ext cx="7632848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Svícen ozdobíme borovými šiškami, které přilepíme tavnou pistolí.</a:t>
            </a:r>
            <a:endParaRPr lang="cs-CZ" sz="1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7" name="Zástupný symbol pro 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1" r="23759" b="12270"/>
          <a:stretch/>
        </p:blipFill>
        <p:spPr>
          <a:xfrm>
            <a:off x="1792288" y="2276872"/>
            <a:ext cx="2605541" cy="2149986"/>
          </a:xfrm>
          <a:prstGeom prst="rect">
            <a:avLst/>
          </a:prstGeom>
        </p:spPr>
      </p:pic>
      <p:cxnSp>
        <p:nvCxnSpPr>
          <p:cNvPr id="11" name="Zakřivená spojnice 10"/>
          <p:cNvCxnSpPr/>
          <p:nvPr/>
        </p:nvCxnSpPr>
        <p:spPr>
          <a:xfrm flipV="1">
            <a:off x="4139952" y="3501008"/>
            <a:ext cx="1944216" cy="504056"/>
          </a:xfrm>
          <a:prstGeom prst="curved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73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5486400" cy="566738"/>
          </a:xfrm>
        </p:spPr>
        <p:txBody>
          <a:bodyPr/>
          <a:lstStyle/>
          <a:p>
            <a:r>
              <a:rPr lang="cs-CZ" dirty="0" smtClean="0"/>
              <a:t>6.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5661248"/>
            <a:ext cx="792088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Na papírový karton nakreslíme pěticípou hvězdu (rozměr viz. </a:t>
            </a:r>
            <a:r>
              <a:rPr lang="cs-CZ" sz="1800" dirty="0"/>
              <a:t>o</a:t>
            </a:r>
            <a:r>
              <a:rPr lang="cs-CZ" sz="1800" dirty="0" smtClean="0"/>
              <a:t>brázek), hvězdu vystřihneme.</a:t>
            </a:r>
            <a:endParaRPr lang="cs-CZ" sz="1800" dirty="0"/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4" t="9447" r="18117" b="11541"/>
          <a:stretch/>
        </p:blipFill>
        <p:spPr>
          <a:xfrm>
            <a:off x="351429" y="1511098"/>
            <a:ext cx="3918857" cy="3251200"/>
          </a:xfrm>
        </p:spPr>
      </p:pic>
      <p:pic>
        <p:nvPicPr>
          <p:cNvPr id="7" name="Zástupný symbol pro 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40" t="15090" r="31874" b="22123"/>
          <a:stretch/>
        </p:blipFill>
        <p:spPr>
          <a:xfrm>
            <a:off x="5724128" y="1699783"/>
            <a:ext cx="2380343" cy="2583544"/>
          </a:xfrm>
          <a:prstGeom prst="rect">
            <a:avLst/>
          </a:prstGeom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>
            <a:off x="4427984" y="29915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683568" y="2138451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555776" y="1642559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827584" y="1800944"/>
            <a:ext cx="18722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827584" y="1800944"/>
            <a:ext cx="1871385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928192" y="161627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5,5 cm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xmlns="" val="8539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23" t="14385" r="24996" b="13657"/>
          <a:stretch/>
        </p:blipFill>
        <p:spPr>
          <a:xfrm>
            <a:off x="33671" y="1268760"/>
            <a:ext cx="2873828" cy="2960915"/>
          </a:xfrm>
        </p:spPr>
      </p:pic>
      <p:pic>
        <p:nvPicPr>
          <p:cNvPr id="8" name="Zástupný symbol pro 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61" t="8740" r="21821" b="14363"/>
          <a:stretch/>
        </p:blipFill>
        <p:spPr>
          <a:xfrm>
            <a:off x="3031368" y="1244391"/>
            <a:ext cx="3168352" cy="3029389"/>
          </a:xfrm>
          <a:prstGeom prst="rect">
            <a:avLst/>
          </a:prstGeom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74" y="0"/>
            <a:ext cx="3657600" cy="796925"/>
          </a:xfrm>
          <a:prstGeom prst="rect">
            <a:avLst/>
          </a:prstGeom>
          <a:noFill/>
        </p:spPr>
      </p:pic>
      <p:pic>
        <p:nvPicPr>
          <p:cNvPr id="10" name="Zástupný symbol pro 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31" t="19324" r="34138" b="19301"/>
          <a:stretch/>
        </p:blipFill>
        <p:spPr>
          <a:xfrm>
            <a:off x="6313279" y="1258906"/>
            <a:ext cx="2830722" cy="295930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85103" y="4725144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Papírovou hvězdu potřeme lepidlem Herkules.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157636" y="472514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oložíme do dětské krupice.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71727" y="472514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Necháme zaschnout lepidlo.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377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058" y="4899019"/>
            <a:ext cx="5486400" cy="566738"/>
          </a:xfrm>
        </p:spPr>
        <p:txBody>
          <a:bodyPr/>
          <a:lstStyle/>
          <a:p>
            <a:r>
              <a:rPr lang="cs-CZ" dirty="0" smtClean="0"/>
              <a:t>7. krok:</a:t>
            </a:r>
            <a:endParaRPr lang="cs-CZ" dirty="0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74" y="0"/>
            <a:ext cx="3657600" cy="796925"/>
          </a:xfrm>
          <a:prstGeom prst="rect">
            <a:avLst/>
          </a:prstGeom>
          <a:noFill/>
        </p:spPr>
      </p:pic>
      <p:pic>
        <p:nvPicPr>
          <p:cNvPr id="12" name="Zástupný symbol pro obrázek 11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8" t="18676" r="18463" b="6025"/>
          <a:stretch/>
        </p:blipFill>
        <p:spPr>
          <a:xfrm>
            <a:off x="4427984" y="1124744"/>
            <a:ext cx="4265938" cy="3829650"/>
          </a:xfrm>
        </p:spPr>
      </p:pic>
      <p:pic>
        <p:nvPicPr>
          <p:cNvPr id="13" name="Zástupný symbol pro 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81" t="24990" r="38500" b="25643"/>
          <a:stretch/>
        </p:blipFill>
        <p:spPr>
          <a:xfrm>
            <a:off x="-9039" y="1412776"/>
            <a:ext cx="2264229" cy="2380344"/>
          </a:xfrm>
          <a:prstGeom prst="rect">
            <a:avLst/>
          </a:prstGeom>
        </p:spPr>
      </p:pic>
      <p:pic>
        <p:nvPicPr>
          <p:cNvPr id="25" name="Zástupný symbol pro obráze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3" t="25318" r="29229" b="17891"/>
          <a:stretch/>
        </p:blipFill>
        <p:spPr>
          <a:xfrm>
            <a:off x="2123728" y="3110949"/>
            <a:ext cx="2481943" cy="2336800"/>
          </a:xfrm>
          <a:prstGeom prst="rect">
            <a:avLst/>
          </a:prstGeom>
        </p:spPr>
      </p:pic>
      <p:cxnSp>
        <p:nvCxnSpPr>
          <p:cNvPr id="26" name="Zakřivená spojnice 25"/>
          <p:cNvCxnSpPr/>
          <p:nvPr/>
        </p:nvCxnSpPr>
        <p:spPr>
          <a:xfrm>
            <a:off x="899592" y="3501008"/>
            <a:ext cx="1542728" cy="8536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Zakřivená spojnice 14"/>
          <p:cNvCxnSpPr/>
          <p:nvPr/>
        </p:nvCxnSpPr>
        <p:spPr>
          <a:xfrm flipV="1">
            <a:off x="3923928" y="3171287"/>
            <a:ext cx="1836204" cy="12436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92888" y="5447749"/>
            <a:ext cx="8311559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Po zaschnutí lepidla omotáme hvězdu stříbrnou nitkou a pomocí tavné pistole ji vlepíme do připraveného aranžmá.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1919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91680" y="980728"/>
            <a:ext cx="5993360" cy="449502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9712" y="566124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cs-CZ" sz="1800" b="1" smtClean="0"/>
              <a:t>VÝSLEDEK</a:t>
            </a:r>
            <a:endParaRPr lang="cs-CZ" sz="1800" b="1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74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07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POUŽITÉ ZDROJE</a:t>
            </a:r>
            <a:br>
              <a:rPr lang="cs-CZ" b="1" dirty="0"/>
            </a:b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err="1" smtClean="0"/>
              <a:t>Abies</a:t>
            </a:r>
            <a:r>
              <a:rPr lang="cs-CZ" dirty="0" smtClean="0"/>
              <a:t> alba 01.jpg.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17 </a:t>
            </a:r>
            <a:r>
              <a:rPr lang="cs-CZ" dirty="0" err="1" smtClean="0"/>
              <a:t>December</a:t>
            </a:r>
            <a:r>
              <a:rPr lang="cs-CZ" dirty="0" smtClean="0"/>
              <a:t> 2004 [cit. 2014-10-27]. Dostupné z: </a:t>
            </a:r>
            <a:r>
              <a:rPr lang="cs-CZ" dirty="0" smtClean="0">
                <a:hlinkClick r:id="rId2"/>
              </a:rPr>
              <a:t>http://commons.wikimedia.org/wiki/File:Abies_alba_01.jpg</a:t>
            </a:r>
            <a:endParaRPr lang="cs-CZ" dirty="0" smtClean="0"/>
          </a:p>
          <a:p>
            <a:r>
              <a:rPr lang="cs-CZ" dirty="0" err="1" smtClean="0"/>
              <a:t>Thuja</a:t>
            </a:r>
            <a:r>
              <a:rPr lang="cs-CZ" dirty="0" smtClean="0"/>
              <a:t> </a:t>
            </a:r>
            <a:r>
              <a:rPr lang="cs-CZ" dirty="0" err="1" smtClean="0"/>
              <a:t>standishii.jpg</a:t>
            </a:r>
            <a:r>
              <a:rPr lang="cs-CZ" dirty="0" smtClean="0"/>
              <a:t>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12 </a:t>
            </a:r>
            <a:r>
              <a:rPr lang="cs-CZ" dirty="0" err="1" smtClean="0"/>
              <a:t>December</a:t>
            </a:r>
            <a:r>
              <a:rPr lang="cs-CZ" dirty="0" smtClean="0"/>
              <a:t> 2006 [cit. 2014-10-27]. Dostupné z: </a:t>
            </a:r>
            <a:r>
              <a:rPr lang="cs-CZ" dirty="0" smtClean="0">
                <a:hlinkClick r:id="rId3"/>
              </a:rPr>
              <a:t>http://commons.wikimedia.org/wiki/File:Thuja_standishii.jpg</a:t>
            </a:r>
            <a:endParaRPr lang="cs-CZ" dirty="0" smtClean="0"/>
          </a:p>
          <a:p>
            <a:r>
              <a:rPr lang="cs-CZ" dirty="0" err="1" smtClean="0"/>
              <a:t>Starr</a:t>
            </a:r>
            <a:r>
              <a:rPr lang="cs-CZ" dirty="0" smtClean="0"/>
              <a:t> 080117-1956 Buxus </a:t>
            </a:r>
            <a:r>
              <a:rPr lang="cs-CZ" dirty="0" err="1" smtClean="0"/>
              <a:t>microphylla</a:t>
            </a:r>
            <a:r>
              <a:rPr lang="cs-CZ" dirty="0" smtClean="0"/>
              <a:t> var. </a:t>
            </a:r>
            <a:r>
              <a:rPr lang="cs-CZ" dirty="0" err="1" smtClean="0"/>
              <a:t>japonica.jpg</a:t>
            </a:r>
            <a:r>
              <a:rPr lang="cs-CZ" dirty="0" smtClean="0"/>
              <a:t>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9 </a:t>
            </a:r>
            <a:r>
              <a:rPr lang="cs-CZ" dirty="0" err="1" smtClean="0"/>
              <a:t>March</a:t>
            </a:r>
            <a:r>
              <a:rPr lang="cs-CZ" dirty="0" smtClean="0"/>
              <a:t> 2009 [cit. 2014-10-27]. Dostupné z:</a:t>
            </a:r>
            <a:r>
              <a:rPr lang="cs-CZ" dirty="0" smtClean="0">
                <a:hlinkClick r:id="rId4"/>
              </a:rPr>
              <a:t>http://commons.wikimedia.org/wiki/File:Starr_080117-1956_Buxus_microphylla_var._japonica.jpg</a:t>
            </a:r>
            <a:endParaRPr lang="cs-CZ" dirty="0" smtClean="0"/>
          </a:p>
          <a:p>
            <a:r>
              <a:rPr lang="cs-CZ" dirty="0" smtClean="0"/>
              <a:t>Pine </a:t>
            </a:r>
            <a:r>
              <a:rPr lang="cs-CZ" dirty="0" err="1" smtClean="0"/>
              <a:t>cones</a:t>
            </a:r>
            <a:r>
              <a:rPr lang="cs-CZ" dirty="0" smtClean="0"/>
              <a:t> - </a:t>
            </a:r>
            <a:r>
              <a:rPr lang="cs-CZ" dirty="0" err="1" smtClean="0"/>
              <a:t>Scots</a:t>
            </a:r>
            <a:r>
              <a:rPr lang="cs-CZ" dirty="0" smtClean="0"/>
              <a:t> Pine.</a:t>
            </a:r>
            <a:r>
              <a:rPr lang="cs-CZ" dirty="0" err="1" smtClean="0"/>
              <a:t>jpg</a:t>
            </a:r>
            <a:r>
              <a:rPr lang="cs-CZ" dirty="0" smtClean="0"/>
              <a:t>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27 </a:t>
            </a:r>
            <a:r>
              <a:rPr lang="cs-CZ" dirty="0" err="1" smtClean="0"/>
              <a:t>January</a:t>
            </a:r>
            <a:r>
              <a:rPr lang="cs-CZ" dirty="0" smtClean="0"/>
              <a:t> 2010 [cit. 2014-10-27]. Dostupné z: </a:t>
            </a:r>
            <a:r>
              <a:rPr lang="cs-CZ" dirty="0" smtClean="0">
                <a:hlinkClick r:id="rId5"/>
              </a:rPr>
              <a:t>http://commons.wikimedia.org/wiki/File:Pine_cones_-_Scots_Pine.jpg</a:t>
            </a:r>
            <a:endParaRPr lang="cs-CZ" dirty="0" smtClean="0"/>
          </a:p>
          <a:p>
            <a:r>
              <a:rPr lang="cs-CZ" dirty="0" err="1" smtClean="0"/>
              <a:t>Larix</a:t>
            </a:r>
            <a:r>
              <a:rPr lang="cs-CZ" dirty="0" smtClean="0"/>
              <a:t> decidua0.jpg.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14 </a:t>
            </a:r>
            <a:r>
              <a:rPr lang="cs-CZ" dirty="0" err="1" smtClean="0"/>
              <a:t>July</a:t>
            </a:r>
            <a:r>
              <a:rPr lang="cs-CZ" dirty="0" smtClean="0"/>
              <a:t> 2006 [cit. 2014-10-27]. Dostupné z: </a:t>
            </a:r>
            <a:r>
              <a:rPr lang="cs-CZ" dirty="0" smtClean="0">
                <a:hlinkClick r:id="rId6"/>
              </a:rPr>
              <a:t>http://commons.wikimedia.org/wiki/File:Larix_decidua0.jpg</a:t>
            </a:r>
            <a:endParaRPr lang="cs-CZ" dirty="0" smtClean="0"/>
          </a:p>
          <a:p>
            <a:r>
              <a:rPr lang="cs-CZ" dirty="0" smtClean="0"/>
              <a:t>vlastní </a:t>
            </a:r>
            <a:r>
              <a:rPr lang="cs-CZ" dirty="0"/>
              <a:t>fotografie</a:t>
            </a:r>
          </a:p>
          <a:p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74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97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obsahuje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výroby dekorace z přírodnin.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vánočního svícnu. V materiálu jsou uvedeny příklady vhodných větví a přírodnin.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ročník.</a:t>
            </a:r>
          </a:p>
        </p:txBody>
      </p:sp>
    </p:spTree>
    <p:extLst>
      <p:ext uri="{BB962C8B-B14F-4D97-AF65-F5344CB8AC3E}">
        <p14:creationId xmlns:p14="http://schemas.microsoft.com/office/powerpoint/2010/main" xmlns="" val="250070600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16832"/>
            <a:ext cx="5486400" cy="566738"/>
          </a:xfrm>
        </p:spPr>
        <p:txBody>
          <a:bodyPr/>
          <a:lstStyle/>
          <a:p>
            <a:r>
              <a:rPr lang="cs-CZ" dirty="0" smtClean="0"/>
              <a:t>Pomůcky:</a:t>
            </a:r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42" t="21639" r="30808" b="21598"/>
          <a:stretch/>
        </p:blipFill>
        <p:spPr>
          <a:xfrm>
            <a:off x="3923928" y="1916832"/>
            <a:ext cx="4968552" cy="4684822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1520" y="2564904"/>
            <a:ext cx="3744416" cy="2088232"/>
          </a:xfrm>
        </p:spPr>
        <p:txBody>
          <a:bodyPr>
            <a:noAutofit/>
          </a:bodyPr>
          <a:lstStyle/>
          <a:p>
            <a:r>
              <a:rPr lang="cs-CZ" sz="1800" dirty="0" smtClean="0"/>
              <a:t>lepidlo Herkules, aranžovací hmota, papírový karton, borovicové šišky, řez větví stromu, dva hřebíky, tavnou pistoli, dětskou krupici, bodec na svíčku, svíčku, stříbrnou nit, štětec, nůžky, větvičky  buxusu  a jehličnanů.</a:t>
            </a:r>
            <a:endParaRPr lang="cs-CZ" sz="18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2195736" y="908720"/>
            <a:ext cx="547260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67744" y="1052736"/>
            <a:ext cx="518457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Vánoční svícen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xmlns="" val="24827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cs-CZ" dirty="0" smtClean="0"/>
              <a:t>Příklady stromů</a:t>
            </a:r>
            <a:endParaRPr lang="cs-CZ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7/72/Thuja_standishi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8880"/>
          <a:stretch>
            <a:fillRect/>
          </a:stretch>
        </p:blipFill>
        <p:spPr bwMode="auto">
          <a:xfrm>
            <a:off x="2771800" y="2423886"/>
            <a:ext cx="3240360" cy="4434114"/>
          </a:xfrm>
          <a:prstGeom prst="rect">
            <a:avLst/>
          </a:prstGeom>
          <a:noFill/>
        </p:spPr>
      </p:pic>
      <p:grpSp>
        <p:nvGrpSpPr>
          <p:cNvPr id="14" name="Skupina 13"/>
          <p:cNvGrpSpPr/>
          <p:nvPr/>
        </p:nvGrpSpPr>
        <p:grpSpPr>
          <a:xfrm>
            <a:off x="0" y="1628800"/>
            <a:ext cx="2843808" cy="5229200"/>
            <a:chOff x="0" y="1628800"/>
            <a:chExt cx="2843808" cy="5229200"/>
          </a:xfrm>
        </p:grpSpPr>
        <p:pic>
          <p:nvPicPr>
            <p:cNvPr id="1026" name="Picture 2" descr="http://upload.wikimedia.org/wikipedia/commons/thumb/9/90/Abies_alba_01.jpg/800px-Abies_alba_01.jpg"/>
            <p:cNvPicPr>
              <a:picLocks noChangeAspect="1" noChangeArrowheads="1"/>
            </p:cNvPicPr>
            <p:nvPr/>
          </p:nvPicPr>
          <p:blipFill>
            <a:blip r:embed="rId4" cstate="print"/>
            <a:srcRect b="7336"/>
            <a:stretch>
              <a:fillRect/>
            </a:stretch>
          </p:blipFill>
          <p:spPr bwMode="auto">
            <a:xfrm rot="16200000">
              <a:off x="-797958" y="3216234"/>
              <a:ext cx="4439724" cy="2843808"/>
            </a:xfrm>
            <a:prstGeom prst="rect">
              <a:avLst/>
            </a:prstGeom>
            <a:noFill/>
          </p:spPr>
        </p:pic>
        <p:sp>
          <p:nvSpPr>
            <p:cNvPr id="11" name="Elipsa 10"/>
            <p:cNvSpPr/>
            <p:nvPr/>
          </p:nvSpPr>
          <p:spPr>
            <a:xfrm>
              <a:off x="611560" y="1628800"/>
              <a:ext cx="1584176" cy="792088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JEDLE</a:t>
              </a:r>
              <a:endParaRPr lang="cs-CZ" dirty="0"/>
            </a:p>
          </p:txBody>
        </p:sp>
      </p:grpSp>
      <p:sp>
        <p:nvSpPr>
          <p:cNvPr id="12" name="Elipsa 11"/>
          <p:cNvSpPr/>
          <p:nvPr/>
        </p:nvSpPr>
        <p:spPr>
          <a:xfrm>
            <a:off x="3563888" y="1628800"/>
            <a:ext cx="1584176" cy="7920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THUJA</a:t>
            </a:r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6012160" y="1628800"/>
            <a:ext cx="3131840" cy="5229200"/>
            <a:chOff x="6012160" y="1628800"/>
            <a:chExt cx="3131840" cy="5229200"/>
          </a:xfrm>
        </p:grpSpPr>
        <p:pic>
          <p:nvPicPr>
            <p:cNvPr id="1030" name="Picture 6" descr="http://upload.wikimedia.org/wikipedia/commons/thumb/9/94/Starr_080117-1956_Buxus_microphylla_var._japonica.jpg/640px-Starr_080117-1956_Buxus_microphylla_var._japonica.jpg"/>
            <p:cNvPicPr>
              <a:picLocks noChangeAspect="1" noChangeArrowheads="1"/>
            </p:cNvPicPr>
            <p:nvPr/>
          </p:nvPicPr>
          <p:blipFill>
            <a:blip r:embed="rId5" cstate="print"/>
            <a:srcRect t="1321" r="9338"/>
            <a:stretch>
              <a:fillRect/>
            </a:stretch>
          </p:blipFill>
          <p:spPr bwMode="auto">
            <a:xfrm>
              <a:off x="6012160" y="2419212"/>
              <a:ext cx="3131840" cy="4438788"/>
            </a:xfrm>
            <a:prstGeom prst="rect">
              <a:avLst/>
            </a:prstGeom>
            <a:noFill/>
          </p:spPr>
        </p:pic>
        <p:sp>
          <p:nvSpPr>
            <p:cNvPr id="13" name="Elipsa 12"/>
            <p:cNvSpPr/>
            <p:nvPr/>
          </p:nvSpPr>
          <p:spPr>
            <a:xfrm>
              <a:off x="6660232" y="1628800"/>
              <a:ext cx="1872208" cy="792088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KRUŠPÁNEK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/>
          <a:lstStyle/>
          <a:p>
            <a:r>
              <a:rPr lang="cs-CZ" dirty="0" smtClean="0"/>
              <a:t>Příklady šišek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41986" name="Picture 2" descr="C:\Users\Helena\Desktop\Pine_cones_-_Scots_Pi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2037"/>
            <a:ext cx="4733033" cy="4525963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thumb/3/3a/Larix_decidua0.jpg/640px-Larix_decidua0.jpg"/>
          <p:cNvPicPr>
            <a:picLocks noChangeAspect="1" noChangeArrowheads="1"/>
          </p:cNvPicPr>
          <p:nvPr/>
        </p:nvPicPr>
        <p:blipFill>
          <a:blip r:embed="rId4" cstate="print"/>
          <a:srcRect l="26586" t="7967" r="776" b="29730"/>
          <a:stretch>
            <a:fillRect/>
          </a:stretch>
        </p:blipFill>
        <p:spPr bwMode="auto">
          <a:xfrm>
            <a:off x="4716151" y="1804931"/>
            <a:ext cx="4427984" cy="5067944"/>
          </a:xfrm>
          <a:prstGeom prst="rect">
            <a:avLst/>
          </a:prstGeom>
          <a:noFill/>
        </p:spPr>
      </p:pic>
      <p:sp>
        <p:nvSpPr>
          <p:cNvPr id="7" name="Elipsa 6"/>
          <p:cNvSpPr/>
          <p:nvPr/>
        </p:nvSpPr>
        <p:spPr>
          <a:xfrm>
            <a:off x="1259632" y="1844824"/>
            <a:ext cx="1728192" cy="7920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BOROVICE LESNÍ</a:t>
            </a:r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5940152" y="1268760"/>
            <a:ext cx="1944216" cy="7920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MODŘÍN OPADAVÝ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1382" y="4797152"/>
            <a:ext cx="5486400" cy="566738"/>
          </a:xfrm>
        </p:spPr>
        <p:txBody>
          <a:bodyPr/>
          <a:lstStyle/>
          <a:p>
            <a:r>
              <a:rPr lang="cs-CZ" dirty="0" smtClean="0"/>
              <a:t>1. krok:</a:t>
            </a:r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98" t="29945" r="23399" b="18385"/>
          <a:stretch/>
        </p:blipFill>
        <p:spPr>
          <a:xfrm>
            <a:off x="467544" y="1757861"/>
            <a:ext cx="2952328" cy="234916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220478" y="5373216"/>
            <a:ext cx="8599993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Do řezu větve (průměr 5cm, výška 1cm) natlučeme dva hřebíky dlouhé 4 cm. Na takto připravený základ přilepíme aranžovací hmotu.</a:t>
            </a:r>
            <a:endParaRPr lang="cs-CZ" sz="1800" dirty="0"/>
          </a:p>
        </p:txBody>
      </p:sp>
      <p:pic>
        <p:nvPicPr>
          <p:cNvPr id="9" name="Zástupný symbol pro 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39" t="26859" r="16506" b="19943"/>
          <a:stretch/>
        </p:blipFill>
        <p:spPr>
          <a:xfrm>
            <a:off x="5292080" y="1772816"/>
            <a:ext cx="3393957" cy="2437479"/>
          </a:xfrm>
          <a:prstGeom prst="rect">
            <a:avLst/>
          </a:prstGeom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11" name="Šipka doprava 10"/>
          <p:cNvSpPr/>
          <p:nvPr/>
        </p:nvSpPr>
        <p:spPr>
          <a:xfrm>
            <a:off x="3870470" y="29915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67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5486400" cy="566738"/>
          </a:xfrm>
        </p:spPr>
        <p:txBody>
          <a:bodyPr/>
          <a:lstStyle/>
          <a:p>
            <a:r>
              <a:rPr lang="cs-CZ" dirty="0" smtClean="0"/>
              <a:t>2.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8288" y="5381193"/>
            <a:ext cx="548640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Do hmoty postupně zapichujeme větvičky chvojí.</a:t>
            </a:r>
            <a:endParaRPr lang="cs-CZ" sz="1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" t="9060" r="2778" b="17586"/>
          <a:stretch/>
        </p:blipFill>
        <p:spPr>
          <a:xfrm>
            <a:off x="1835696" y="1412776"/>
            <a:ext cx="5297488" cy="3018399"/>
          </a:xfrm>
        </p:spPr>
      </p:pic>
    </p:spTree>
    <p:extLst>
      <p:ext uri="{BB962C8B-B14F-4D97-AF65-F5344CB8AC3E}">
        <p14:creationId xmlns:p14="http://schemas.microsoft.com/office/powerpoint/2010/main" xmlns="" val="5813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23" t="7120" r="9304" b="17188"/>
          <a:stretch/>
        </p:blipFill>
        <p:spPr>
          <a:xfrm>
            <a:off x="1763688" y="2060848"/>
            <a:ext cx="5694947" cy="4032448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5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0" t="5877" r="2771" b="12288"/>
          <a:stretch/>
        </p:blipFill>
        <p:spPr>
          <a:xfrm>
            <a:off x="321269" y="1268760"/>
            <a:ext cx="5036457" cy="3367314"/>
          </a:xfrm>
        </p:spPr>
      </p:pic>
      <p:pic>
        <p:nvPicPr>
          <p:cNvPr id="9" name="Zástupný symbol pro 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55" t="6697" r="13438" b="10474"/>
          <a:stretch/>
        </p:blipFill>
        <p:spPr>
          <a:xfrm>
            <a:off x="5389572" y="2348880"/>
            <a:ext cx="3293645" cy="2856114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6456963" y="3170920"/>
            <a:ext cx="1276262" cy="121203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8288" y="5381193"/>
            <a:ext cx="548640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Uprostřed aranžovací hmoty necháme volný prostor pro svíčku.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204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313</Words>
  <Application>Microsoft Office PowerPoint</Application>
  <PresentationFormat>Předvádění na obrazovce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Výchozí návrh</vt:lpstr>
      <vt:lpstr>Vánoční svícen</vt:lpstr>
      <vt:lpstr>Anotace:</vt:lpstr>
      <vt:lpstr>Pomůcky:</vt:lpstr>
      <vt:lpstr>Příklady stromů</vt:lpstr>
      <vt:lpstr>Příklady šišek</vt:lpstr>
      <vt:lpstr>1. krok:</vt:lpstr>
      <vt:lpstr>2. krok:</vt:lpstr>
      <vt:lpstr>Snímek 8</vt:lpstr>
      <vt:lpstr>Snímek 9</vt:lpstr>
      <vt:lpstr>3. krok:</vt:lpstr>
      <vt:lpstr>4. krok</vt:lpstr>
      <vt:lpstr>5. krok:</vt:lpstr>
      <vt:lpstr>6. krok:</vt:lpstr>
      <vt:lpstr>Snímek 14</vt:lpstr>
      <vt:lpstr>7. krok:</vt:lpstr>
      <vt:lpstr>Snímek 16</vt:lpstr>
      <vt:lpstr>POUŽITÉ ZDROJE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Helena</dc:creator>
  <cp:lastModifiedBy>Helena</cp:lastModifiedBy>
  <cp:revision>25</cp:revision>
  <dcterms:created xsi:type="dcterms:W3CDTF">2013-04-25T13:38:15Z</dcterms:created>
  <dcterms:modified xsi:type="dcterms:W3CDTF">2014-10-29T10:15:27Z</dcterms:modified>
</cp:coreProperties>
</file>