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8" r:id="rId5"/>
    <p:sldId id="269" r:id="rId6"/>
    <p:sldId id="256" r:id="rId7"/>
    <p:sldId id="265" r:id="rId8"/>
    <p:sldId id="257" r:id="rId9"/>
    <p:sldId id="258" r:id="rId10"/>
    <p:sldId id="259" r:id="rId11"/>
    <p:sldId id="262" r:id="rId12"/>
    <p:sldId id="263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55062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86479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5115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01423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881991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595032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49460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1053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1340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14851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387187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9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iseed_p1160018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ommons.wikimedia.org/wiki/File:Cinnamomum_ver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ffice.microsoft.com/" TargetMode="External"/><Relationship Id="rId5" Type="http://schemas.openxmlformats.org/officeDocument/2006/relationships/hyperlink" Target="http://commons.wikimedia.org/wiki/File:Elettaria_cardamomum_capsules.jpg" TargetMode="External"/><Relationship Id="rId4" Type="http://schemas.openxmlformats.org/officeDocument/2006/relationships/hyperlink" Target="http://commons.wikimedia.org/wiki/File:ClovesDrie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stromeček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4612" y="3898419"/>
            <a:ext cx="721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PČ_009_Příprava pokrmů – pečení perníku – vánoční stromeček</a:t>
            </a:r>
          </a:p>
        </p:txBody>
      </p:sp>
    </p:spTree>
    <p:extLst>
      <p:ext uri="{BB962C8B-B14F-4D97-AF65-F5344CB8AC3E}">
        <p14:creationId xmlns="" xmlns:p14="http://schemas.microsoft.com/office/powerpoint/2010/main" val="22731033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5486400" cy="566738"/>
          </a:xfrm>
        </p:spPr>
        <p:txBody>
          <a:bodyPr/>
          <a:lstStyle/>
          <a:p>
            <a:r>
              <a:rPr lang="cs-CZ" dirty="0" smtClean="0"/>
              <a:t>Krok č. 4: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76" t="19115" r="28123" b="20616"/>
          <a:stretch/>
        </p:blipFill>
        <p:spPr>
          <a:xfrm>
            <a:off x="323528" y="997527"/>
            <a:ext cx="2479964" cy="24799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96944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Připravíme si pevný mikrotenový sáček, odstřihneme jeden roh a sáček naplníme bílkem smíchaným s mletým cukrem.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99" t="9351" r="10193" b="20616"/>
          <a:stretch/>
        </p:blipFill>
        <p:spPr>
          <a:xfrm>
            <a:off x="2699792" y="1340768"/>
            <a:ext cx="3061855" cy="2881746"/>
          </a:xfrm>
          <a:prstGeom prst="rect">
            <a:avLst/>
          </a:prstGeom>
        </p:spPr>
      </p:pic>
      <p:pic>
        <p:nvPicPr>
          <p:cNvPr id="9" name="Zástupný symbol pro 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53" t="60865" r="15749" b="3782"/>
          <a:stretch/>
        </p:blipFill>
        <p:spPr>
          <a:xfrm>
            <a:off x="5307023" y="2870515"/>
            <a:ext cx="3654509" cy="1768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2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5486400" cy="566738"/>
          </a:xfrm>
        </p:spPr>
        <p:txBody>
          <a:bodyPr/>
          <a:lstStyle/>
          <a:p>
            <a:r>
              <a:rPr lang="cs-CZ" dirty="0" smtClean="0"/>
              <a:t>Krok č. 5: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7" y="5589240"/>
            <a:ext cx="7980897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Perníky nazdobíme dle vlastní fantazie. Necháme polevu dobře zaschnout.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41" t="8388" r="9917"/>
          <a:stretch/>
        </p:blipFill>
        <p:spPr>
          <a:xfrm>
            <a:off x="683568" y="980728"/>
            <a:ext cx="4281715" cy="3769632"/>
          </a:xfrm>
        </p:spPr>
      </p:pic>
      <p:pic>
        <p:nvPicPr>
          <p:cNvPr id="11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32" t="4475" r="9387" b="6956"/>
          <a:stretch/>
        </p:blipFill>
        <p:spPr>
          <a:xfrm>
            <a:off x="4644008" y="363055"/>
            <a:ext cx="4020457" cy="364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682" y="4838036"/>
            <a:ext cx="5486400" cy="566738"/>
          </a:xfrm>
        </p:spPr>
        <p:txBody>
          <a:bodyPr/>
          <a:lstStyle/>
          <a:p>
            <a:r>
              <a:rPr lang="cs-CZ" dirty="0" smtClean="0"/>
              <a:t>Krok č. 6: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7887" y="5445224"/>
            <a:ext cx="5486400" cy="804862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/>
              <a:t>Na střed každé hvězdičky, kromě poslední, naneseme trochu bílkové polevy a slepíme je k sobě. Na poslední hvězdu nalepíme  polystyrenovou kuličku o průmětu 1,5 cm.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66" t="23556" r="25260" b="19654"/>
          <a:stretch/>
        </p:blipFill>
        <p:spPr>
          <a:xfrm>
            <a:off x="2423885" y="2564904"/>
            <a:ext cx="2467429" cy="2336800"/>
          </a:xfrm>
        </p:spPr>
      </p:pic>
      <p:pic>
        <p:nvPicPr>
          <p:cNvPr id="9" name="Zástupný symbol pro 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0" t="5214" r="17589" b="6250"/>
          <a:stretch/>
        </p:blipFill>
        <p:spPr>
          <a:xfrm>
            <a:off x="0" y="835810"/>
            <a:ext cx="2513608" cy="2594091"/>
          </a:xfrm>
          <a:prstGeom prst="rect">
            <a:avLst/>
          </a:prstGeom>
        </p:spPr>
      </p:pic>
      <p:pic>
        <p:nvPicPr>
          <p:cNvPr id="11" name="Zástupný symbol pro 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60" t="18265" r="26054" b="27414"/>
          <a:stretch/>
        </p:blipFill>
        <p:spPr>
          <a:xfrm>
            <a:off x="4572000" y="620688"/>
            <a:ext cx="2380343" cy="2235200"/>
          </a:xfrm>
          <a:prstGeom prst="rect">
            <a:avLst/>
          </a:prstGeom>
        </p:spPr>
      </p:pic>
      <p:pic>
        <p:nvPicPr>
          <p:cNvPr id="12" name="Zástupný symbol pro 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01" t="18265" r="28700"/>
          <a:stretch/>
        </p:blipFill>
        <p:spPr>
          <a:xfrm>
            <a:off x="6387136" y="2132855"/>
            <a:ext cx="2584248" cy="3168353"/>
          </a:xfrm>
          <a:prstGeom prst="rect">
            <a:avLst/>
          </a:prstGeom>
        </p:spPr>
      </p:pic>
      <p:cxnSp>
        <p:nvCxnSpPr>
          <p:cNvPr id="10" name="Zakřivená spojnice 9"/>
          <p:cNvCxnSpPr/>
          <p:nvPr/>
        </p:nvCxnSpPr>
        <p:spPr>
          <a:xfrm>
            <a:off x="899592" y="3429901"/>
            <a:ext cx="1542728" cy="9247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Zakřivená spojnice 12"/>
          <p:cNvCxnSpPr/>
          <p:nvPr/>
        </p:nvCxnSpPr>
        <p:spPr>
          <a:xfrm rot="5400000" flipH="1" flipV="1">
            <a:off x="4521868" y="2906021"/>
            <a:ext cx="1036369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 rot="16200000" flipH="1">
            <a:off x="6818120" y="1210623"/>
            <a:ext cx="1224136" cy="9083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95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/>
          <a:lstStyle/>
          <a:p>
            <a:pPr algn="ctr"/>
            <a:r>
              <a:rPr lang="cs-CZ" dirty="0" smtClean="0"/>
              <a:t>Výsledek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Zástupný symbol pro obrázek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264" y="908720"/>
            <a:ext cx="5486400" cy="4114800"/>
          </a:xfrm>
        </p:spPr>
      </p:pic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POUŽITÉ ZDROJE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13995"/>
          </a:xfrm>
        </p:spPr>
        <p:txBody>
          <a:bodyPr>
            <a:noAutofit/>
          </a:bodyPr>
          <a:lstStyle/>
          <a:p>
            <a:r>
              <a:rPr lang="cs-CZ" sz="1550" dirty="0" smtClean="0"/>
              <a:t>Pardubice. In: </a:t>
            </a:r>
            <a:r>
              <a:rPr lang="cs-CZ" sz="1550" i="1" dirty="0" err="1" smtClean="0"/>
              <a:t>Wikipedia</a:t>
            </a:r>
            <a:r>
              <a:rPr lang="cs-CZ" sz="1550" i="1" dirty="0" smtClean="0"/>
              <a:t>: </a:t>
            </a:r>
            <a:r>
              <a:rPr lang="cs-CZ" sz="1550" i="1" dirty="0" err="1" smtClean="0"/>
              <a:t>the</a:t>
            </a:r>
            <a:r>
              <a:rPr lang="cs-CZ" sz="1550" i="1" dirty="0" smtClean="0"/>
              <a:t> free </a:t>
            </a:r>
            <a:r>
              <a:rPr lang="cs-CZ" sz="1550" i="1" dirty="0" err="1" smtClean="0"/>
              <a:t>encyclopedia</a:t>
            </a:r>
            <a:r>
              <a:rPr lang="cs-CZ" sz="1550" dirty="0" smtClean="0"/>
              <a:t> [online]. San </a:t>
            </a:r>
            <a:r>
              <a:rPr lang="cs-CZ" sz="1550" dirty="0" err="1" smtClean="0"/>
              <a:t>Francisco</a:t>
            </a:r>
            <a:r>
              <a:rPr lang="cs-CZ" sz="1550" dirty="0" smtClean="0"/>
              <a:t> (CA): </a:t>
            </a:r>
            <a:r>
              <a:rPr lang="cs-CZ" sz="1550" dirty="0" err="1" smtClean="0"/>
              <a:t>Wikimedia</a:t>
            </a:r>
            <a:r>
              <a:rPr lang="cs-CZ" sz="1550" dirty="0" smtClean="0"/>
              <a:t> </a:t>
            </a:r>
            <a:r>
              <a:rPr lang="cs-CZ" sz="1550" dirty="0" err="1" smtClean="0"/>
              <a:t>Foundation</a:t>
            </a:r>
            <a:r>
              <a:rPr lang="cs-CZ" sz="1550" dirty="0" smtClean="0"/>
              <a:t>, 2001-, 24. 10. 2014 [cit. 2014-10-28]. Dostupné z: https://cs.wikipedia.org/wiki/Pardubice#Potravin.C3.A1.C5.99stv.C3.AD:_pern.C3.ADk_a_pivo</a:t>
            </a:r>
          </a:p>
          <a:p>
            <a:r>
              <a:rPr lang="cs-CZ" sz="1550" dirty="0" smtClean="0"/>
              <a:t>Perník. In: </a:t>
            </a:r>
            <a:r>
              <a:rPr lang="cs-CZ" sz="1550" i="1" dirty="0" err="1" smtClean="0"/>
              <a:t>Wikipedia</a:t>
            </a:r>
            <a:r>
              <a:rPr lang="cs-CZ" sz="1550" i="1" dirty="0" smtClean="0"/>
              <a:t>: </a:t>
            </a:r>
            <a:r>
              <a:rPr lang="cs-CZ" sz="1550" i="1" dirty="0" err="1" smtClean="0"/>
              <a:t>the</a:t>
            </a:r>
            <a:r>
              <a:rPr lang="cs-CZ" sz="1550" i="1" dirty="0" smtClean="0"/>
              <a:t> free </a:t>
            </a:r>
            <a:r>
              <a:rPr lang="cs-CZ" sz="1550" i="1" dirty="0" err="1" smtClean="0"/>
              <a:t>encyclopedia</a:t>
            </a:r>
            <a:r>
              <a:rPr lang="cs-CZ" sz="1550" dirty="0" smtClean="0"/>
              <a:t> [online]. San </a:t>
            </a:r>
            <a:r>
              <a:rPr lang="cs-CZ" sz="1550" dirty="0" err="1" smtClean="0"/>
              <a:t>Francisco</a:t>
            </a:r>
            <a:r>
              <a:rPr lang="cs-CZ" sz="1550" dirty="0" smtClean="0"/>
              <a:t> (CA): </a:t>
            </a:r>
            <a:r>
              <a:rPr lang="cs-CZ" sz="1550" dirty="0" err="1" smtClean="0"/>
              <a:t>Wikimedia</a:t>
            </a:r>
            <a:r>
              <a:rPr lang="cs-CZ" sz="1550" dirty="0" smtClean="0"/>
              <a:t> </a:t>
            </a:r>
            <a:r>
              <a:rPr lang="cs-CZ" sz="1550" dirty="0" err="1" smtClean="0"/>
              <a:t>Foundation</a:t>
            </a:r>
            <a:r>
              <a:rPr lang="cs-CZ" sz="1550" dirty="0" smtClean="0"/>
              <a:t>, 2001-, 28. 9. 2014 [cit. 2014-10-28]. Dostupné z: https://cs.wikipedia.org/wiki/Pern%C3%Adk</a:t>
            </a:r>
          </a:p>
          <a:p>
            <a:r>
              <a:rPr lang="cs-CZ" sz="1550" dirty="0" err="1" smtClean="0"/>
              <a:t>Cinnamomum</a:t>
            </a:r>
            <a:r>
              <a:rPr lang="cs-CZ" sz="1550" dirty="0" smtClean="0"/>
              <a:t> </a:t>
            </a:r>
            <a:r>
              <a:rPr lang="cs-CZ" sz="1550" dirty="0" err="1" smtClean="0"/>
              <a:t>verum.jpg</a:t>
            </a:r>
            <a:r>
              <a:rPr lang="cs-CZ" sz="1550" dirty="0" smtClean="0"/>
              <a:t>. In: </a:t>
            </a:r>
            <a:r>
              <a:rPr lang="cs-CZ" sz="1550" i="1" dirty="0" err="1" smtClean="0"/>
              <a:t>Wikipedia</a:t>
            </a:r>
            <a:r>
              <a:rPr lang="cs-CZ" sz="1550" i="1" dirty="0" smtClean="0"/>
              <a:t>: </a:t>
            </a:r>
            <a:r>
              <a:rPr lang="cs-CZ" sz="1550" i="1" dirty="0" err="1" smtClean="0"/>
              <a:t>the</a:t>
            </a:r>
            <a:r>
              <a:rPr lang="cs-CZ" sz="1550" i="1" dirty="0" smtClean="0"/>
              <a:t> free </a:t>
            </a:r>
            <a:r>
              <a:rPr lang="cs-CZ" sz="1550" i="1" dirty="0" err="1" smtClean="0"/>
              <a:t>encyclopedia</a:t>
            </a:r>
            <a:r>
              <a:rPr lang="cs-CZ" sz="1550" dirty="0" smtClean="0"/>
              <a:t> [online]. San </a:t>
            </a:r>
            <a:r>
              <a:rPr lang="cs-CZ" sz="1550" dirty="0" err="1" smtClean="0"/>
              <a:t>Francisco</a:t>
            </a:r>
            <a:r>
              <a:rPr lang="cs-CZ" sz="1550" dirty="0" smtClean="0"/>
              <a:t> (CA): </a:t>
            </a:r>
            <a:r>
              <a:rPr lang="cs-CZ" sz="1550" dirty="0" err="1" smtClean="0"/>
              <a:t>Wikimedia</a:t>
            </a:r>
            <a:r>
              <a:rPr lang="cs-CZ" sz="1550" dirty="0" smtClean="0"/>
              <a:t> </a:t>
            </a:r>
            <a:r>
              <a:rPr lang="cs-CZ" sz="1550" dirty="0" err="1" smtClean="0"/>
              <a:t>Foundation</a:t>
            </a:r>
            <a:r>
              <a:rPr lang="cs-CZ" sz="1550" dirty="0" smtClean="0"/>
              <a:t>, 2001-, 22 </a:t>
            </a:r>
            <a:r>
              <a:rPr lang="cs-CZ" sz="1550" dirty="0" err="1" smtClean="0"/>
              <a:t>January</a:t>
            </a:r>
            <a:r>
              <a:rPr lang="cs-CZ" sz="1550" dirty="0" smtClean="0"/>
              <a:t> 2005 [cit. 2014-10-28]. Dostupné z: </a:t>
            </a:r>
            <a:r>
              <a:rPr lang="cs-CZ" sz="1550" dirty="0" smtClean="0">
                <a:hlinkClick r:id="rId2"/>
              </a:rPr>
              <a:t>http://commons.wikimedia.org/wiki/File:Cinnamomum_verum.jpg</a:t>
            </a:r>
            <a:endParaRPr lang="cs-CZ" sz="1550" dirty="0" smtClean="0"/>
          </a:p>
          <a:p>
            <a:r>
              <a:rPr lang="cs-CZ" sz="1550" dirty="0" err="1" smtClean="0"/>
              <a:t>Aniseed</a:t>
            </a:r>
            <a:r>
              <a:rPr lang="cs-CZ" sz="1550" dirty="0" smtClean="0"/>
              <a:t> p1160018.jpg. In: </a:t>
            </a:r>
            <a:r>
              <a:rPr lang="cs-CZ" sz="1550" i="1" dirty="0" err="1" smtClean="0"/>
              <a:t>Wikipedia</a:t>
            </a:r>
            <a:r>
              <a:rPr lang="cs-CZ" sz="1550" i="1" dirty="0" smtClean="0"/>
              <a:t>: </a:t>
            </a:r>
            <a:r>
              <a:rPr lang="cs-CZ" sz="1550" i="1" dirty="0" err="1" smtClean="0"/>
              <a:t>the</a:t>
            </a:r>
            <a:r>
              <a:rPr lang="cs-CZ" sz="1550" i="1" dirty="0" smtClean="0"/>
              <a:t> free </a:t>
            </a:r>
            <a:r>
              <a:rPr lang="cs-CZ" sz="1550" i="1" dirty="0" err="1" smtClean="0"/>
              <a:t>encyclopedia</a:t>
            </a:r>
            <a:r>
              <a:rPr lang="cs-CZ" sz="1550" dirty="0" smtClean="0"/>
              <a:t> [online]. San </a:t>
            </a:r>
            <a:r>
              <a:rPr lang="cs-CZ" sz="1550" dirty="0" err="1" smtClean="0"/>
              <a:t>Francisco</a:t>
            </a:r>
            <a:r>
              <a:rPr lang="cs-CZ" sz="1550" dirty="0" smtClean="0"/>
              <a:t> (CA): </a:t>
            </a:r>
            <a:r>
              <a:rPr lang="cs-CZ" sz="1550" dirty="0" err="1" smtClean="0"/>
              <a:t>Wikimedia</a:t>
            </a:r>
            <a:r>
              <a:rPr lang="cs-CZ" sz="1550" dirty="0" smtClean="0"/>
              <a:t> </a:t>
            </a:r>
            <a:r>
              <a:rPr lang="cs-CZ" sz="1550" dirty="0" err="1" smtClean="0"/>
              <a:t>Foundation</a:t>
            </a:r>
            <a:r>
              <a:rPr lang="cs-CZ" sz="1550" dirty="0" smtClean="0"/>
              <a:t>, 2001-, 21 </a:t>
            </a:r>
            <a:r>
              <a:rPr lang="cs-CZ" sz="1550" dirty="0" err="1" smtClean="0"/>
              <a:t>January</a:t>
            </a:r>
            <a:r>
              <a:rPr lang="cs-CZ" sz="1550" dirty="0" smtClean="0"/>
              <a:t> 2007 [cit. 2014-10-28]. Dostupné z: </a:t>
            </a:r>
            <a:r>
              <a:rPr lang="cs-CZ" sz="1550" dirty="0" smtClean="0">
                <a:hlinkClick r:id="rId3"/>
              </a:rPr>
              <a:t>http://commons.wikimedia.org/wiki/File:Aniseed_p1160018.jpg</a:t>
            </a:r>
            <a:endParaRPr lang="cs-CZ" sz="1550" dirty="0" smtClean="0"/>
          </a:p>
          <a:p>
            <a:r>
              <a:rPr lang="en-US" sz="1550" dirty="0" smtClean="0"/>
              <a:t>ClovesDried.jpg. In: </a:t>
            </a:r>
            <a:r>
              <a:rPr lang="en-US" sz="1550" i="1" dirty="0" smtClean="0"/>
              <a:t>Wikipedia: the free encyclopedia</a:t>
            </a:r>
            <a:r>
              <a:rPr lang="en-US" sz="1550" dirty="0" smtClean="0"/>
              <a:t> [online]. San Francisco (CA): Wikimedia Foundation, 2001-, 19 May 2007 [cit. 2014-10-28]. </a:t>
            </a:r>
            <a:r>
              <a:rPr lang="en-US" sz="1550" dirty="0" err="1" smtClean="0"/>
              <a:t>Dostupné</a:t>
            </a:r>
            <a:r>
              <a:rPr lang="en-US" sz="1550" dirty="0" smtClean="0"/>
              <a:t> z: </a:t>
            </a:r>
            <a:r>
              <a:rPr lang="en-US" sz="1550" dirty="0" smtClean="0">
                <a:hlinkClick r:id="rId4"/>
              </a:rPr>
              <a:t>http://commons.wikimedia.org/wiki/File:ClovesDried.jpg</a:t>
            </a:r>
            <a:endParaRPr lang="cs-CZ" sz="1550" dirty="0" smtClean="0"/>
          </a:p>
          <a:p>
            <a:r>
              <a:rPr lang="cs-CZ" sz="1550" dirty="0" err="1" smtClean="0"/>
              <a:t>Elettaria</a:t>
            </a:r>
            <a:r>
              <a:rPr lang="cs-CZ" sz="1550" dirty="0" smtClean="0"/>
              <a:t> </a:t>
            </a:r>
            <a:r>
              <a:rPr lang="cs-CZ" sz="1550" dirty="0" err="1" smtClean="0"/>
              <a:t>cardamomum</a:t>
            </a:r>
            <a:r>
              <a:rPr lang="cs-CZ" sz="1550" dirty="0" smtClean="0"/>
              <a:t> </a:t>
            </a:r>
            <a:r>
              <a:rPr lang="cs-CZ" sz="1550" dirty="0" err="1" smtClean="0"/>
              <a:t>capsules.jpg</a:t>
            </a:r>
            <a:r>
              <a:rPr lang="cs-CZ" sz="1550" dirty="0" smtClean="0"/>
              <a:t>. In: </a:t>
            </a:r>
            <a:r>
              <a:rPr lang="cs-CZ" sz="1550" i="1" dirty="0" err="1" smtClean="0"/>
              <a:t>Wikipedia</a:t>
            </a:r>
            <a:r>
              <a:rPr lang="cs-CZ" sz="1550" i="1" dirty="0" smtClean="0"/>
              <a:t>: </a:t>
            </a:r>
            <a:r>
              <a:rPr lang="cs-CZ" sz="1550" i="1" dirty="0" err="1" smtClean="0"/>
              <a:t>the</a:t>
            </a:r>
            <a:r>
              <a:rPr lang="cs-CZ" sz="1550" i="1" dirty="0" smtClean="0"/>
              <a:t> free </a:t>
            </a:r>
            <a:r>
              <a:rPr lang="cs-CZ" sz="1550" i="1" dirty="0" err="1" smtClean="0"/>
              <a:t>encyclopedia</a:t>
            </a:r>
            <a:r>
              <a:rPr lang="cs-CZ" sz="1550" dirty="0" smtClean="0"/>
              <a:t> [online]. San </a:t>
            </a:r>
            <a:r>
              <a:rPr lang="cs-CZ" sz="1550" dirty="0" err="1" smtClean="0"/>
              <a:t>Francisco</a:t>
            </a:r>
            <a:r>
              <a:rPr lang="cs-CZ" sz="1550" dirty="0" smtClean="0"/>
              <a:t> (CA): </a:t>
            </a:r>
            <a:r>
              <a:rPr lang="cs-CZ" sz="1550" dirty="0" err="1" smtClean="0"/>
              <a:t>Wikimedia</a:t>
            </a:r>
            <a:r>
              <a:rPr lang="cs-CZ" sz="1550" dirty="0" smtClean="0"/>
              <a:t> </a:t>
            </a:r>
            <a:r>
              <a:rPr lang="cs-CZ" sz="1550" dirty="0" err="1" smtClean="0"/>
              <a:t>Foundation</a:t>
            </a:r>
            <a:r>
              <a:rPr lang="cs-CZ" sz="1550" dirty="0" smtClean="0"/>
              <a:t>, 2001-, 29 </a:t>
            </a:r>
            <a:r>
              <a:rPr lang="cs-CZ" sz="1550" dirty="0" err="1" smtClean="0"/>
              <a:t>April</a:t>
            </a:r>
            <a:r>
              <a:rPr lang="cs-CZ" sz="1550" dirty="0" smtClean="0"/>
              <a:t> 2006 [cit. 2014-10-28]. Dostupné z:</a:t>
            </a:r>
            <a:r>
              <a:rPr lang="cs-CZ" sz="1550" dirty="0" smtClean="0">
                <a:hlinkClick r:id="rId5"/>
              </a:rPr>
              <a:t>http://commons.wikimedia.org/wiki/File:Elettaria_cardamomum_capsules.jpg</a:t>
            </a:r>
            <a:endParaRPr lang="cs-CZ" sz="1550" dirty="0" smtClean="0"/>
          </a:p>
          <a:p>
            <a:r>
              <a:rPr lang="cs-CZ" sz="1600" u="sng" dirty="0" smtClean="0">
                <a:hlinkClick r:id="rId6"/>
              </a:rPr>
              <a:t>www.office.</a:t>
            </a:r>
            <a:r>
              <a:rPr lang="cs-CZ" sz="1600" u="sng" dirty="0" err="1" smtClean="0">
                <a:hlinkClick r:id="rId6"/>
              </a:rPr>
              <a:t>microsoft.com</a:t>
            </a:r>
            <a:endParaRPr lang="cs-CZ" sz="1550" dirty="0" smtClean="0"/>
          </a:p>
          <a:p>
            <a:r>
              <a:rPr lang="cs-CZ" sz="1550" dirty="0" smtClean="0"/>
              <a:t>vlastní fotografie</a:t>
            </a:r>
            <a:endParaRPr lang="cs-CZ" sz="155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4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pečení a zdobení medového perníku.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perníkového vánočního stromečku.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="" xmlns:p14="http://schemas.microsoft.com/office/powerpoint/2010/main" val="28148962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elena\AppData\Local\Microsoft\Windows\Temporary Internet Files\Content.IE5\BUQDF0BK\MC90043976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484784" cy="14847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PERNÍK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715200" cy="4641379"/>
          </a:xfrm>
        </p:spPr>
        <p:txBody>
          <a:bodyPr/>
          <a:lstStyle/>
          <a:p>
            <a:r>
              <a:rPr lang="cs-CZ" sz="2200" dirty="0" smtClean="0"/>
              <a:t>Jedná se </a:t>
            </a:r>
            <a:r>
              <a:rPr lang="cs-CZ" sz="2200" b="1" dirty="0" smtClean="0"/>
              <a:t>sladké</a:t>
            </a:r>
            <a:r>
              <a:rPr lang="cs-CZ" sz="2200" dirty="0" smtClean="0"/>
              <a:t> pečivo. </a:t>
            </a:r>
          </a:p>
          <a:p>
            <a:r>
              <a:rPr lang="cs-CZ" sz="2200" dirty="0" smtClean="0"/>
              <a:t>Původně se toto pečivo nazývalo </a:t>
            </a:r>
            <a:r>
              <a:rPr lang="cs-CZ" sz="2200" b="1" dirty="0" smtClean="0"/>
              <a:t>peprník</a:t>
            </a:r>
            <a:r>
              <a:rPr lang="cs-CZ" sz="2200" dirty="0" smtClean="0"/>
              <a:t>, protože jedna z ingrediencí byl pepř.</a:t>
            </a:r>
          </a:p>
          <a:p>
            <a:r>
              <a:rPr lang="cs-CZ" sz="2200" dirty="0" smtClean="0"/>
              <a:t>V dnešních receptech se používá </a:t>
            </a:r>
            <a:r>
              <a:rPr lang="cs-CZ" sz="2200" b="1" dirty="0" smtClean="0"/>
              <a:t>žitná a pšeničná mouka, med, mléko, vejce a koření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Mezi nejčastěji používané koření patří </a:t>
            </a:r>
            <a:r>
              <a:rPr lang="cs-CZ" sz="2200" b="1" dirty="0" smtClean="0"/>
              <a:t>skořice</a:t>
            </a:r>
            <a:r>
              <a:rPr lang="cs-CZ" sz="2200" dirty="0" smtClean="0"/>
              <a:t>, </a:t>
            </a:r>
            <a:r>
              <a:rPr lang="cs-CZ" sz="2200" b="1" dirty="0" smtClean="0"/>
              <a:t>anýz</a:t>
            </a:r>
            <a:r>
              <a:rPr lang="cs-CZ" sz="2200" dirty="0" smtClean="0"/>
              <a:t> a </a:t>
            </a:r>
            <a:r>
              <a:rPr lang="cs-CZ" sz="2200" b="1" dirty="0" smtClean="0"/>
              <a:t>hřebíček</a:t>
            </a:r>
            <a:r>
              <a:rPr lang="cs-CZ" sz="2200" dirty="0" smtClean="0"/>
              <a:t>. Můžeme použít i zázvor, </a:t>
            </a:r>
            <a:r>
              <a:rPr lang="cs-CZ" sz="2200" dirty="0" err="1" smtClean="0"/>
              <a:t>kardamon</a:t>
            </a:r>
            <a:r>
              <a:rPr lang="cs-CZ" sz="2200" dirty="0" smtClean="0"/>
              <a:t>, muškátový oříšek.</a:t>
            </a:r>
          </a:p>
          <a:p>
            <a:r>
              <a:rPr lang="cs-CZ" sz="2200" dirty="0" smtClean="0"/>
              <a:t>V dřívějších dobách patřil perník kvůli používanému koření k </a:t>
            </a:r>
            <a:r>
              <a:rPr lang="cs-CZ" sz="2200" b="1" dirty="0" smtClean="0"/>
              <a:t>luxusnímu pečivu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V České republice je nejznámější </a:t>
            </a:r>
            <a:r>
              <a:rPr lang="cs-CZ" sz="2200" b="1" dirty="0" smtClean="0"/>
              <a:t>pardubický</a:t>
            </a:r>
            <a:r>
              <a:rPr lang="cs-CZ" sz="2200" dirty="0" smtClean="0"/>
              <a:t> </a:t>
            </a:r>
            <a:r>
              <a:rPr lang="cs-CZ" sz="2200" b="1" dirty="0" smtClean="0"/>
              <a:t>perník</a:t>
            </a:r>
            <a:r>
              <a:rPr lang="cs-CZ" sz="2200" dirty="0" smtClean="0"/>
              <a:t>.    V Pardubicích se peče od 16. století.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 descr="C:\Users\Helena\AppData\Local\Microsoft\Windows\Temporary Internet Files\Content.IE5\VWNRHSQK\MC90043977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311152" cy="23111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elena\Desktop\800px-ClovesDried.jpg"/>
          <p:cNvPicPr>
            <a:picLocks noChangeAspect="1" noChangeArrowheads="1"/>
          </p:cNvPicPr>
          <p:nvPr/>
        </p:nvPicPr>
        <p:blipFill>
          <a:blip r:embed="rId2" cstate="print"/>
          <a:srcRect l="4326" t="8631" r="12988" b="2721"/>
          <a:stretch>
            <a:fillRect/>
          </a:stretch>
        </p:blipFill>
        <p:spPr bwMode="auto">
          <a:xfrm>
            <a:off x="5817231" y="3068960"/>
            <a:ext cx="3326769" cy="2376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Perníkové koření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 descr="C:\Users\Helena\Desktop\Cinnamomum_veru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697" t="7560" r="7639" b="11171"/>
          <a:stretch>
            <a:fillRect/>
          </a:stretch>
        </p:blipFill>
        <p:spPr bwMode="auto">
          <a:xfrm>
            <a:off x="395536" y="3068960"/>
            <a:ext cx="2376264" cy="3096344"/>
          </a:xfrm>
          <a:prstGeom prst="rect">
            <a:avLst/>
          </a:prstGeom>
          <a:noFill/>
        </p:spPr>
      </p:pic>
      <p:pic>
        <p:nvPicPr>
          <p:cNvPr id="2051" name="Picture 3" descr="C:\Users\Helena\Desktop\793px-Aniseed_p116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37112"/>
            <a:ext cx="3204949" cy="2420888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6/6f/Elettaria_cardamomum_capsules.jpg/1024px-Elettaria_cardamomum_capsules.jpg"/>
          <p:cNvPicPr>
            <a:picLocks noChangeAspect="1" noChangeArrowheads="1"/>
          </p:cNvPicPr>
          <p:nvPr/>
        </p:nvPicPr>
        <p:blipFill>
          <a:blip r:embed="rId6" cstate="print"/>
          <a:srcRect l="3071" t="2306" r="3254" b="5465"/>
          <a:stretch>
            <a:fillRect/>
          </a:stretch>
        </p:blipFill>
        <p:spPr bwMode="auto">
          <a:xfrm>
            <a:off x="2843808" y="1306534"/>
            <a:ext cx="3456384" cy="2266481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 bwMode="auto">
          <a:xfrm>
            <a:off x="755576" y="2564904"/>
            <a:ext cx="1584176" cy="51935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</a:rPr>
              <a:t>skořice</a:t>
            </a:r>
          </a:p>
        </p:txBody>
      </p:sp>
      <p:sp>
        <p:nvSpPr>
          <p:cNvPr id="11" name="Elipsa 10"/>
          <p:cNvSpPr/>
          <p:nvPr/>
        </p:nvSpPr>
        <p:spPr bwMode="auto">
          <a:xfrm>
            <a:off x="7020272" y="2348880"/>
            <a:ext cx="1584176" cy="51935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hřebíček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3635896" y="3068960"/>
            <a:ext cx="1800200" cy="51935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kardamon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3635896" y="4437112"/>
            <a:ext cx="1584176" cy="51935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anýz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04864"/>
            <a:ext cx="2195736" cy="566738"/>
          </a:xfrm>
        </p:spPr>
        <p:txBody>
          <a:bodyPr>
            <a:normAutofit/>
          </a:bodyPr>
          <a:lstStyle/>
          <a:p>
            <a:r>
              <a:rPr lang="cs-CZ" dirty="0" smtClean="0"/>
              <a:t>Suroviny na těsto: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61" t="14666" r="22124" b="10196"/>
          <a:stretch/>
        </p:blipFill>
        <p:spPr>
          <a:xfrm>
            <a:off x="3851920" y="1340768"/>
            <a:ext cx="5128383" cy="507777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0" y="2825552"/>
            <a:ext cx="3438484" cy="403244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30 dkg hladké mouky</a:t>
            </a:r>
          </a:p>
          <a:p>
            <a:r>
              <a:rPr lang="cs-CZ" sz="1800" dirty="0" smtClean="0"/>
              <a:t>15 dkg cukru</a:t>
            </a:r>
          </a:p>
          <a:p>
            <a:r>
              <a:rPr lang="cs-CZ" sz="1800" dirty="0" smtClean="0"/>
              <a:t>2 vejce</a:t>
            </a:r>
          </a:p>
          <a:p>
            <a:r>
              <a:rPr lang="cs-CZ" sz="1800" dirty="0" smtClean="0"/>
              <a:t>6 dkg medu</a:t>
            </a:r>
          </a:p>
          <a:p>
            <a:r>
              <a:rPr lang="cs-CZ" sz="1800" dirty="0" smtClean="0"/>
              <a:t>5 dkg sádla</a:t>
            </a:r>
          </a:p>
          <a:p>
            <a:r>
              <a:rPr lang="cs-CZ" sz="1800" dirty="0" smtClean="0"/>
              <a:t>7 hřebíčků</a:t>
            </a:r>
          </a:p>
          <a:p>
            <a:r>
              <a:rPr lang="cs-CZ" sz="1800" dirty="0" smtClean="0"/>
              <a:t>1 kávová lžička mleté skořice</a:t>
            </a:r>
          </a:p>
          <a:p>
            <a:r>
              <a:rPr lang="cs-CZ" sz="1800" dirty="0" smtClean="0"/>
              <a:t>2 kávové lžičky prášku do pečiva</a:t>
            </a:r>
          </a:p>
          <a:p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043608" y="1196752"/>
            <a:ext cx="3600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PEČENÍ PERNÍKU</a:t>
            </a:r>
            <a:endParaRPr lang="cs-CZ" sz="3200" b="1" dirty="0"/>
          </a:p>
        </p:txBody>
      </p:sp>
    </p:spTree>
    <p:extLst>
      <p:ext uri="{BB962C8B-B14F-4D97-AF65-F5344CB8AC3E}">
        <p14:creationId xmlns="" xmlns:p14="http://schemas.microsoft.com/office/powerpoint/2010/main" val="5924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5486400" cy="566738"/>
          </a:xfrm>
        </p:spPr>
        <p:txBody>
          <a:bodyPr/>
          <a:lstStyle/>
          <a:p>
            <a:r>
              <a:rPr lang="cs-CZ" dirty="0" smtClean="0"/>
              <a:t>Pomůcky na pečení a zdobení: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208912" cy="804862"/>
          </a:xfrm>
        </p:spPr>
        <p:txBody>
          <a:bodyPr>
            <a:normAutofit/>
          </a:bodyPr>
          <a:lstStyle/>
          <a:p>
            <a:r>
              <a:rPr lang="cs-CZ" sz="1800" dirty="0"/>
              <a:t>p</a:t>
            </a:r>
            <a:r>
              <a:rPr lang="cs-CZ" sz="1800" dirty="0" smtClean="0"/>
              <a:t>lech, váleček, hladká mouka na podsypání těsta, pečící papír, mašlovačka, mikrotenový sáček, vajíčko, mletý cukr.</a:t>
            </a:r>
            <a:endParaRPr lang="cs-CZ" sz="1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9" t="4475" r="8678" b="5128"/>
          <a:stretch/>
        </p:blipFill>
        <p:spPr>
          <a:xfrm>
            <a:off x="3851920" y="620688"/>
            <a:ext cx="4968802" cy="4248472"/>
          </a:xfrm>
        </p:spPr>
      </p:pic>
    </p:spTree>
    <p:extLst>
      <p:ext uri="{BB962C8B-B14F-4D97-AF65-F5344CB8AC3E}">
        <p14:creationId xmlns="" xmlns:p14="http://schemas.microsoft.com/office/powerpoint/2010/main" val="17262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768" y="5373216"/>
            <a:ext cx="5486400" cy="566738"/>
          </a:xfrm>
        </p:spPr>
        <p:txBody>
          <a:bodyPr/>
          <a:lstStyle/>
          <a:p>
            <a:r>
              <a:rPr lang="cs-CZ" dirty="0" smtClean="0"/>
              <a:t>Krok č. 1: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1" t="21868" b="22952"/>
          <a:stretch/>
        </p:blipFill>
        <p:spPr>
          <a:xfrm>
            <a:off x="611560" y="957389"/>
            <a:ext cx="5724128" cy="432061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2844" y="5949280"/>
            <a:ext cx="8021604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Ze všech uvedených surovin vypracujeme těsto, které necháme v chladnu odpočinout do druhého dne.</a:t>
            </a:r>
            <a:endParaRPr lang="cs-CZ" sz="1800" dirty="0"/>
          </a:p>
        </p:txBody>
      </p:sp>
      <p:pic>
        <p:nvPicPr>
          <p:cNvPr id="5" name="Zástupný symbol pro 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45" r="29638" b="4117"/>
          <a:stretch/>
        </p:blipFill>
        <p:spPr>
          <a:xfrm>
            <a:off x="6084168" y="415363"/>
            <a:ext cx="2520280" cy="3189788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00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4869160"/>
            <a:ext cx="5486400" cy="566738"/>
          </a:xfrm>
        </p:spPr>
        <p:txBody>
          <a:bodyPr/>
          <a:lstStyle/>
          <a:p>
            <a:r>
              <a:rPr lang="cs-CZ" dirty="0" smtClean="0"/>
              <a:t>Krok č. 2: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9552" y="5445224"/>
            <a:ext cx="7848872" cy="8048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dirty="0" smtClean="0"/>
              <a:t>Z těsta vyválíme plát silný 0,5 cm. Vykrájíme osm hvězdiček  ve velikosti od 11,5 cm do 3 cm. Vykrojené hvězdičky dáme na plech vyložený pečícím papírem a upečeme v předem vyhřáté troubě na 175 stupňů, délka pečení je 20 minut. </a:t>
            </a:r>
            <a:endParaRPr lang="cs-CZ" sz="1800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93" t="7330" r="11708" b="13882"/>
          <a:stretch/>
        </p:blipFill>
        <p:spPr>
          <a:xfrm>
            <a:off x="611560" y="1340768"/>
            <a:ext cx="3560619" cy="3241964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34" t="13391" r="21052" b="12535"/>
          <a:stretch/>
        </p:blipFill>
        <p:spPr>
          <a:xfrm>
            <a:off x="4499992" y="796925"/>
            <a:ext cx="3643745" cy="304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5558408" cy="566738"/>
          </a:xfrm>
        </p:spPr>
        <p:txBody>
          <a:bodyPr/>
          <a:lstStyle/>
          <a:p>
            <a:r>
              <a:rPr lang="cs-CZ" dirty="0" smtClean="0"/>
              <a:t>Krok č. 3: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792088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Po upečení ihned potřeme perníky rozšlehaným žloutkem a necháme je vychladit.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124744"/>
            <a:ext cx="5486400" cy="4114800"/>
          </a:xfrm>
        </p:spPr>
      </p:pic>
    </p:spTree>
    <p:extLst>
      <p:ext uri="{BB962C8B-B14F-4D97-AF65-F5344CB8AC3E}">
        <p14:creationId xmlns="" xmlns:p14="http://schemas.microsoft.com/office/powerpoint/2010/main" val="4584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421</Words>
  <Application>Microsoft Office PowerPoint</Application>
  <PresentationFormat>Předvádění na obrazovce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Výchozí návrh</vt:lpstr>
      <vt:lpstr>Vánoční stromeček</vt:lpstr>
      <vt:lpstr>Anotace:</vt:lpstr>
      <vt:lpstr>PERNÍK</vt:lpstr>
      <vt:lpstr>Perníkové koření</vt:lpstr>
      <vt:lpstr>Suroviny na těsto:</vt:lpstr>
      <vt:lpstr>Pomůcky na pečení a zdobení:</vt:lpstr>
      <vt:lpstr>Krok č. 1:</vt:lpstr>
      <vt:lpstr>Krok č. 2:</vt:lpstr>
      <vt:lpstr>Krok č. 3:</vt:lpstr>
      <vt:lpstr>Krok č. 4:</vt:lpstr>
      <vt:lpstr>Krok č. 5:</vt:lpstr>
      <vt:lpstr>Krok č. 6:</vt:lpstr>
      <vt:lpstr>Výsledek</vt:lpstr>
      <vt:lpstr>POUŽITÉ 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Helena</cp:lastModifiedBy>
  <cp:revision>21</cp:revision>
  <dcterms:created xsi:type="dcterms:W3CDTF">2013-04-25T13:40:34Z</dcterms:created>
  <dcterms:modified xsi:type="dcterms:W3CDTF">2014-10-29T10:18:17Z</dcterms:modified>
</cp:coreProperties>
</file>