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6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711839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832880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851296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98726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3144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74460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45629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74767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1722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858209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43128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3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itta_europaea_in_Wales_UK.jpg" TargetMode="External"/><Relationship Id="rId2" Type="http://schemas.openxmlformats.org/officeDocument/2006/relationships/hyperlink" Target="http://commons.wikimedia.org/wiki/File:Downy_Woodpeck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commons.wikimedia.org/wiki/File:Blue_tit_on_feeder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egithalos_caudatus_Jarom%C4%9B%C5%99_2013_1.jpg" TargetMode="External"/><Relationship Id="rId2" Type="http://schemas.openxmlformats.org/officeDocument/2006/relationships/hyperlink" Target="http://commons.wikimedia.org/wiki/File:Great_Tit_at_Old_Moor_-_geograph.org.uk_-_71789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office.microsoft.com/" TargetMode="External"/><Relationship Id="rId4" Type="http://schemas.openxmlformats.org/officeDocument/2006/relationships/hyperlink" Target="http://commons.wikimedia.org/wiki/File:Chardo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983587"/>
            <a:ext cx="8496944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Krmítko z kartonu od mléka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2101" y="3898419"/>
            <a:ext cx="691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PČ_013_Kombinovaná technika – krmítko z kartonu od mléka</a:t>
            </a:r>
          </a:p>
        </p:txBody>
      </p:sp>
    </p:spTree>
    <p:extLst>
      <p:ext uri="{BB962C8B-B14F-4D97-AF65-F5344CB8AC3E}">
        <p14:creationId xmlns:p14="http://schemas.microsoft.com/office/powerpoint/2010/main" xmlns="" val="422590607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07504" y="908720"/>
            <a:ext cx="5486400" cy="5667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/>
              <a:t>6</a:t>
            </a:r>
            <a:r>
              <a:rPr lang="cs-CZ" sz="2000" dirty="0" smtClean="0"/>
              <a:t>. </a:t>
            </a:r>
            <a:r>
              <a:rPr lang="cs-CZ" sz="2000" b="1" dirty="0"/>
              <a:t>krok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4" name="Zástupný symbol pro text 3"/>
          <p:cNvSpPr txBox="1">
            <a:spLocks/>
          </p:cNvSpPr>
          <p:nvPr/>
        </p:nvSpPr>
        <p:spPr>
          <a:xfrm>
            <a:off x="107504" y="1484784"/>
            <a:ext cx="8784976" cy="804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cs-CZ" sz="1800" dirty="0" smtClean="0"/>
              <a:t>Na dvou protilehlých stranách krabice, 3 cm od spodního okraje, propíchneme otvory.</a:t>
            </a:r>
          </a:p>
          <a:p>
            <a:pPr marL="285750" indent="-285750"/>
            <a:r>
              <a:rPr lang="cs-CZ" sz="1800" dirty="0" smtClean="0"/>
              <a:t>Otvory protáhneme dřevěný klacík.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7954" y="2459980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552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23528" y="1268760"/>
            <a:ext cx="80648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Hotový výrobek</a:t>
            </a:r>
            <a:endParaRPr lang="cs-CZ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889" y="1124744"/>
            <a:ext cx="4155926" cy="554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77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cs-CZ" dirty="0" smtClean="0"/>
              <a:t>Použití krmítka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cs-CZ" dirty="0" smtClean="0"/>
              <a:t>Krmítka se používají pro přikrmování ptáků během zimy. V tomto období ptáci v přírodě obtížně hledají potravu.</a:t>
            </a:r>
          </a:p>
          <a:p>
            <a:r>
              <a:rPr lang="cs-CZ" b="1" dirty="0" smtClean="0"/>
              <a:t>Čím krmit?</a:t>
            </a:r>
          </a:p>
          <a:p>
            <a:pPr>
              <a:buNone/>
            </a:pPr>
            <a:r>
              <a:rPr lang="cs-CZ" dirty="0" smtClean="0"/>
              <a:t>	slunečnicovými semeny, loupanými ořechy, ovesnými vločkami, masem nakrájeným na kousky, lojem</a:t>
            </a:r>
          </a:p>
          <a:p>
            <a:r>
              <a:rPr lang="cs-CZ" b="1" dirty="0" smtClean="0"/>
              <a:t>Čím nekrmit?</a:t>
            </a:r>
          </a:p>
          <a:p>
            <a:pPr>
              <a:buNone/>
            </a:pPr>
            <a:r>
              <a:rPr lang="cs-CZ" dirty="0" smtClean="0"/>
              <a:t>	čerstvým pečivem, uzeninami, slanými a plesnivými potraviny</a:t>
            </a:r>
          </a:p>
          <a:p>
            <a:r>
              <a:rPr lang="cs-CZ" dirty="0" smtClean="0"/>
              <a:t>Krmítka v našich zahradách a sadech navštěvují </a:t>
            </a:r>
            <a:r>
              <a:rPr lang="cs-CZ" b="1" dirty="0" smtClean="0"/>
              <a:t>sýkorky</a:t>
            </a:r>
            <a:r>
              <a:rPr lang="cs-CZ" dirty="0" smtClean="0"/>
              <a:t>, </a:t>
            </a:r>
            <a:r>
              <a:rPr lang="cs-CZ" b="1" dirty="0" smtClean="0"/>
              <a:t>čížci</a:t>
            </a:r>
            <a:r>
              <a:rPr lang="cs-CZ" dirty="0" smtClean="0"/>
              <a:t>, </a:t>
            </a:r>
            <a:r>
              <a:rPr lang="cs-CZ" b="1" dirty="0" smtClean="0"/>
              <a:t>stehlíci</a:t>
            </a:r>
            <a:r>
              <a:rPr lang="cs-CZ" dirty="0" smtClean="0"/>
              <a:t>, </a:t>
            </a:r>
            <a:r>
              <a:rPr lang="cs-CZ" b="1" dirty="0" smtClean="0"/>
              <a:t>hýlové</a:t>
            </a:r>
            <a:r>
              <a:rPr lang="cs-CZ" dirty="0" smtClean="0"/>
              <a:t>, </a:t>
            </a:r>
            <a:r>
              <a:rPr lang="cs-CZ" b="1" dirty="0" smtClean="0"/>
              <a:t>pěnkavy</a:t>
            </a:r>
            <a:r>
              <a:rPr lang="cs-CZ" dirty="0" smtClean="0"/>
              <a:t>, </a:t>
            </a:r>
            <a:r>
              <a:rPr lang="cs-CZ" b="1" dirty="0" smtClean="0"/>
              <a:t>zvonci</a:t>
            </a:r>
            <a:r>
              <a:rPr lang="cs-CZ" dirty="0" smtClean="0"/>
              <a:t>,                       </a:t>
            </a:r>
            <a:r>
              <a:rPr lang="cs-CZ" b="1" dirty="0" smtClean="0"/>
              <a:t>brhlíci</a:t>
            </a:r>
            <a:r>
              <a:rPr lang="cs-CZ" dirty="0" smtClean="0"/>
              <a:t> a </a:t>
            </a:r>
            <a:r>
              <a:rPr lang="cs-CZ" b="1" dirty="0" smtClean="0"/>
              <a:t>další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1026" name="Picture 2" descr="C:\Users\Helena\AppData\Local\Microsoft\Windows\Temporary Internet Files\Content.IE5\VWNRHSQK\MC9002003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569" y="5083247"/>
            <a:ext cx="2110431" cy="1774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1143000"/>
          </a:xfrm>
        </p:spPr>
        <p:txBody>
          <a:bodyPr/>
          <a:lstStyle/>
          <a:p>
            <a:r>
              <a:rPr lang="cs-CZ" dirty="0" smtClean="0"/>
              <a:t>Ptáci u krmítek</a:t>
            </a:r>
            <a:endParaRPr lang="cs-CZ" dirty="0"/>
          </a:p>
        </p:txBody>
      </p:sp>
      <p:pic>
        <p:nvPicPr>
          <p:cNvPr id="2050" name="Picture 2" descr="C:\Users\Helena\Desktop\Downy_Woodpecker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3946525" cy="4525962"/>
          </a:xfrm>
          <a:prstGeom prst="rect">
            <a:avLst/>
          </a:prstGeom>
          <a:noFill/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827584" y="13407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Strakapoud osikový</a:t>
            </a:r>
            <a:endParaRPr lang="cs-CZ" dirty="0"/>
          </a:p>
        </p:txBody>
      </p:sp>
      <p:pic>
        <p:nvPicPr>
          <p:cNvPr id="2052" name="Picture 4" descr="http://upload.wikimedia.org/wikipedia/commons/thumb/c/c2/Sitta_europaea_in_Wales_UK.jpg/640px-Sitta_europaea_in_Wales_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988" y="2420888"/>
            <a:ext cx="4392012" cy="40832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724128" y="19795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Brhlík lesní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elena\Desktop\800px-Blue_tit_on_feede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701" y="1340768"/>
            <a:ext cx="6351300" cy="551723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20608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Sýkora modřinka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Helena\Desktop\Great_Tit_at_Old_Moor_-_geograph.org.uk_-_71789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2789" b="13320"/>
          <a:stretch>
            <a:fillRect/>
          </a:stretch>
        </p:blipFill>
        <p:spPr bwMode="auto">
          <a:xfrm>
            <a:off x="0" y="1988839"/>
            <a:ext cx="4415657" cy="491279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43608" y="126876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Sýkora koňadra</a:t>
            </a:r>
          </a:p>
          <a:p>
            <a:pPr algn="ctr"/>
            <a:endParaRPr lang="cs-CZ" sz="2400" dirty="0"/>
          </a:p>
        </p:txBody>
      </p:sp>
      <p:pic>
        <p:nvPicPr>
          <p:cNvPr id="40964" name="Picture 4" descr="http://upload.wikimedia.org/wikipedia/commons/thumb/3/3f/Aegithalos_caudatus_Jarom%C4%9B%C5%99_2013_1.jpg/640px-Aegithalos_caudatus_Jarom%C4%9B%C5%99_2013_1.jpg"/>
          <p:cNvPicPr>
            <a:picLocks noChangeAspect="1" noChangeArrowheads="1"/>
          </p:cNvPicPr>
          <p:nvPr/>
        </p:nvPicPr>
        <p:blipFill>
          <a:blip r:embed="rId3" cstate="print"/>
          <a:srcRect t="16885" r="23220" b="14449"/>
          <a:stretch>
            <a:fillRect/>
          </a:stretch>
        </p:blipFill>
        <p:spPr bwMode="auto">
          <a:xfrm>
            <a:off x="5120304" y="1988841"/>
            <a:ext cx="4023696" cy="486916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940152" y="98072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Mlynařík dlouhoocasý</a:t>
            </a:r>
          </a:p>
          <a:p>
            <a:pPr algn="ctr"/>
            <a:endParaRPr lang="cs-CZ" sz="2400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 noGrp="1"/>
          </p:cNvSpPr>
          <p:nvPr>
            <p:ph type="title" idx="4294967295"/>
          </p:nvPr>
        </p:nvSpPr>
        <p:spPr>
          <a:xfrm>
            <a:off x="683568" y="836712"/>
            <a:ext cx="8229600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Stehlík obecný</a:t>
            </a:r>
            <a:endParaRPr lang="cs-CZ" sz="2400" dirty="0"/>
          </a:p>
        </p:txBody>
      </p:sp>
      <p:pic>
        <p:nvPicPr>
          <p:cNvPr id="41986" name="Picture 2" descr="http://upload.wikimedia.org/wikipedia/commons/thumb/5/59/Chardo.jpg/1024px-Chardo.jpg"/>
          <p:cNvPicPr>
            <a:picLocks noChangeAspect="1" noChangeArrowheads="1"/>
          </p:cNvPicPr>
          <p:nvPr/>
        </p:nvPicPr>
        <p:blipFill>
          <a:blip r:embed="rId2" cstate="print"/>
          <a:srcRect l="5532"/>
          <a:stretch>
            <a:fillRect/>
          </a:stretch>
        </p:blipFill>
        <p:spPr bwMode="auto">
          <a:xfrm>
            <a:off x="750020" y="1386012"/>
            <a:ext cx="7610251" cy="5445224"/>
          </a:xfrm>
          <a:prstGeom prst="rect">
            <a:avLst/>
          </a:prstGeom>
          <a:noFill/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cs-CZ" b="1" dirty="0"/>
              <a:t>POUŽITÉ ZDROJE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Krmítko.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4. 9. 2014 [cit. 2014-10-28]. Dostupné z: </a:t>
            </a:r>
            <a:r>
              <a:rPr lang="cs-CZ" dirty="0" err="1" smtClean="0"/>
              <a:t>commons.wikimedia.org</a:t>
            </a:r>
            <a:r>
              <a:rPr lang="cs-CZ" dirty="0" smtClean="0"/>
              <a:t>/</a:t>
            </a:r>
            <a:r>
              <a:rPr lang="cs-CZ" dirty="0" err="1" smtClean="0"/>
              <a:t>wiki</a:t>
            </a:r>
            <a:r>
              <a:rPr lang="cs-CZ" dirty="0" smtClean="0"/>
              <a:t>/</a:t>
            </a:r>
            <a:r>
              <a:rPr lang="cs-CZ" dirty="0" err="1" smtClean="0"/>
              <a:t>Acer</a:t>
            </a:r>
            <a:r>
              <a:rPr lang="cs-CZ" dirty="0" smtClean="0"/>
              <a:t>_(genus)</a:t>
            </a:r>
          </a:p>
          <a:p>
            <a:r>
              <a:rPr lang="cs-CZ" dirty="0" smtClean="0"/>
              <a:t>Downy Woodpecker2.jpg.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21 </a:t>
            </a:r>
            <a:r>
              <a:rPr lang="cs-CZ" dirty="0" err="1" smtClean="0"/>
              <a:t>December</a:t>
            </a:r>
            <a:r>
              <a:rPr lang="cs-CZ" dirty="0" smtClean="0"/>
              <a:t> 2007 [cit. 2014-10-28]. Dostupné z: </a:t>
            </a:r>
            <a:r>
              <a:rPr lang="cs-CZ" dirty="0" smtClean="0">
                <a:hlinkClick r:id="rId2"/>
              </a:rPr>
              <a:t>http://commons.wikimedia.org/wiki/File:Downy_Woodpecker2.jpg</a:t>
            </a:r>
            <a:endParaRPr lang="cs-CZ" dirty="0" smtClean="0"/>
          </a:p>
          <a:p>
            <a:r>
              <a:rPr lang="cs-CZ" dirty="0" err="1" smtClean="0"/>
              <a:t>Sitta</a:t>
            </a:r>
            <a:r>
              <a:rPr lang="cs-CZ" dirty="0" smtClean="0"/>
              <a:t> </a:t>
            </a:r>
            <a:r>
              <a:rPr lang="cs-CZ" dirty="0" err="1" smtClean="0"/>
              <a:t>europaea</a:t>
            </a:r>
            <a:r>
              <a:rPr lang="cs-CZ" dirty="0" smtClean="0"/>
              <a:t> in Wales </a:t>
            </a:r>
            <a:r>
              <a:rPr lang="cs-CZ" dirty="0" err="1" smtClean="0"/>
              <a:t>UK.jpg</a:t>
            </a:r>
            <a:r>
              <a:rPr lang="cs-CZ" dirty="0" smtClean="0"/>
              <a:t>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27 June 2008 [cit. 2014-10-28]. Dostupné z:</a:t>
            </a:r>
            <a:r>
              <a:rPr lang="cs-CZ" dirty="0" smtClean="0">
                <a:hlinkClick r:id="rId3"/>
              </a:rPr>
              <a:t>http://commons.wikimedia.org/wiki/File:Sitta_europaea_in_Wales_UK.jpg</a:t>
            </a:r>
            <a:endParaRPr lang="cs-CZ" dirty="0" smtClean="0"/>
          </a:p>
          <a:p>
            <a:r>
              <a:rPr lang="en-US" dirty="0" smtClean="0"/>
              <a:t>Blue tit on feeder.jpg. In: </a:t>
            </a:r>
            <a:r>
              <a:rPr lang="en-US" i="1" dirty="0" smtClean="0"/>
              <a:t>Wikipedia: the free encyclopedia</a:t>
            </a:r>
            <a:r>
              <a:rPr lang="en-US" dirty="0" smtClean="0"/>
              <a:t> [online]. San Francisco (CA): Wikimedia Foundation, 2001-, 27 February 2006 [cit. 2014-10-28]. </a:t>
            </a:r>
            <a:r>
              <a:rPr lang="en-US" dirty="0" err="1" smtClean="0"/>
              <a:t>Dostupné</a:t>
            </a:r>
            <a:r>
              <a:rPr lang="en-US" dirty="0" smtClean="0"/>
              <a:t> z: </a:t>
            </a:r>
            <a:r>
              <a:rPr lang="en-US" dirty="0" smtClean="0">
                <a:hlinkClick r:id="rId4"/>
              </a:rPr>
              <a:t>http://commons.wikimedia.org/wiki/File:Blue_tit_on_feeder.jpg</a:t>
            </a:r>
            <a:endParaRPr lang="cs-CZ" dirty="0" smtClean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64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/>
          <a:p>
            <a:r>
              <a:rPr lang="cs-CZ" b="1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27373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Great </a:t>
            </a:r>
            <a:r>
              <a:rPr lang="cs-CZ" dirty="0" err="1" smtClean="0"/>
              <a:t>Tit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Moor</a:t>
            </a:r>
            <a:r>
              <a:rPr lang="cs-CZ" dirty="0" smtClean="0"/>
              <a:t> - </a:t>
            </a:r>
            <a:r>
              <a:rPr lang="cs-CZ" dirty="0" err="1" smtClean="0"/>
              <a:t>geograph.org.uk</a:t>
            </a:r>
            <a:r>
              <a:rPr lang="cs-CZ" dirty="0" smtClean="0"/>
              <a:t> - 717890.jpg.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19 </a:t>
            </a:r>
            <a:r>
              <a:rPr lang="cs-CZ" dirty="0" err="1" smtClean="0"/>
              <a:t>February</a:t>
            </a:r>
            <a:r>
              <a:rPr lang="cs-CZ" dirty="0" smtClean="0"/>
              <a:t> 2011 [cit. 2014-10-28]. Dostupné z:</a:t>
            </a:r>
            <a:r>
              <a:rPr lang="cs-CZ" dirty="0" smtClean="0">
                <a:hlinkClick r:id="rId2"/>
              </a:rPr>
              <a:t>http://commons.wikimedia.org/wiki/File:Great_Tit_at_Old_Moor_-_geograph.org.uk_-_717890.jpg</a:t>
            </a:r>
            <a:endParaRPr lang="cs-CZ" dirty="0" smtClean="0"/>
          </a:p>
          <a:p>
            <a:r>
              <a:rPr lang="cs-CZ" dirty="0" err="1" smtClean="0"/>
              <a:t>Aegithalos</a:t>
            </a:r>
            <a:r>
              <a:rPr lang="cs-CZ" dirty="0" smtClean="0"/>
              <a:t> </a:t>
            </a:r>
            <a:r>
              <a:rPr lang="cs-CZ" dirty="0" err="1" smtClean="0"/>
              <a:t>caudatus</a:t>
            </a:r>
            <a:r>
              <a:rPr lang="cs-CZ" dirty="0" smtClean="0"/>
              <a:t> Jaroměř 2013 1.jpg.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30 </a:t>
            </a:r>
            <a:r>
              <a:rPr lang="cs-CZ" dirty="0" err="1" smtClean="0"/>
              <a:t>March</a:t>
            </a:r>
            <a:r>
              <a:rPr lang="cs-CZ" dirty="0" smtClean="0"/>
              <a:t> 2013 [cit. 2014-10-28]. Dostupné z:</a:t>
            </a:r>
            <a:r>
              <a:rPr lang="cs-CZ" dirty="0" smtClean="0">
                <a:hlinkClick r:id="rId3"/>
              </a:rPr>
              <a:t>http://commons.wikimedia.org/wiki/File:Aegithalos_caudatus_Jarom%C4%9B%C5%99_2013_1.jpg</a:t>
            </a:r>
            <a:endParaRPr lang="cs-CZ" dirty="0" smtClean="0"/>
          </a:p>
          <a:p>
            <a:r>
              <a:rPr lang="en-US" dirty="0" smtClean="0"/>
              <a:t>Chardo.jpg. In: </a:t>
            </a:r>
            <a:r>
              <a:rPr lang="en-US" i="1" dirty="0" smtClean="0"/>
              <a:t>Wikipedia: the free encyclopedia</a:t>
            </a:r>
            <a:r>
              <a:rPr lang="en-US" dirty="0" smtClean="0"/>
              <a:t> [online]. San Francisco (CA): Wikimedia Foundation, 2001-, 20 January 2008 [cit. 2014-10-28]. </a:t>
            </a:r>
            <a:r>
              <a:rPr lang="en-US" dirty="0" err="1" smtClean="0"/>
              <a:t>Dostupné</a:t>
            </a:r>
            <a:r>
              <a:rPr lang="en-US" dirty="0" smtClean="0"/>
              <a:t> z: </a:t>
            </a:r>
            <a:r>
              <a:rPr lang="en-US" dirty="0" smtClean="0">
                <a:hlinkClick r:id="rId4"/>
              </a:rPr>
              <a:t>http://commons.wikimedia.org/wiki/File:Chardo.jpg</a:t>
            </a:r>
            <a:endParaRPr lang="cs-CZ" dirty="0" smtClean="0"/>
          </a:p>
          <a:p>
            <a:r>
              <a:rPr lang="cs-CZ" u="sng" dirty="0" smtClean="0">
                <a:hlinkClick r:id="rId5"/>
              </a:rPr>
              <a:t>www.office.</a:t>
            </a:r>
            <a:r>
              <a:rPr lang="cs-CZ" u="sng" dirty="0" err="1" smtClean="0">
                <a:hlinkClick r:id="rId5"/>
              </a:rPr>
              <a:t>microsoft.com</a:t>
            </a:r>
            <a:endParaRPr lang="cs-CZ" dirty="0" smtClean="0"/>
          </a:p>
          <a:p>
            <a:r>
              <a:rPr lang="cs-CZ" dirty="0" smtClean="0"/>
              <a:t>vlastní fotografie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popisuje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výroby krmítka pro ptáky.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krmítka, žáci využívají techniku stříhání, lepení, natírání, pracují s přírodním materiálem</a:t>
            </a:r>
            <a:r>
              <a:rPr lang="cs-CZ" dirty="0" smtClean="0">
                <a:solidFill>
                  <a:srgbClr val="171A1B"/>
                </a:solidFill>
              </a:rPr>
              <a:t>. V materiálu je uveden význam používání krmítek a příklady ptáků, kteří ke krmítkům přilétají.</a:t>
            </a:r>
            <a:endParaRPr lang="cs-CZ" dirty="0" smtClean="0">
              <a:solidFill>
                <a:srgbClr val="171A1B"/>
              </a:solidFill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ročník.</a:t>
            </a:r>
          </a:p>
        </p:txBody>
      </p:sp>
    </p:spTree>
    <p:extLst>
      <p:ext uri="{BB962C8B-B14F-4D97-AF65-F5344CB8AC3E}">
        <p14:creationId xmlns:p14="http://schemas.microsoft.com/office/powerpoint/2010/main" xmlns="" val="28547745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04" y="830849"/>
            <a:ext cx="5486400" cy="566738"/>
          </a:xfrm>
        </p:spPr>
        <p:txBody>
          <a:bodyPr/>
          <a:lstStyle/>
          <a:p>
            <a:r>
              <a:rPr lang="cs-CZ" dirty="0" smtClean="0"/>
              <a:t>Pomůcky: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07503" y="1484784"/>
            <a:ext cx="8577095" cy="804862"/>
          </a:xfrm>
        </p:spPr>
        <p:txBody>
          <a:bodyPr>
            <a:normAutofit fontScale="92500"/>
          </a:bodyPr>
          <a:lstStyle/>
          <a:p>
            <a:r>
              <a:rPr lang="cs-CZ" sz="1800" dirty="0" smtClean="0"/>
              <a:t>nůžky, karton od džusu nebo mléka o objemu 1 litr, štětec, dřevěný klacík, temperové barvy, latexová barva, vysouvací nůž, březová kůra, karton, lepidlo Herkules, drát nebo silonová struna</a:t>
            </a:r>
            <a:endParaRPr lang="cs-CZ" sz="18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5" t="8191" r="5174" b="5498"/>
          <a:stretch/>
        </p:blipFill>
        <p:spPr>
          <a:xfrm>
            <a:off x="3419872" y="2348880"/>
            <a:ext cx="5264727" cy="403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70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937812"/>
            <a:ext cx="5486400" cy="566738"/>
          </a:xfrm>
        </p:spPr>
        <p:txBody>
          <a:bodyPr/>
          <a:lstStyle/>
          <a:p>
            <a:r>
              <a:rPr lang="cs-CZ" dirty="0" smtClean="0"/>
              <a:t>1.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1007" y="1556792"/>
            <a:ext cx="7920880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/>
              <a:t>Z</a:t>
            </a:r>
            <a:r>
              <a:rPr lang="cs-CZ" sz="1800" dirty="0" smtClean="0"/>
              <a:t> tvrdého papíru si vytvoříme šablonu (rozměry viz. obrázek).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Podle šablony vystřihneme na protilehlých stranách krabice dva otvory.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3" name="Vývojový diagram: zpoždění 2"/>
          <p:cNvSpPr/>
          <p:nvPr/>
        </p:nvSpPr>
        <p:spPr>
          <a:xfrm rot="16200000" flipV="1">
            <a:off x="254051" y="4041068"/>
            <a:ext cx="2605069" cy="210101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98" t="7677" r="27104" b="6666"/>
          <a:stretch/>
        </p:blipFill>
        <p:spPr>
          <a:xfrm>
            <a:off x="6516216" y="2317584"/>
            <a:ext cx="2160240" cy="4038116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1506278" y="3756039"/>
            <a:ext cx="17695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556585" y="6394109"/>
            <a:ext cx="17695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987824" y="3756039"/>
            <a:ext cx="0" cy="2638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987824" y="3756039"/>
            <a:ext cx="1425" cy="2553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989249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70 mm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 rot="16200000" flipV="1">
            <a:off x="-378711" y="4097029"/>
            <a:ext cx="17695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rot="16200000" flipV="1">
            <a:off x="1722303" y="4097029"/>
            <a:ext cx="17695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06077" y="3429000"/>
            <a:ext cx="21010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506078" y="3429000"/>
            <a:ext cx="20555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836504" y="302757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55 mm</a:t>
            </a:r>
            <a:endParaRPr lang="cs-CZ" dirty="0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4283968" y="433664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84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5486400" cy="566738"/>
          </a:xfrm>
        </p:spPr>
        <p:txBody>
          <a:bodyPr/>
          <a:lstStyle/>
          <a:p>
            <a:r>
              <a:rPr lang="cs-CZ" dirty="0" smtClean="0"/>
              <a:t>2.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6385" y="1628800"/>
            <a:ext cx="8208912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Do bílé latexové barvy vmícháme žlutou a oranžovou temperu.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Natřeme krabici a necháme zaschnout.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1" t="33265" r="26297" b="10302"/>
          <a:stretch/>
        </p:blipFill>
        <p:spPr>
          <a:xfrm>
            <a:off x="5436096" y="2410690"/>
            <a:ext cx="2133601" cy="387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9" t="14950" r="35908" b="18585"/>
          <a:stretch/>
        </p:blipFill>
        <p:spPr>
          <a:xfrm>
            <a:off x="504412" y="2879525"/>
            <a:ext cx="3153188" cy="340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Šipka doprava 10"/>
          <p:cNvSpPr/>
          <p:nvPr/>
        </p:nvSpPr>
        <p:spPr>
          <a:xfrm>
            <a:off x="3923928" y="4345761"/>
            <a:ext cx="1152128" cy="2344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55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5486400" cy="566738"/>
          </a:xfrm>
        </p:spPr>
        <p:txBody>
          <a:bodyPr/>
          <a:lstStyle/>
          <a:p>
            <a:r>
              <a:rPr lang="cs-CZ" dirty="0" smtClean="0"/>
              <a:t>3.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8784976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Z papírového kartonu vystřihneme štíty budky, rozměry viz. obrázek.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Štíty natřeme latexovou barvou smíchanou s modrou temperou.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8" t="11832" r="7315" b="17345"/>
          <a:stretch/>
        </p:blipFill>
        <p:spPr>
          <a:xfrm>
            <a:off x="4932040" y="2204864"/>
            <a:ext cx="2891125" cy="192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Skupina 9"/>
          <p:cNvGrpSpPr/>
          <p:nvPr/>
        </p:nvGrpSpPr>
        <p:grpSpPr>
          <a:xfrm>
            <a:off x="323528" y="3580411"/>
            <a:ext cx="2808312" cy="2890193"/>
            <a:chOff x="755576" y="2780928"/>
            <a:chExt cx="2088232" cy="1800200"/>
          </a:xfrm>
        </p:grpSpPr>
        <p:sp>
          <p:nvSpPr>
            <p:cNvPr id="8" name="Rovnoramenný trojúhelník 7"/>
            <p:cNvSpPr/>
            <p:nvPr/>
          </p:nvSpPr>
          <p:spPr>
            <a:xfrm>
              <a:off x="755576" y="2780928"/>
              <a:ext cx="2088232" cy="135135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755576" y="4132281"/>
              <a:ext cx="2088232" cy="448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" name="Přímá spojnice 11"/>
          <p:cNvCxnSpPr/>
          <p:nvPr/>
        </p:nvCxnSpPr>
        <p:spPr>
          <a:xfrm>
            <a:off x="3131840" y="5749987"/>
            <a:ext cx="5257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131528" y="6470604"/>
            <a:ext cx="5257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563888" y="5714604"/>
            <a:ext cx="0" cy="75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3563888" y="5749987"/>
            <a:ext cx="0" cy="68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1727684" y="3580411"/>
            <a:ext cx="19299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3563888" y="3580412"/>
            <a:ext cx="0" cy="2169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3563888" y="3621976"/>
            <a:ext cx="0" cy="2169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323528" y="3168572"/>
            <a:ext cx="0" cy="2567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3136001" y="3183846"/>
            <a:ext cx="0" cy="2567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323528" y="3284984"/>
            <a:ext cx="280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323528" y="3284984"/>
            <a:ext cx="280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831003" y="2884294"/>
            <a:ext cx="179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70 mm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563888" y="4438497"/>
            <a:ext cx="179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45 mm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707904" y="5922826"/>
            <a:ext cx="179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  <a:r>
              <a:rPr lang="cs-CZ" dirty="0" smtClean="0"/>
              <a:t>5 mm</a:t>
            </a:r>
            <a:endParaRPr lang="cs-CZ" dirty="0"/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94" t="5810" r="14445" b="31368"/>
          <a:stretch/>
        </p:blipFill>
        <p:spPr>
          <a:xfrm>
            <a:off x="5796136" y="4438293"/>
            <a:ext cx="3047741" cy="2154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Ohnutá šipka 35"/>
          <p:cNvSpPr/>
          <p:nvPr/>
        </p:nvSpPr>
        <p:spPr>
          <a:xfrm rot="5400000">
            <a:off x="7603209" y="3507883"/>
            <a:ext cx="1181259" cy="533185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5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5486400" cy="566738"/>
          </a:xfrm>
        </p:spPr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krok: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8784976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Z papírového kartonu vystřihneme střechu budky, rozměry viz. obrázek.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Střechu polepíme březovou kůrou.</a:t>
            </a:r>
            <a:endParaRPr lang="cs-CZ" sz="1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63" t="23839" r="32273" b="42424"/>
          <a:stretch/>
        </p:blipFill>
        <p:spPr>
          <a:xfrm>
            <a:off x="5796136" y="4365104"/>
            <a:ext cx="2592288" cy="1936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4" t="8081" r="10000" b="8908"/>
          <a:stretch/>
        </p:blipFill>
        <p:spPr>
          <a:xfrm>
            <a:off x="4175956" y="2085180"/>
            <a:ext cx="2376264" cy="181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hnutá šipka 11"/>
          <p:cNvSpPr/>
          <p:nvPr/>
        </p:nvSpPr>
        <p:spPr>
          <a:xfrm rot="5400000">
            <a:off x="6501650" y="3316675"/>
            <a:ext cx="1181259" cy="533185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5536" y="3900097"/>
            <a:ext cx="2520280" cy="190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395536" y="3789040"/>
            <a:ext cx="0" cy="111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 flipV="1">
            <a:off x="2923310" y="3504097"/>
            <a:ext cx="6361" cy="39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388045" y="3526117"/>
            <a:ext cx="0" cy="3739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395536" y="3583267"/>
            <a:ext cx="252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446506" y="3583267"/>
            <a:ext cx="248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5400000" flipH="1" flipV="1">
            <a:off x="3124491" y="3698391"/>
            <a:ext cx="6361" cy="39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2926492" y="5805264"/>
            <a:ext cx="399181" cy="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3259088" y="3912922"/>
            <a:ext cx="0" cy="19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3259088" y="3899067"/>
            <a:ext cx="0" cy="19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738516" y="3189864"/>
            <a:ext cx="179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9</a:t>
            </a:r>
            <a:r>
              <a:rPr lang="cs-CZ" dirty="0" smtClean="0"/>
              <a:t>0 mm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255043" y="4668014"/>
            <a:ext cx="179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70 mm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371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5486400" cy="566738"/>
          </a:xfrm>
        </p:spPr>
        <p:txBody>
          <a:bodyPr/>
          <a:lstStyle/>
          <a:p>
            <a:r>
              <a:rPr lang="cs-CZ" dirty="0" smtClean="0"/>
              <a:t>5. krok:</a:t>
            </a:r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8784976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Štíty</a:t>
            </a:r>
            <a:r>
              <a:rPr lang="cs-CZ" sz="1800" dirty="0"/>
              <a:t> </a:t>
            </a:r>
            <a:r>
              <a:rPr lang="cs-CZ" sz="1800" dirty="0" smtClean="0"/>
              <a:t>přilepíme tavnou pistolí na nabarvenou papírovou krabici.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Ve štítech propíchneme otvory, kterými provlečeme silonovou strunu.</a:t>
            </a:r>
            <a:endParaRPr lang="cs-CZ" sz="1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20" t="9204" r="15672" b="8595"/>
          <a:stretch/>
        </p:blipFill>
        <p:spPr>
          <a:xfrm>
            <a:off x="539552" y="2420889"/>
            <a:ext cx="2367159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3" t="9491" r="17319" b="6043"/>
          <a:stretch/>
        </p:blipFill>
        <p:spPr>
          <a:xfrm>
            <a:off x="5724128" y="2182554"/>
            <a:ext cx="2403566" cy="419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392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07504" y="908720"/>
            <a:ext cx="5486400" cy="5667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/>
              <a:t>6</a:t>
            </a:r>
            <a:r>
              <a:rPr lang="cs-CZ" sz="2000" dirty="0" smtClean="0"/>
              <a:t>. </a:t>
            </a:r>
            <a:r>
              <a:rPr lang="cs-CZ" sz="2000" b="1" dirty="0"/>
              <a:t>krok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7" name="Zástupný symbol pro text 3"/>
          <p:cNvSpPr txBox="1">
            <a:spLocks/>
          </p:cNvSpPr>
          <p:nvPr/>
        </p:nvSpPr>
        <p:spPr>
          <a:xfrm>
            <a:off x="107504" y="1484784"/>
            <a:ext cx="8784976" cy="804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cs-CZ" sz="1800" dirty="0" smtClean="0"/>
              <a:t>Části </a:t>
            </a:r>
            <a:r>
              <a:rPr lang="cs-CZ" sz="1800" dirty="0"/>
              <a:t>střechy </a:t>
            </a:r>
            <a:r>
              <a:rPr lang="cs-CZ" sz="1800" dirty="0" smtClean="0"/>
              <a:t>přilepíme </a:t>
            </a:r>
            <a:r>
              <a:rPr lang="cs-CZ" sz="1800" smtClean="0"/>
              <a:t>tavnou pistolí.</a:t>
            </a:r>
            <a:endParaRPr lang="cs-CZ" sz="1800" dirty="0" smtClean="0"/>
          </a:p>
          <a:p>
            <a:pPr marL="285750" indent="-285750"/>
            <a:r>
              <a:rPr lang="cs-CZ" sz="1800" dirty="0" smtClean="0"/>
              <a:t>Na hřeben přidáme větší množství silikonu.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8" t="3338" r="2737" b="58869"/>
          <a:stretch/>
        </p:blipFill>
        <p:spPr>
          <a:xfrm>
            <a:off x="1943100" y="2649849"/>
            <a:ext cx="6013276" cy="338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Zakřivená spojnice 7"/>
          <p:cNvCxnSpPr/>
          <p:nvPr/>
        </p:nvCxnSpPr>
        <p:spPr>
          <a:xfrm rot="16200000" flipH="1">
            <a:off x="3671900" y="2816932"/>
            <a:ext cx="1800200" cy="4320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188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399</Words>
  <Application>Microsoft Office PowerPoint</Application>
  <PresentationFormat>Předvádění na obrazovce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Výchozí návrh</vt:lpstr>
      <vt:lpstr>Krmítko z kartonu od mléka</vt:lpstr>
      <vt:lpstr>Anotace:</vt:lpstr>
      <vt:lpstr>Pomůcky:</vt:lpstr>
      <vt:lpstr>1. krok:</vt:lpstr>
      <vt:lpstr>2. krok:</vt:lpstr>
      <vt:lpstr>3. krok:</vt:lpstr>
      <vt:lpstr>4. krok:</vt:lpstr>
      <vt:lpstr>5. krok:</vt:lpstr>
      <vt:lpstr>Snímek 9</vt:lpstr>
      <vt:lpstr>Snímek 10</vt:lpstr>
      <vt:lpstr>Snímek 11</vt:lpstr>
      <vt:lpstr>Použití krmítka</vt:lpstr>
      <vt:lpstr>Ptáci u krmítek</vt:lpstr>
      <vt:lpstr>Snímek 14</vt:lpstr>
      <vt:lpstr>Snímek 15</vt:lpstr>
      <vt:lpstr>Stehlík obecný</vt:lpstr>
      <vt:lpstr>POUŽITÉ ZDROJE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stromeček</dc:title>
  <dc:creator>Helena</dc:creator>
  <cp:lastModifiedBy>Helena</cp:lastModifiedBy>
  <cp:revision>33</cp:revision>
  <dcterms:created xsi:type="dcterms:W3CDTF">2013-04-25T13:51:02Z</dcterms:created>
  <dcterms:modified xsi:type="dcterms:W3CDTF">2014-10-29T09:46:30Z</dcterms:modified>
</cp:coreProperties>
</file>