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3" r:id="rId2"/>
  </p:sldMasterIdLst>
  <p:sldIdLst>
    <p:sldId id="256" r:id="rId3"/>
    <p:sldId id="259" r:id="rId4"/>
    <p:sldId id="271" r:id="rId5"/>
    <p:sldId id="274" r:id="rId6"/>
    <p:sldId id="270" r:id="rId7"/>
    <p:sldId id="267" r:id="rId8"/>
    <p:sldId id="257" r:id="rId9"/>
    <p:sldId id="264" r:id="rId10"/>
    <p:sldId id="265" r:id="rId11"/>
    <p:sldId id="266" r:id="rId12"/>
    <p:sldId id="260" r:id="rId13"/>
    <p:sldId id="261" r:id="rId14"/>
    <p:sldId id="272" r:id="rId15"/>
    <p:sldId id="273" r:id="rId16"/>
    <p:sldId id="262" r:id="rId17"/>
    <p:sldId id="275" r:id="rId18"/>
    <p:sldId id="276" r:id="rId19"/>
    <p:sldId id="263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6A20F-0611-4F1A-9503-0D3D08C316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D8B8B-0122-4D15-97D2-4DF465B51B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DC993-BADF-4276-8BED-7A937F1936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094E1F-DB98-40B5-8560-25C6CD17220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98B076-F84D-4E47-9A25-5E31B7C02E8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73988699-E8E1-4B76-A5EC-35DDD8BE42F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AC0BA-69FC-44D3-AEE4-236A431ED8F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537F1-2775-455C-BF70-585859F7E61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581BE-54F0-4402-A6BC-A80C850BDE9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CFAB8-6951-4F16-A189-A98D37C9462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19FAD-D5B2-4B9C-8D74-A683AFB3D85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AF335-3689-4E8C-8F79-A4ACB866EB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8F7B8-096B-47AB-BEC3-4C5F855C13F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87353-3D65-4A81-B5FE-EF992F073A3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C6C12-581F-4504-A510-8CF24F41245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1EA9C-68AC-41E7-B9B0-6715CD477A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62F59-B08C-4BF3-BBF8-7EB0DFB33E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3A48E-A732-444F-B88E-3FA877B41F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BBA6B-9413-4B32-AE0E-CE1499AD35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3C529-0CF8-48E0-BCE2-C81834EA83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B2C64-A3F9-4565-ACF0-A9F8F312C5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15303-45C5-4041-8EB6-140904CFD8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8CDD278-E0F2-41B4-9235-0EF8490F21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8CDD278-E0F2-41B4-9235-0EF8490F217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ytvarka.eu/vanoce/andel.html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wmf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Angels" TargetMode="External"/><Relationship Id="rId2" Type="http://schemas.openxmlformats.org/officeDocument/2006/relationships/hyperlink" Target="http://commons.wikimedia.org/wiki/Christmas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hyperlink" Target="http://www.vytvarka.eu/" TargetMode="External"/><Relationship Id="rId4" Type="http://schemas.openxmlformats.org/officeDocument/2006/relationships/hyperlink" Target="http://krokotak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PČ_018_Anděl</a:t>
            </a:r>
            <a:endParaRPr lang="cs-CZ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099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/>
              <a:t>Autor: Mgr. Petra Zdráhalová</a:t>
            </a:r>
          </a:p>
          <a:p>
            <a:pPr algn="ctr"/>
            <a:endParaRPr lang="cs-CZ"/>
          </a:p>
          <a:p>
            <a:pPr algn="ctr"/>
            <a:r>
              <a:rPr lang="cs-CZ"/>
              <a:t>Škola: Základní škola Fryšták, okres Zlín, příspěvková organizace </a:t>
            </a:r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00628"/>
            <a:ext cx="5410200" cy="838200"/>
          </a:xfrm>
        </p:spPr>
        <p:txBody>
          <a:bodyPr>
            <a:noAutofit/>
          </a:bodyPr>
          <a:lstStyle/>
          <a:p>
            <a:pPr algn="l" eaLnBrk="1" hangingPunct="1"/>
            <a:r>
              <a:rPr lang="cs-CZ" sz="2400" b="1" dirty="0" smtClean="0">
                <a:solidFill>
                  <a:schemeClr val="tx1"/>
                </a:solidFill>
              </a:rPr>
              <a:t>4. Zmačkanou novinovou kouli vložíme do rozloženého zmačkaného kancelářského papíru a vytvarujeme hlavu.</a:t>
            </a:r>
          </a:p>
        </p:txBody>
      </p:sp>
      <p:pic>
        <p:nvPicPr>
          <p:cNvPr id="5" name="Zástupný symbol pro obsah 4" descr="P10404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371" y="1828800"/>
            <a:ext cx="4978400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91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P10404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7457" y="3124200"/>
            <a:ext cx="4800000" cy="360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ovéPole 6"/>
          <p:cNvSpPr txBox="1"/>
          <p:nvPr/>
        </p:nvSpPr>
        <p:spPr>
          <a:xfrm>
            <a:off x="5638800" y="0"/>
            <a:ext cx="327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ucida Sans Unicode" pitchFamily="34" charset="0"/>
              </a:rPr>
              <a:t>5. Další dva bílé zmačkané papíry rozložíme, přilepíme k sobě , přeložíme a namalujeme tvar srdce – to budou křídla.</a:t>
            </a:r>
            <a:endParaRPr lang="cs-CZ" sz="2400" b="1" dirty="0">
              <a:solidFill>
                <a:schemeClr val="tx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Lucida Sans Unicod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305800" cy="836612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sz="2400" b="1" dirty="0" smtClean="0">
                <a:solidFill>
                  <a:schemeClr val="tx1"/>
                </a:solidFill>
              </a:rPr>
              <a:t>6. Křídla vystřihneme a přilepíme na láhev, hlavu vsuneme do hrdla láhve.</a:t>
            </a:r>
          </a:p>
        </p:txBody>
      </p:sp>
      <p:pic>
        <p:nvPicPr>
          <p:cNvPr id="5" name="Zástupný symbol pro obsah 4" descr="P10404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905000"/>
            <a:ext cx="4800000" cy="360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791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P10404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1905000"/>
            <a:ext cx="3240000" cy="43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836612"/>
          </a:xfrm>
        </p:spPr>
        <p:txBody>
          <a:bodyPr>
            <a:noAutofit/>
          </a:bodyPr>
          <a:lstStyle/>
          <a:p>
            <a:pPr algn="l" eaLnBrk="1" hangingPunct="1"/>
            <a:r>
              <a:rPr lang="cs-CZ" sz="2400" b="1" dirty="0" smtClean="0">
                <a:solidFill>
                  <a:schemeClr val="tx1"/>
                </a:solidFill>
              </a:rPr>
              <a:t>7. Z lýka uděláme svatozář, kolem krku omotáme lýko jako šálu a tělo s křídly dozdobíme třpytkami, srdci vystřihnutými z mašlí  nebo podle vlastní fantazie.</a:t>
            </a:r>
          </a:p>
        </p:txBody>
      </p:sp>
      <p:pic>
        <p:nvPicPr>
          <p:cNvPr id="5" name="Zástupný symbol pro obsah 4" descr="P10404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447800"/>
            <a:ext cx="3240000" cy="43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6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867399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P10404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2057400"/>
            <a:ext cx="3240000" cy="43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Andělé v malířství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24000"/>
            <a:ext cx="3557799" cy="47085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Ucitel\AppData\Local\Microsoft\Windows\Temporary Internet Files\Content.IE5\GZQGXQMU\MC90043619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300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Anděl v sochařství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24000"/>
            <a:ext cx="3532773" cy="47085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Ucitel\AppData\Local\Microsoft\Windows\Temporary Internet Files\Content.IE5\0V6F2F07\MC90039075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24400"/>
            <a:ext cx="1641348" cy="184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0613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609600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naši malí andělé</a:t>
            </a:r>
            <a:endParaRPr lang="cs-CZ" sz="4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Zástupný symbol pro obsah 4" descr="P10405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828800"/>
            <a:ext cx="4800600" cy="35994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Ucitel\AppData\Local\Microsoft\Windows\Temporary Internet Files\Content.IE5\RJC3S9HS\MC90033604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271014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jak se stát andílkem?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09486"/>
            <a:ext cx="3568882" cy="4708525"/>
          </a:xfrm>
        </p:spPr>
      </p:pic>
      <p:sp>
        <p:nvSpPr>
          <p:cNvPr id="5" name="TextovéPole 4"/>
          <p:cNvSpPr txBox="1"/>
          <p:nvPr/>
        </p:nvSpPr>
        <p:spPr>
          <a:xfrm>
            <a:off x="381000" y="6342062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http://krokotak.com/2012/12/coat-hanger-angel-wings/</a:t>
            </a:r>
          </a:p>
        </p:txBody>
      </p:sp>
      <p:pic>
        <p:nvPicPr>
          <p:cNvPr id="6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6914" y="5410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Ucitel\AppData\Local\Microsoft\Windows\Temporary Internet Files\Content.IE5\RJC3S9HS\MC90028757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118" y="1447800"/>
            <a:ext cx="2657192" cy="172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9683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524000" y="381000"/>
            <a:ext cx="8229600" cy="1143000"/>
          </a:xfrm>
        </p:spPr>
        <p:txBody>
          <a:bodyPr/>
          <a:lstStyle/>
          <a:p>
            <a:r>
              <a:rPr lang="cs-CZ" dirty="0" smtClean="0"/>
              <a:t>A další nápady…</a:t>
            </a:r>
            <a:endParaRPr lang="cs-CZ" dirty="0"/>
          </a:p>
        </p:txBody>
      </p:sp>
      <p:pic>
        <p:nvPicPr>
          <p:cNvPr id="4" name="Zástupný symbol pro obsah 3" descr="andel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14800" y="1600200"/>
            <a:ext cx="3711887" cy="4708525"/>
          </a:xfrm>
        </p:spPr>
      </p:pic>
      <p:sp>
        <p:nvSpPr>
          <p:cNvPr id="5" name="TextovéPole 4"/>
          <p:cNvSpPr txBox="1"/>
          <p:nvPr/>
        </p:nvSpPr>
        <p:spPr>
          <a:xfrm>
            <a:off x="3810000" y="63246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vytvarka.eu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vanoce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andel.html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6" name="Picture 4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volby\AppData\Local\Microsoft\Windows\Temporary Internet Files\Content.IE5\B5BWJ4M8\MC90042291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2971800"/>
            <a:ext cx="1289050" cy="2032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010400" cy="836612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sz="2400" b="1" dirty="0" smtClean="0">
                <a:solidFill>
                  <a:schemeClr val="tx1"/>
                </a:solidFill>
              </a:rPr>
              <a:t>Použité fotografie a literatura: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6781800" cy="228600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cs-CZ" sz="1600" dirty="0" smtClean="0"/>
              <a:t>Fotografie prací vlastní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sz="1600" dirty="0" smtClean="0"/>
              <a:t>Inspirace: časopis Informatorium č. 10/2007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/>
              <a:t>PER PALMKVIST KNUDSEN. </a:t>
            </a:r>
            <a:r>
              <a:rPr lang="en-US" sz="1600" i="1" dirty="0" err="1"/>
              <a:t>wikimedia</a:t>
            </a:r>
            <a:r>
              <a:rPr lang="en-US" sz="1600" i="1" dirty="0"/>
              <a:t> commons</a:t>
            </a:r>
            <a:r>
              <a:rPr lang="en-US" sz="1600" dirty="0"/>
              <a:t> [online]. [cit. 8.10.2014]. </a:t>
            </a:r>
            <a:r>
              <a:rPr lang="en-US" sz="1600" dirty="0" err="1"/>
              <a:t>Dostupný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WWW: 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commons.wikimedia.org/wiki/Christmas#mediaviewer/File:SanktaLuciaProcession.jpg</a:t>
            </a:r>
            <a:endParaRPr lang="cs-CZ" sz="1600" dirty="0" smtClean="0"/>
          </a:p>
          <a:p>
            <a:pPr>
              <a:buFont typeface="Wingdings" pitchFamily="2" charset="2"/>
              <a:buChar char="q"/>
            </a:pPr>
            <a:r>
              <a:rPr lang="cs-CZ" sz="1600" dirty="0"/>
              <a:t>M62. </a:t>
            </a:r>
            <a:r>
              <a:rPr lang="cs-CZ" sz="1600" i="1" dirty="0" err="1"/>
              <a:t>wikimedia</a:t>
            </a:r>
            <a:r>
              <a:rPr lang="cs-CZ" sz="1600" i="1" dirty="0"/>
              <a:t> </a:t>
            </a:r>
            <a:r>
              <a:rPr lang="cs-CZ" sz="1600" i="1" dirty="0" err="1"/>
              <a:t>commons</a:t>
            </a:r>
            <a:r>
              <a:rPr lang="cs-CZ" sz="1600" dirty="0"/>
              <a:t> [online]. [cit. 8.10.2014]. Dostupný na WWW: </a:t>
            </a:r>
            <a:r>
              <a:rPr lang="cs-CZ" sz="1600" dirty="0">
                <a:hlinkClick r:id="rId3"/>
              </a:rPr>
              <a:t>http://</a:t>
            </a:r>
            <a:r>
              <a:rPr lang="cs-CZ" sz="1600" dirty="0" smtClean="0">
                <a:hlinkClick r:id="rId3"/>
              </a:rPr>
              <a:t>commons.wikimedia.org/wiki/Angels#mediaviewer/File:Stoneangel.JPG</a:t>
            </a:r>
            <a:r>
              <a:rPr lang="cs-CZ" sz="1600" dirty="0" smtClean="0"/>
              <a:t>  </a:t>
            </a:r>
          </a:p>
          <a:p>
            <a:pPr>
              <a:buFont typeface="Wingdings" pitchFamily="2" charset="2"/>
              <a:buChar char="q"/>
            </a:pPr>
            <a:r>
              <a:rPr lang="pt-BR" sz="1600" dirty="0"/>
              <a:t>ENRIQUE CORDERO. </a:t>
            </a:r>
            <a:r>
              <a:rPr lang="pt-BR" sz="1600" i="1" dirty="0"/>
              <a:t>wikimedia commons</a:t>
            </a:r>
            <a:r>
              <a:rPr lang="pt-BR" sz="1600" dirty="0"/>
              <a:t> [online]. [cit. 8.10.2014]. Dostupný na WWW: </a:t>
            </a:r>
            <a:r>
              <a:rPr lang="pt-BR" sz="1600" dirty="0">
                <a:hlinkClick r:id="rId2"/>
              </a:rPr>
              <a:t>http://</a:t>
            </a:r>
            <a:r>
              <a:rPr lang="pt-BR" sz="1600" dirty="0" smtClean="0">
                <a:hlinkClick r:id="rId2"/>
              </a:rPr>
              <a:t>commons.wikimedia.org/wiki/Christmas#mediaviewer/File:Bartolom%C3%A9_Esteban_Perez_Murillo_023.jpg</a:t>
            </a:r>
            <a:r>
              <a:rPr lang="cs-CZ" sz="1600" dirty="0" smtClean="0"/>
              <a:t> </a:t>
            </a:r>
            <a:r>
              <a:rPr lang="pt-BR" sz="1600" dirty="0" smtClean="0"/>
              <a:t> </a:t>
            </a:r>
            <a:r>
              <a:rPr lang="en-US" sz="1600" dirty="0" smtClean="0"/>
              <a:t> </a:t>
            </a:r>
            <a:endParaRPr lang="cs-CZ" sz="1600" dirty="0" smtClean="0"/>
          </a:p>
          <a:p>
            <a:pPr>
              <a:buFont typeface="Wingdings" pitchFamily="2" charset="2"/>
              <a:buChar char="q"/>
            </a:pPr>
            <a:r>
              <a:rPr lang="cs-CZ" sz="1600" dirty="0">
                <a:hlinkClick r:id="rId4"/>
              </a:rPr>
              <a:t>http://krokotak.com</a:t>
            </a:r>
            <a:r>
              <a:rPr lang="cs-CZ" sz="1600" dirty="0" smtClean="0">
                <a:hlinkClick r:id="rId4"/>
              </a:rPr>
              <a:t>/</a:t>
            </a:r>
            <a:endParaRPr lang="cs-CZ" sz="1600" dirty="0" smtClean="0"/>
          </a:p>
          <a:p>
            <a:pPr>
              <a:buFont typeface="Wingdings" pitchFamily="2" charset="2"/>
              <a:buChar char="q"/>
            </a:pPr>
            <a:r>
              <a:rPr lang="cs-CZ" sz="1600" dirty="0" smtClean="0">
                <a:hlinkClick r:id="rId5"/>
              </a:rPr>
              <a:t>http://www.</a:t>
            </a:r>
            <a:r>
              <a:rPr lang="cs-CZ" sz="1600" dirty="0" err="1" smtClean="0">
                <a:hlinkClick r:id="rId5"/>
              </a:rPr>
              <a:t>vytvarka.eu</a:t>
            </a:r>
            <a:r>
              <a:rPr lang="cs-CZ" sz="1600" dirty="0" smtClean="0">
                <a:hlinkClick r:id="rId5"/>
              </a:rPr>
              <a:t>/</a:t>
            </a:r>
            <a:r>
              <a:rPr lang="cs-CZ" sz="1600" dirty="0" smtClean="0"/>
              <a:t> </a:t>
            </a:r>
          </a:p>
        </p:txBody>
      </p:sp>
      <p:pic>
        <p:nvPicPr>
          <p:cNvPr id="10244" name="Picture 4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6829" y="5910943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pro </a:t>
            </a:r>
            <a:r>
              <a:rPr lang="cs-CZ" dirty="0" smtClean="0"/>
              <a:t>poznávání a chápání principů dekorativní tvorby , řazení prvků ve vztahu k tvaru, materiálu a funkci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</a:t>
            </a:r>
            <a:r>
              <a:rPr lang="cs-CZ" dirty="0"/>
              <a:t> </a:t>
            </a:r>
            <a:r>
              <a:rPr lang="cs-CZ" dirty="0" smtClean="0"/>
              <a:t>tvořivost  a zručnost při práci 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předmět </a:t>
            </a:r>
            <a:r>
              <a:rPr lang="cs-CZ" dirty="0" smtClean="0"/>
              <a:t>Pracovní činnosti </a:t>
            </a:r>
            <a:r>
              <a:rPr lang="cs-CZ" dirty="0"/>
              <a:t>a </a:t>
            </a:r>
            <a:r>
              <a:rPr lang="cs-CZ" dirty="0" smtClean="0"/>
              <a:t>5. ročník 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Tento materiál vznikl jako doplňující materiál k předmětu Pracovní činnosti na 1. st. ZŠ</a:t>
            </a:r>
          </a:p>
          <a:p>
            <a:pPr>
              <a:buFont typeface="Wingdings" pitchFamily="2" charset="2"/>
              <a:buChar char="q"/>
            </a:pP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Malí andělíčci…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  <p:pic>
        <p:nvPicPr>
          <p:cNvPr id="1027" name="Picture 3" descr="C:\Users\Ucitel\AppData\Local\Microsoft\Windows\Temporary Internet Files\Content.IE5\W4XM9DXH\MC90030486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515" y="4953000"/>
            <a:ext cx="1821485" cy="167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1681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Kdo je anděl?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95600" y="1981200"/>
            <a:ext cx="5638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Anděl</a:t>
            </a:r>
            <a:r>
              <a:rPr lang="cs-CZ" sz="2000" dirty="0"/>
              <a:t> </a:t>
            </a:r>
            <a:r>
              <a:rPr lang="cs-CZ" sz="2000" dirty="0" smtClean="0"/>
              <a:t> </a:t>
            </a:r>
            <a:r>
              <a:rPr lang="cs-CZ" sz="2000" dirty="0"/>
              <a:t>je mýtická nadpřirozená duchovní bytost, která by měla být podřízena Bohu či bohům a sloužit jako posel mezi lidmi a bohy</a:t>
            </a:r>
            <a:r>
              <a:rPr lang="cs-CZ" sz="2000" dirty="0" smtClean="0"/>
              <a:t>.</a:t>
            </a:r>
            <a:br>
              <a:rPr lang="cs-CZ" sz="2000" dirty="0" smtClean="0"/>
            </a:br>
            <a:endParaRPr lang="cs-CZ" sz="2000" dirty="0" smtClean="0"/>
          </a:p>
          <a:p>
            <a:r>
              <a:rPr lang="cs-CZ" sz="2000" dirty="0"/>
              <a:t>V původním hebrejském významu byl anděl prostě „</a:t>
            </a:r>
            <a:r>
              <a:rPr lang="cs-CZ" sz="2000" dirty="0" smtClean="0"/>
              <a:t>posel“. V </a:t>
            </a:r>
            <a:r>
              <a:rPr lang="cs-CZ" sz="2000" dirty="0"/>
              <a:t>pozdním židovství – a jeho prostřednictvím i v křesťanství – se pak tento pojem přetvořil v pojem bytosti duchovního řádu, která slouží jako prostředník mezi Bohem a člověkem.</a:t>
            </a:r>
          </a:p>
        </p:txBody>
      </p:sp>
      <p:pic>
        <p:nvPicPr>
          <p:cNvPr id="2053" name="Picture 5" descr="C:\Users\Ucitel\AppData\Local\Microsoft\Windows\Temporary Internet Files\Content.IE5\A35AXOVJ\MC90036079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5249"/>
            <a:ext cx="180482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225" y="57150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5289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010400" cy="836613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400" b="1" dirty="0" smtClean="0"/>
              <a:t>Anděl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6781800" cy="2286000"/>
          </a:xfrm>
        </p:spPr>
        <p:txBody>
          <a:bodyPr>
            <a:noAutofit/>
          </a:bodyPr>
          <a:lstStyle/>
          <a:p>
            <a:pPr algn="ctr" eaLnBrk="1" hangingPunct="1">
              <a:buNone/>
            </a:pPr>
            <a:r>
              <a:rPr lang="cs-CZ" dirty="0" smtClean="0"/>
              <a:t>	Anděl je také symbolem dobra, naděje lásky a také Vánoc.</a:t>
            </a:r>
            <a:br>
              <a:rPr lang="cs-CZ" dirty="0" smtClean="0"/>
            </a:br>
            <a:r>
              <a:rPr lang="cs-CZ" dirty="0" smtClean="0"/>
              <a:t>Náš anděl je velmi pěkný a poslouží nám jako dekorace k blížícím se vánočním svátků. Jeho výroba je velmi snadná a nenáročná na materiál. Výsledek opravdu stojí za to a děti samy jsou překvapeny jeho krásou.</a:t>
            </a:r>
          </a:p>
        </p:txBody>
      </p:sp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Ucitel\AppData\Local\Microsoft\Windows\Temporary Internet Files\Content.IE5\M6PRH9HF\MC90039096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335" y="5029200"/>
            <a:ext cx="2118665" cy="156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534400" cy="836613"/>
          </a:xfrm>
        </p:spPr>
        <p:txBody>
          <a:bodyPr>
            <a:noAutofit/>
          </a:bodyPr>
          <a:lstStyle/>
          <a:p>
            <a:pPr algn="l" eaLnBrk="1" hangingPunct="1"/>
            <a:r>
              <a:rPr lang="cs-CZ" sz="2400" dirty="0" smtClean="0">
                <a:solidFill>
                  <a:schemeClr val="tx1"/>
                </a:solidFill>
              </a:rPr>
              <a:t>1. Připravíme si: láhev od vína, piva nebo i menší, lepidlo Herkules, nůžky, přírodní lýko, třpytky, stříbrné nebo zlaté umělé mašle, kancelářský papír A4 a noviny.</a:t>
            </a:r>
          </a:p>
        </p:txBody>
      </p:sp>
      <p:pic>
        <p:nvPicPr>
          <p:cNvPr id="5" name="Zástupný symbol pro obsah 4" descr="P10404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828800"/>
            <a:ext cx="4800000" cy="360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citel\AppData\Local\Microsoft\Windows\Temporary Internet Files\Content.IE5\IHM7R6MM\MC900436399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35753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836613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sz="2400" dirty="0" smtClean="0">
                <a:solidFill>
                  <a:schemeClr val="tx1"/>
                </a:solidFill>
                <a:effectLst/>
              </a:rPr>
              <a:t>2. Zmačkáme 4 kancelářské papíry a jeden list novin do tvaru koule.</a:t>
            </a:r>
            <a:endParaRPr lang="cs-CZ" sz="2400" b="1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5" name="Zástupný symbol pro obsah 4" descr="P10404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5700" y="1371600"/>
            <a:ext cx="4978400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Ucitel\AppData\Local\Microsoft\Windows\Temporary Internet Files\Content.IE5\Q4X90EA8\MC90042449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442404"/>
            <a:ext cx="19939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828800"/>
            <a:ext cx="4419600" cy="836613"/>
          </a:xfrm>
        </p:spPr>
        <p:txBody>
          <a:bodyPr>
            <a:noAutofit/>
          </a:bodyPr>
          <a:lstStyle/>
          <a:p>
            <a:pPr algn="l" eaLnBrk="1" hangingPunct="1"/>
            <a:r>
              <a:rPr lang="cs-C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Láhev pečlivě potřeme vrstvou lepidla Herkules.</a:t>
            </a:r>
          </a:p>
        </p:txBody>
      </p:sp>
      <p:pic>
        <p:nvPicPr>
          <p:cNvPr id="5" name="Zástupný symbol pro obsah 4" descr="P10404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57800" y="1905000"/>
            <a:ext cx="2799900" cy="373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91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Ucitel\AppData\Local\Microsoft\Windows\Temporary Internet Files\Content.IE5\KJ0H9LPA\MC90041089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0"/>
            <a:ext cx="2413668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71800"/>
            <a:ext cx="3886200" cy="836613"/>
          </a:xfrm>
        </p:spPr>
        <p:txBody>
          <a:bodyPr>
            <a:noAutofit/>
          </a:bodyPr>
          <a:lstStyle/>
          <a:p>
            <a:pPr eaLnBrk="1" hangingPunct="1"/>
            <a:r>
              <a:rPr lang="cs-CZ" sz="2400" dirty="0" smtClean="0">
                <a:solidFill>
                  <a:schemeClr val="tx1"/>
                </a:solidFill>
              </a:rPr>
              <a:t>4.  Zmačkané papírové koule rozložíme a polepíme jimi pečlivě celou láhev, záhyby a nerovnosti ponecháváme záměrně.</a:t>
            </a:r>
            <a:endParaRPr lang="cs-CZ" sz="2400" b="1" dirty="0" smtClean="0">
              <a:solidFill>
                <a:schemeClr val="tx1"/>
              </a:solidFill>
            </a:endParaRPr>
          </a:p>
        </p:txBody>
      </p:sp>
      <p:pic>
        <p:nvPicPr>
          <p:cNvPr id="5" name="Zástupný symbol pro obsah 4" descr="P10404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9200" y="2286000"/>
            <a:ext cx="2800350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791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Ucitel\AppData\Local\Microsoft\Windows\Temporary Internet Files\Content.IE5\M6PRH9HF\MC90023936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361542" cy="179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rchol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</TotalTime>
  <Words>412</Words>
  <Application>Microsoft Office PowerPoint</Application>
  <PresentationFormat>Předvádění na obrazovce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Výchozí návrh</vt:lpstr>
      <vt:lpstr>Vrchol</vt:lpstr>
      <vt:lpstr>PČ_018_Anděl</vt:lpstr>
      <vt:lpstr>Anotace:</vt:lpstr>
      <vt:lpstr>Malí andělíčci…</vt:lpstr>
      <vt:lpstr>Kdo je anděl?</vt:lpstr>
      <vt:lpstr>Anděl</vt:lpstr>
      <vt:lpstr>1. Připravíme si: láhev od vína, piva nebo i menší, lepidlo Herkules, nůžky, přírodní lýko, třpytky, stříbrné nebo zlaté umělé mašle, kancelářský papír A4 a noviny.</vt:lpstr>
      <vt:lpstr>2. Zmačkáme 4 kancelářské papíry a jeden list novin do tvaru koule.</vt:lpstr>
      <vt:lpstr>3. Láhev pečlivě potřeme vrstvou lepidla Herkules.</vt:lpstr>
      <vt:lpstr>4.  Zmačkané papírové koule rozložíme a polepíme jimi pečlivě celou láhev, záhyby a nerovnosti ponecháváme záměrně.</vt:lpstr>
      <vt:lpstr>4. Zmačkanou novinovou kouli vložíme do rozloženého zmačkaného kancelářského papíru a vytvarujeme hlavu.</vt:lpstr>
      <vt:lpstr>6. Křídla vystřihneme a přilepíme na láhev, hlavu vsuneme do hrdla láhve.</vt:lpstr>
      <vt:lpstr>7. Z lýka uděláme svatozář, kolem krku omotáme lýko jako šálu a tělo s křídly dozdobíme třpytkami, srdci vystřihnutými z mašlí  nebo podle vlastní fantazie.</vt:lpstr>
      <vt:lpstr>Andělé v malířství</vt:lpstr>
      <vt:lpstr>Anděl v sochařství</vt:lpstr>
      <vt:lpstr>A naši malí andělé</vt:lpstr>
      <vt:lpstr>A jak se stát andílkem? </vt:lpstr>
      <vt:lpstr>A další nápady…</vt:lpstr>
      <vt:lpstr>Použité fotografie a literatura: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Ucitel Ucitel</cp:lastModifiedBy>
  <cp:revision>63</cp:revision>
  <cp:lastPrinted>1601-01-01T00:00:00Z</cp:lastPrinted>
  <dcterms:created xsi:type="dcterms:W3CDTF">1601-01-01T00:00:00Z</dcterms:created>
  <dcterms:modified xsi:type="dcterms:W3CDTF">2014-10-30T12:56:58Z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