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69" r:id="rId5"/>
    <p:sldId id="270" r:id="rId6"/>
    <p:sldId id="257" r:id="rId7"/>
    <p:sldId id="273" r:id="rId8"/>
    <p:sldId id="264" r:id="rId9"/>
    <p:sldId id="265" r:id="rId10"/>
    <p:sldId id="266" r:id="rId11"/>
    <p:sldId id="260" r:id="rId12"/>
    <p:sldId id="261" r:id="rId13"/>
    <p:sldId id="271" r:id="rId14"/>
    <p:sldId id="262" r:id="rId15"/>
    <p:sldId id="267" r:id="rId16"/>
    <p:sldId id="268" r:id="rId17"/>
    <p:sldId id="274" r:id="rId18"/>
    <p:sldId id="275" r:id="rId19"/>
    <p:sldId id="263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F329-DF8F-408E-B7E6-5A74A5322C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5F76-C9C0-4C30-AD24-8E0C1B83D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DCAA-F5F6-40C2-97C2-7EBC07EE39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19E7D6-FE3D-4828-8CE8-D790FEFA21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1B74-A21B-4687-AC5B-69BA3A6E959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809EEFE-B6AA-449A-86D0-5F3FE9F86C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02F1-C397-4739-AA35-C90E9F0A1CE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15EA-6C27-41B8-AE94-6302A76F0C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F7E4-276C-44E6-8E2B-3B7A020714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8188C-8D7A-4645-86DA-90866DAFAC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8224A-D67E-4F1A-94F8-80879118A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EF3B-125D-4007-973C-C5FE7082D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42BCD09-75AA-4A12-BC47-D2BD7C36F2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5EB8B-1FAB-4715-B473-9D1795D6F6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6706C-5FAA-4A02-9743-E14ECF8926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655E-8ABC-4AC5-8B4E-4587AD843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BD8E-037B-47FA-A474-2C1B16710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C307-20AE-4C22-8777-259710AFA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9FAF-83B9-40AD-AA8A-F955E672C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6A70-FB10-4205-B68E-52FBDA6801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EAE-24FE-46AC-A76B-ACDEA0B743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2847-7B67-4F5F-A5BC-61B2FEB33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8D86AA-4D02-4DD6-B686-1C06007A2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28D86AA-4D02-4DD6-B686-1C06007A23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rokotak.com/2013/12/pine-cones-skier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commons.wikimedia.org/wiki/Snowboard#mediaviewer/File:Snowboard-Negative0-05-3A(1).jpg" TargetMode="External"/><Relationship Id="rId7" Type="http://schemas.openxmlformats.org/officeDocument/2006/relationships/hyperlink" Target="http://commons.wikimedia.org/wiki/Hlavn%C3%AD_strana?uselang=cs" TargetMode="External"/><Relationship Id="rId2" Type="http://schemas.openxmlformats.org/officeDocument/2006/relationships/hyperlink" Target="http://commons.wikimedia.org/wiki/Category:Alpine_skiing_in_Switzerland#mediaviewer/File:Inferno_Abfahrt-01_2007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Category:Alpine_skiing_at_the_2014_Winter_Olympics?uselang=cs#mediaviewer/File:Women%27s_giant_slalom,_2014_Winter_Olympics,_podium.jpg" TargetMode="External"/><Relationship Id="rId5" Type="http://schemas.openxmlformats.org/officeDocument/2006/relationships/hyperlink" Target="http://commons.wikimedia.org/wiki/Category:Alpine_skiing_competitions?uselang=cs#mediaviewer/File:Hahnekammrennen2011.jpg" TargetMode="External"/><Relationship Id="rId4" Type="http://schemas.openxmlformats.org/officeDocument/2006/relationships/hyperlink" Target="http://commons.wikimedia.org/wiki/Snowboard#mediaviewer/File:Towi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PČ_020_Lyžaři 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snowboardisté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19572" cy="836612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FFC000"/>
                </a:solidFill>
              </a:rPr>
              <a:t>3. Spodní části nohou lyžaři ohneme a přilepíme je k lyžím.</a:t>
            </a:r>
          </a:p>
        </p:txBody>
      </p:sp>
      <p:pic>
        <p:nvPicPr>
          <p:cNvPr id="5" name="Zástupný symbol pro obsah 4" descr="P10403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citel\AppData\Local\Microsoft\Windows\Temporary Internet Files\Content.IE5\M6PRH9HF\MC9004301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10100"/>
            <a:ext cx="15748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81063"/>
            <a:ext cx="8001000" cy="836612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FFC000"/>
                </a:solidFill>
              </a:rPr>
              <a:t>4. Nůžkami propíchneme lyžaři rukavice a protáhneme jimi hůlky, na které stejným způsobem připevníme kolečka.</a:t>
            </a:r>
          </a:p>
        </p:txBody>
      </p:sp>
      <p:pic>
        <p:nvPicPr>
          <p:cNvPr id="5" name="Zástupný symbol pro obsah 4" descr="P1040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Ucitel\AppData\Local\Microsoft\Windows\Temporary Internet Files\Content.IE5\0V6F2F07\MC9003557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20778"/>
            <a:ext cx="1826971" cy="13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</a:rPr>
              <a:t>Snowboard krok za krokem…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1880"/>
            <a:ext cx="7772400" cy="3863839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6897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294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3429000" cy="8366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2400" dirty="0" smtClean="0">
                <a:solidFill>
                  <a:srgbClr val="FFC000"/>
                </a:solidFill>
              </a:rPr>
              <a:t>5. Připravíme kopec ze sněhu, lyžaře vytvarujeme a postavíme na svah.</a:t>
            </a:r>
          </a:p>
        </p:txBody>
      </p:sp>
      <p:pic>
        <p:nvPicPr>
          <p:cNvPr id="6" name="Zástupný symbol pro obsah 5" descr="P10404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8300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Ucitel\AppData\Local\Microsoft\Windows\Temporary Internet Files\Content.IE5\BK2O8SRQ\MC9003407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205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FFC000"/>
                </a:solidFill>
              </a:rPr>
              <a:t>6. Stejným způsobem vyrobíme i </a:t>
            </a:r>
            <a:r>
              <a:rPr lang="cs-CZ" sz="2400" dirty="0" err="1" smtClean="0">
                <a:solidFill>
                  <a:srgbClr val="FFC000"/>
                </a:solidFill>
              </a:rPr>
              <a:t>snowborďáka</a:t>
            </a:r>
            <a:r>
              <a:rPr lang="cs-CZ" sz="2400" dirty="0" smtClean="0">
                <a:solidFill>
                  <a:srgbClr val="FFC000"/>
                </a:solidFill>
              </a:rPr>
              <a:t>, s rozdílem jedné lyže a bez hůlek.</a:t>
            </a:r>
          </a:p>
        </p:txBody>
      </p:sp>
      <p:pic>
        <p:nvPicPr>
          <p:cNvPr id="5" name="Zástupný symbol pro obsah 4" descr="P10405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citel\AppData\Local\Microsoft\Windows\Temporary Internet Files\Content.IE5\UNKTBSM7\MC9002120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28858"/>
            <a:ext cx="1809598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772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FFC000"/>
                </a:solidFill>
              </a:rPr>
              <a:t>7. Lyžaře a snowboardisty umístíme na kopec a máme krásnou zimní sportovní atmosféru přímo v pokoji.</a:t>
            </a:r>
          </a:p>
        </p:txBody>
      </p:sp>
      <p:pic>
        <p:nvPicPr>
          <p:cNvPr id="5" name="Zástupný symbol pro obsah 4" descr="P10404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800000" cy="360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citel\AppData\Local\Microsoft\Windows\Temporary Internet Files\Content.IE5\LAG42DWK\MC9003351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74198"/>
            <a:ext cx="1809598" cy="14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Sláva vítězům!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3529584" cy="4572000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4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457200"/>
            <a:ext cx="7772400" cy="1143000"/>
          </a:xfrm>
        </p:spPr>
        <p:txBody>
          <a:bodyPr/>
          <a:lstStyle/>
          <a:p>
            <a:pPr algn="ctr"/>
            <a:r>
              <a:rPr lang="cs-CZ" dirty="0" smtClean="0"/>
              <a:t>A malá obměna…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2" y="1753383"/>
            <a:ext cx="4263855" cy="4572000"/>
          </a:xfrm>
        </p:spPr>
      </p:pic>
      <p:sp>
        <p:nvSpPr>
          <p:cNvPr id="5" name="TextovéPole 4"/>
          <p:cNvSpPr txBox="1"/>
          <p:nvPr/>
        </p:nvSpPr>
        <p:spPr>
          <a:xfrm>
            <a:off x="2286000" y="625928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http://krokotak.com/2013/12/pine-cones-skier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747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Použité zdroje a 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47800" y="1676400"/>
            <a:ext cx="6781800" cy="4038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000" dirty="0"/>
              <a:t>KFS-WERBEGESTALTUNG. </a:t>
            </a:r>
            <a:r>
              <a:rPr lang="cs-CZ" sz="2000" i="1" dirty="0" err="1"/>
              <a:t>wikimedia</a:t>
            </a:r>
            <a:r>
              <a:rPr lang="cs-CZ" sz="2000" i="1" dirty="0"/>
              <a:t> </a:t>
            </a:r>
            <a:r>
              <a:rPr lang="cs-CZ" sz="2000" i="1" dirty="0" err="1"/>
              <a:t>commons</a:t>
            </a:r>
            <a:r>
              <a:rPr lang="cs-CZ" sz="2000" dirty="0"/>
              <a:t> [online]. [cit. 12.9.2014]. Dostupný na WWW: </a:t>
            </a:r>
            <a:r>
              <a:rPr lang="cs-CZ" sz="2000" u="sng" dirty="0">
                <a:hlinkClick r:id="rId2"/>
              </a:rPr>
              <a:t>http://commons.wikimedia.org/wiki/Category:Alpine_skiing_in_Switzerland#mediaviewer/File:Inferno_Abfahrt-01_2007.jpg</a:t>
            </a:r>
            <a:endParaRPr lang="cs-CZ" sz="2000" dirty="0"/>
          </a:p>
          <a:p>
            <a:pPr lvl="0"/>
            <a:r>
              <a:rPr lang="cs-CZ" sz="2000" dirty="0"/>
              <a:t>INISHEER. </a:t>
            </a:r>
            <a:r>
              <a:rPr lang="cs-CZ" sz="2000" i="1" dirty="0" err="1"/>
              <a:t>wikimedia</a:t>
            </a:r>
            <a:r>
              <a:rPr lang="cs-CZ" sz="2000" i="1" dirty="0"/>
              <a:t> </a:t>
            </a:r>
            <a:r>
              <a:rPr lang="cs-CZ" sz="2000" i="1" dirty="0" err="1"/>
              <a:t>commons</a:t>
            </a:r>
            <a:r>
              <a:rPr lang="cs-CZ" sz="2000" dirty="0"/>
              <a:t> [online]. [cit. 12.9.2014]. Dostupný na WWW: </a:t>
            </a:r>
            <a:r>
              <a:rPr lang="cs-CZ" sz="2000" u="sng" dirty="0">
                <a:hlinkClick r:id="rId3"/>
              </a:rPr>
              <a:t>http://commons.wikimedia.org/wiki/Snowboard#mediaviewer/File:Snowboard-Negative0-05-3A(1).jpg</a:t>
            </a:r>
            <a:endParaRPr lang="cs-CZ" sz="2000" dirty="0"/>
          </a:p>
          <a:p>
            <a:pPr lvl="0"/>
            <a:r>
              <a:rPr lang="cs-CZ" sz="2000" dirty="0"/>
              <a:t>METALHEAD64. </a:t>
            </a:r>
            <a:r>
              <a:rPr lang="cs-CZ" sz="2000" i="1" dirty="0" err="1"/>
              <a:t>wikimedia</a:t>
            </a:r>
            <a:r>
              <a:rPr lang="cs-CZ" sz="2000" i="1" dirty="0"/>
              <a:t> </a:t>
            </a:r>
            <a:r>
              <a:rPr lang="cs-CZ" sz="2000" i="1" dirty="0" err="1"/>
              <a:t>commons</a:t>
            </a:r>
            <a:r>
              <a:rPr lang="cs-CZ" sz="2000" dirty="0"/>
              <a:t> [online]. [cit. 12.9.2014]. Dostupný na WWW: </a:t>
            </a:r>
            <a:r>
              <a:rPr lang="cs-CZ" sz="2000" u="sng" dirty="0">
                <a:hlinkClick r:id="rId4"/>
              </a:rPr>
              <a:t>http://commons.wikimedia.org/wiki/Snowboard#mediaviewer/File:Towin.jpg</a:t>
            </a:r>
            <a:endParaRPr lang="cs-CZ" sz="2000" dirty="0"/>
          </a:p>
          <a:p>
            <a:pPr lvl="0"/>
            <a:r>
              <a:rPr lang="cs-CZ" sz="2000" dirty="0"/>
              <a:t>MICHAEL FLEISCHHACKER. </a:t>
            </a:r>
            <a:r>
              <a:rPr lang="cs-CZ" sz="2000" i="1" dirty="0" err="1"/>
              <a:t>wikimedia</a:t>
            </a:r>
            <a:r>
              <a:rPr lang="cs-CZ" sz="2000" i="1" dirty="0"/>
              <a:t> </a:t>
            </a:r>
            <a:r>
              <a:rPr lang="cs-CZ" sz="2000" i="1" dirty="0" err="1"/>
              <a:t>commons</a:t>
            </a:r>
            <a:r>
              <a:rPr lang="cs-CZ" sz="2000" dirty="0"/>
              <a:t> [online]. [cit. 12.9.2014]. Dostupný na WWW: </a:t>
            </a:r>
            <a:r>
              <a:rPr lang="cs-CZ" sz="2000" u="sng" dirty="0">
                <a:hlinkClick r:id="rId5"/>
              </a:rPr>
              <a:t>http://commons.wikimedia.org/wiki/Category:Alpine_skiing_competitions?uselang=cs#mediaviewer/File:Hahnekammrennen2011.jpg</a:t>
            </a:r>
            <a:endParaRPr lang="cs-CZ" sz="2000" dirty="0"/>
          </a:p>
          <a:p>
            <a:pPr lvl="0"/>
            <a:r>
              <a:rPr lang="cs-CZ" sz="2000" dirty="0"/>
              <a:t>DKOVACICG. </a:t>
            </a:r>
            <a:r>
              <a:rPr lang="cs-CZ" sz="2000" i="1" dirty="0" err="1"/>
              <a:t>wikimedia</a:t>
            </a:r>
            <a:r>
              <a:rPr lang="cs-CZ" sz="2000" i="1" dirty="0"/>
              <a:t> </a:t>
            </a:r>
            <a:r>
              <a:rPr lang="cs-CZ" sz="2000" i="1" dirty="0" err="1"/>
              <a:t>commons</a:t>
            </a:r>
            <a:r>
              <a:rPr lang="cs-CZ" sz="2000" dirty="0"/>
              <a:t> [online]. [cit. 12.9.2014]. Dostupný na WWW: </a:t>
            </a:r>
            <a:r>
              <a:rPr lang="cs-CZ" sz="2000" u="sng" dirty="0">
                <a:hlinkClick r:id="rId6"/>
              </a:rPr>
              <a:t>http://commons.wikimedia.org/wiki/Category:Alpine_skiing_at_the_2014_Winter_Olympics?uselang=cs#mediaviewer/File:Women%27s_giant_slalom,_2014_Winter_Olympics,_podium.jpg</a:t>
            </a:r>
            <a:endParaRPr lang="cs-CZ" sz="2000" dirty="0"/>
          </a:p>
          <a:p>
            <a:pPr lvl="0"/>
            <a:r>
              <a:rPr lang="cs-CZ" sz="2000" u="sng" dirty="0">
                <a:hlinkClick r:id="rId7"/>
              </a:rPr>
              <a:t>http://commons.wikimedia.org/wiki/Hlavn%C3%AD_strana?uselang=cs</a:t>
            </a:r>
            <a:endParaRPr lang="cs-CZ" sz="2000" dirty="0"/>
          </a:p>
          <a:p>
            <a:pPr lvl="0"/>
            <a:r>
              <a:rPr lang="cs-CZ" sz="2000" dirty="0"/>
              <a:t>Fotografie k výrobku </a:t>
            </a:r>
            <a:r>
              <a:rPr lang="cs-CZ" sz="2000" dirty="0" smtClean="0"/>
              <a:t>vlastní</a:t>
            </a:r>
          </a:p>
          <a:p>
            <a:pPr lvl="0"/>
            <a:r>
              <a:rPr lang="cs-CZ" sz="2000" dirty="0" smtClean="0"/>
              <a:t>Klipart – Microsoft</a:t>
            </a:r>
          </a:p>
          <a:p>
            <a:pPr lvl="0"/>
            <a:r>
              <a:rPr lang="cs-CZ" sz="2000" dirty="0"/>
              <a:t>http://krokotak.com/</a:t>
            </a:r>
            <a:endParaRPr lang="cs-CZ" sz="2000" dirty="0" smtClean="0"/>
          </a:p>
          <a:p>
            <a:pPr eaLnBrk="1" hangingPunct="1">
              <a:buNone/>
            </a:pPr>
            <a:endParaRPr lang="cs-CZ" sz="2000" dirty="0" smtClean="0"/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barevné vnímání reality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představivost a tvořivost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/>
                </a:solidFill>
              </a:rPr>
              <a:t>Lyžování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636774" cy="4572000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37236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325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/>
                </a:solidFill>
              </a:rPr>
              <a:t>Snowboard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54653" cy="4572000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37236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69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00779"/>
            <a:ext cx="7010400" cy="836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Lyžaři a snowboardisté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64666" y="1929940"/>
            <a:ext cx="6781800" cy="3733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	</a:t>
            </a:r>
            <a:r>
              <a:rPr lang="cs-CZ" sz="2800" dirty="0" smtClean="0">
                <a:solidFill>
                  <a:srgbClr val="FFC000"/>
                </a:solidFill>
              </a:rPr>
              <a:t>Hurá na svah!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Děti se vždy těší na Vánoce a na první sníh. Vezmou sáňky, boby, lyže a jiné věci na sníh a vyrážejí na kopec. Dnes si zkusíme takový kopec plný veselých lyžařů a snowboardistů vytvořit. Práce je to snadná, jde spíše o vytváření různobarevných kombinéz, bund a zimních doplňků, návrhy lyží a prken, tvarování postav a následnou promenádu človíčků na kopci ke sněhu nejbližší – z vaty. 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Hurá do práce!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27" y="5859007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citel\AppData\Local\Microsoft\Windows\Temporary Internet Files\Content.IE5\6ZXJH8PQ\MC9002986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1794967" cy="13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itel\AppData\Local\Microsoft\Windows\Temporary Internet Files\Content.IE5\6ZXJH8PQ\MC9004363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76191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Q4X90EA8\MC9003035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7" y="152400"/>
            <a:ext cx="1399946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/>
                </a:solidFill>
              </a:rPr>
              <a:t>A jdeme na to!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6096000" cy="4572000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49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818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830" y="7620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100" b="1" dirty="0" smtClean="0">
                <a:solidFill>
                  <a:srgbClr val="FFC000"/>
                </a:solidFill>
              </a:rPr>
              <a:t>Připravíme si: </a:t>
            </a:r>
            <a:r>
              <a:rPr lang="cs-CZ" sz="2000" b="1" dirty="0" smtClean="0">
                <a:solidFill>
                  <a:srgbClr val="FFC000"/>
                </a:solidFill>
              </a:rPr>
              <a:t/>
            </a:r>
            <a:br>
              <a:rPr lang="cs-CZ" sz="2000" b="1" dirty="0" smtClean="0">
                <a:solidFill>
                  <a:srgbClr val="FFC000"/>
                </a:solidFill>
              </a:rPr>
            </a:br>
            <a:r>
              <a:rPr lang="cs-CZ" sz="2700" dirty="0" smtClean="0">
                <a:solidFill>
                  <a:srgbClr val="FFC000"/>
                </a:solidFill>
              </a:rPr>
              <a:t>lepidlo Herkules, dvě dřívka od zmrzliny (lyžař) nebo jedno od zmrzliny </a:t>
            </a:r>
            <a:r>
              <a:rPr lang="cs-CZ" sz="2700" dirty="0" err="1" smtClean="0">
                <a:solidFill>
                  <a:srgbClr val="FFC000"/>
                </a:solidFill>
              </a:rPr>
              <a:t>Magnum</a:t>
            </a:r>
            <a:r>
              <a:rPr lang="cs-CZ" sz="2700" dirty="0" smtClean="0">
                <a:solidFill>
                  <a:srgbClr val="FFC000"/>
                </a:solidFill>
              </a:rPr>
              <a:t> (snowboardista), dvě bambusová párátka, </a:t>
            </a:r>
            <a:r>
              <a:rPr lang="cs-CZ" sz="2700" dirty="0" err="1" smtClean="0">
                <a:solidFill>
                  <a:srgbClr val="FFC000"/>
                </a:solidFill>
              </a:rPr>
              <a:t>nůžky,tvrdý</a:t>
            </a:r>
            <a:r>
              <a:rPr lang="cs-CZ" sz="2700" dirty="0" smtClean="0">
                <a:solidFill>
                  <a:srgbClr val="FFC000"/>
                </a:solidFill>
              </a:rPr>
              <a:t> karton, fixy nebo pastelky</a:t>
            </a:r>
            <a:endParaRPr lang="cs-CZ" sz="2700" b="1" dirty="0" smtClean="0">
              <a:solidFill>
                <a:srgbClr val="FFC000"/>
              </a:solidFill>
            </a:endParaRPr>
          </a:p>
        </p:txBody>
      </p:sp>
      <p:pic>
        <p:nvPicPr>
          <p:cNvPr id="7" name="Zástupný symbol pro obsah 6" descr="P10403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0574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citel\AppData\Local\Microsoft\Windows\Temporary Internet Files\Content.IE5\A35AXOVJ\MC9003314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73276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2590800" cy="2743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2400" dirty="0" smtClean="0">
                <a:solidFill>
                  <a:srgbClr val="FFC000"/>
                </a:solidFill>
              </a:rPr>
              <a:t>1. Na tvrdý karton obkreslíme podle předlohy postavu nebo si děti mohou nakreslit postavu podle vlastní fantazie, vystřihneme a z obou stran pečlivě  pomalujeme.</a:t>
            </a:r>
          </a:p>
        </p:txBody>
      </p:sp>
      <p:pic>
        <p:nvPicPr>
          <p:cNvPr id="5" name="Zástupný symbol pro obsah 4" descr="P10403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67200" y="15906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citel\AppData\Local\Microsoft\Windows\Temporary Internet Files\Content.IE5\KJ0H9LPA\MC9001521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84788"/>
            <a:ext cx="1192213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43" y="609600"/>
            <a:ext cx="86868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FFC000"/>
                </a:solidFill>
              </a:rPr>
              <a:t>2. Z kartonu vystřihneme kolečka na spodní část hůlek a spolu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 s dřívky a párátky opět pěkně pomalujeme.</a:t>
            </a:r>
          </a:p>
        </p:txBody>
      </p:sp>
      <p:pic>
        <p:nvPicPr>
          <p:cNvPr id="5" name="Zástupný symbol pro obsah 4" descr="P10403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citel\AppData\Local\Microsoft\Windows\Temporary Internet Files\Content.IE5\1JUPJ6SG\MC9003986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829714" cy="15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mění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355</Words>
  <Application>Microsoft Office PowerPoint</Application>
  <PresentationFormat>Předvádění na obrazovce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Jmění</vt:lpstr>
      <vt:lpstr>PČ_020_Lyžaři a snowboardisté</vt:lpstr>
      <vt:lpstr>Anotace:</vt:lpstr>
      <vt:lpstr>Lyžování</vt:lpstr>
      <vt:lpstr>Snowboard</vt:lpstr>
      <vt:lpstr>Lyžaři a snowboardisté</vt:lpstr>
      <vt:lpstr>A jdeme na to!</vt:lpstr>
      <vt:lpstr>Připravíme si:  lepidlo Herkules, dvě dřívka od zmrzliny (lyžař) nebo jedno od zmrzliny Magnum (snowboardista), dvě bambusová párátka, nůžky,tvrdý karton, fixy nebo pastelky</vt:lpstr>
      <vt:lpstr>1. Na tvrdý karton obkreslíme podle předlohy postavu nebo si děti mohou nakreslit postavu podle vlastní fantazie, vystřihneme a z obou stran pečlivě  pomalujeme.</vt:lpstr>
      <vt:lpstr>2. Z kartonu vystřihneme kolečka na spodní část hůlek a spolu  s dřívky a párátky opět pěkně pomalujeme.</vt:lpstr>
      <vt:lpstr>3. Spodní části nohou lyžaři ohneme a přilepíme je k lyžím.</vt:lpstr>
      <vt:lpstr>4. Nůžkami propíchneme lyžaři rukavice a protáhneme jimi hůlky, na které stejným způsobem připevníme kolečka.</vt:lpstr>
      <vt:lpstr>Snowboard krok za krokem…</vt:lpstr>
      <vt:lpstr>5. Připravíme kopec ze sněhu, lyžaře vytvarujeme a postavíme na svah.</vt:lpstr>
      <vt:lpstr>6. Stejným způsobem vyrobíme i snowborďáka, s rozdílem jedné lyže a bez hůlek.</vt:lpstr>
      <vt:lpstr>7. Lyžaře a snowboardisty umístíme na kopec a máme krásnou zimní sportovní atmosféru přímo v pokoji.</vt:lpstr>
      <vt:lpstr>Sláva vítězům!</vt:lpstr>
      <vt:lpstr>A malá obměna…</vt:lpstr>
      <vt:lpstr>Použité zdroje a citace: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Ucitel Ucitel</cp:lastModifiedBy>
  <cp:revision>63</cp:revision>
  <cp:lastPrinted>1601-01-01T00:00:00Z</cp:lastPrinted>
  <dcterms:created xsi:type="dcterms:W3CDTF">1601-01-01T00:00:00Z</dcterms:created>
  <dcterms:modified xsi:type="dcterms:W3CDTF">2014-10-30T13:04:31Z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