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7" r:id="rId2"/>
  </p:sldMasterIdLst>
  <p:sldIdLst>
    <p:sldId id="256" r:id="rId3"/>
    <p:sldId id="259" r:id="rId4"/>
    <p:sldId id="273" r:id="rId5"/>
    <p:sldId id="257" r:id="rId6"/>
    <p:sldId id="270" r:id="rId7"/>
    <p:sldId id="260" r:id="rId8"/>
    <p:sldId id="264" r:id="rId9"/>
    <p:sldId id="274" r:id="rId10"/>
    <p:sldId id="269" r:id="rId11"/>
    <p:sldId id="272" r:id="rId12"/>
    <p:sldId id="268" r:id="rId13"/>
    <p:sldId id="271" r:id="rId14"/>
    <p:sldId id="275" r:id="rId15"/>
    <p:sldId id="276" r:id="rId16"/>
    <p:sldId id="267" r:id="rId17"/>
    <p:sldId id="279" r:id="rId18"/>
    <p:sldId id="266" r:id="rId19"/>
    <p:sldId id="277" r:id="rId20"/>
    <p:sldId id="261" r:id="rId21"/>
    <p:sldId id="281" r:id="rId22"/>
    <p:sldId id="262" r:id="rId23"/>
    <p:sldId id="263" r:id="rId24"/>
    <p:sldId id="278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EC9F-8DC0-48E2-8E20-4695CA9815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9E2E2-3FB5-4211-BCFC-555FC01340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4F8D6-D6B3-45E6-A9AF-8F68BAF7DE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6DD1B-6EEC-415F-845F-6642F2642DC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77AC5-DDB6-47F2-B3FB-A9FB25A1CC9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D3E2B9A5-8FC2-4AC5-9477-5F9A04A288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26473-0656-4C00-A817-0FDB62DF530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63CEA-F78A-42BC-AB7B-77A179689E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2FE1F-389A-4968-BB3A-9ADF8434459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553BA-616D-45BD-977C-95017730F7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275A-B4F0-4ABC-9D51-67DF11275E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BD9CC-48D7-487E-B1C6-DC0837498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89AB0-8D34-4F08-8351-D8E6EDBB1E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91315-8C27-44CE-AEAB-646FB314823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A3C7A-48EB-409A-AD60-635C2606354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340E-67D5-4B26-B004-65FFC5CB4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085E-1336-4B95-B44A-4CD52AF07A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E240-A5C5-4BFE-B077-7CDCDA669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52141-8448-4760-AF40-54B79C624B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E15FF-4F7E-4A88-BFFA-3CDD9496F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3EB82-1EC6-4D7B-B859-5AE34B3CD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419B-5312-463D-AFE6-9B33B207B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9F89FE-76E5-4FDA-96E1-3EE1414A2F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A9F89FE-76E5-4FDA-96E1-3EE1414A2F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4290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PČ_028_Obrazy pohádkových bytostí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9429" y="918936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6. Upevnění do rámu</a:t>
            </a:r>
          </a:p>
        </p:txBody>
      </p:sp>
      <p:pic>
        <p:nvPicPr>
          <p:cNvPr id="5" name="Zástupný symbol pro obsah 4" descr="P1040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34400" y="23088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701600" y="23088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-76200" y="5772615"/>
            <a:ext cx="952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Pomocí proužků novinového papíru namáčeného  v lepidle připevníme vycpanou polokouli do rámu. Z různě vytvarovaných zmačkaných kousků novin dotvoříme tvář – obočí, nos, rty…-  opět přelepujeme pruhy vlhkých  novin ve více vrstvách..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 descr="C:\Users\Ucitel\AppData\Local\Microsoft\Windows\Temporary Internet Files\Content.IE5\Q4X90EA8\MC9004281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325"/>
            <a:ext cx="1323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7. Natření latexem</a:t>
            </a:r>
          </a:p>
        </p:txBody>
      </p:sp>
      <p:pic>
        <p:nvPicPr>
          <p:cNvPr id="5" name="Zástupný symbol pro obsah 4" descr="P10407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6800" y="253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96800" y="253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381000" y="612865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Celý obraz natřeme bílým latexem, abychom překryli novinový papír.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citel\AppData\Local\Microsoft\Windows\Temporary Internet Files\Content.IE5\KJ0H9LPA\MC90043440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1257"/>
            <a:ext cx="12193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8. Dotvoření </a:t>
            </a:r>
          </a:p>
        </p:txBody>
      </p:sp>
      <p:pic>
        <p:nvPicPr>
          <p:cNvPr id="5" name="Zástupný symbol pro obsah 4" descr="P1040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45800" y="2597400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343400" y="3352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Jakmile latex zaschne, dotvoříme pohádkovou bytost temperovými barvami, odstřižky látek, koudelí, vlnou, mašlemi apod. podle toho, jakou postavu jsme si vybrali. Zde asi každý pozná vodníka.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Pro inspiraci obrázek ježibaby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3531393" cy="4708525"/>
          </a:xfrm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32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Obrázek draka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7" y="1600200"/>
            <a:ext cx="3863405" cy="4708525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14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9.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Výstavka hotových prací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P1040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5800" y="2569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3400" y="76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12200" y="27222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 descr="P10407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69000" y="38652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8" y="3428998"/>
            <a:ext cx="4" cy="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8" y="3428998"/>
            <a:ext cx="4" cy="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Indiánský náčelník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561478" cy="4680000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1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771" y="992868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10. …a další z galerie</a:t>
            </a:r>
          </a:p>
        </p:txBody>
      </p:sp>
      <p:pic>
        <p:nvPicPr>
          <p:cNvPr id="5" name="Zástupný symbol pro obsah 4" descr="P10407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2000" y="2417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88400" y="3941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 descr="P10407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069000" y="3179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Pirát kapitán Jack 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Sparrow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92" y="1600200"/>
            <a:ext cx="3139016" cy="4708525"/>
          </a:xfrm>
        </p:spPr>
      </p:pic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0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11.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asky</a:t>
            </a:r>
          </a:p>
        </p:txBody>
      </p:sp>
      <p:pic>
        <p:nvPicPr>
          <p:cNvPr id="5" name="Zástupný symbol pro obsah 4" descr="P1040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05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930200" y="28422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838200" y="5105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Jelikož nám zbude hodně půlek z novinových koulí, můžeme podobným způsobem vyrobit masky nebo škrabošky.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názornou výrobu obrazů pohádkových nebo filmových bytostí a masek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fantazii, podporuje</a:t>
            </a:r>
            <a:r>
              <a:rPr lang="cs-CZ" dirty="0"/>
              <a:t> </a:t>
            </a:r>
            <a:r>
              <a:rPr lang="cs-CZ" dirty="0" smtClean="0"/>
              <a:t>tvořivost a spolupráci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Masky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3531393" cy="47085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1" y="1676400"/>
            <a:ext cx="3510000" cy="46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880000" cy="4320000"/>
          </a:xfrm>
          <a:prstGeom prst="rect">
            <a:avLst/>
          </a:prstGeom>
        </p:spPr>
      </p:pic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2096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43000"/>
            <a:ext cx="7620000" cy="8366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12. A můžeme jít na karneval…</a:t>
            </a:r>
          </a:p>
        </p:txBody>
      </p:sp>
      <p:pic>
        <p:nvPicPr>
          <p:cNvPr id="5" name="Zástupný symbol pro obsah 4" descr="P1040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86800" y="2766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9200" y="27660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Použité zdroje a citace: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8100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Fotografie prací vlastní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Inspirace časopis </a:t>
            </a:r>
            <a:r>
              <a:rPr lang="cs-CZ" sz="1600" dirty="0" err="1" smtClean="0">
                <a:solidFill>
                  <a:schemeClr val="accent1">
                    <a:lumMod val="50000"/>
                  </a:schemeClr>
                </a:solidFill>
              </a:rPr>
              <a:t>Creativ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 Amos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/>
              <a:t>PAVEL KINŠT.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http://commons.wikimedia.org/wiki/File:Hrad_Loket_v_noci.jpg?uselang=cs </a:t>
            </a:r>
            <a:endParaRPr lang="cs-CZ" sz="16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/>
              <a:t>MATĚJ BAŤHA.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http://commons.wikimedia.org/wiki/File:Praha,_Mal%C3%A1_Strana_-_vodn%C3%ADk_Kabourek.jpg?uselang=cs </a:t>
            </a:r>
            <a:endParaRPr lang="cs-CZ" sz="16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/>
              <a:t>COLIN SMITH.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http://commons.wikimedia.org/wiki/Witch#mediaviewer/File:Hexenmaske,_Berchtesgaden_(Witch_Mask)_-_geograph.org.uk_-_8008.jpg </a:t>
            </a:r>
            <a:endParaRPr lang="cs-CZ" sz="16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/>
              <a:t>ELOQUENCE.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http://commons.wikimedia.org/wiki/Dragon#mediaviewer/File:Paolo_Uccello_049.jpg </a:t>
            </a:r>
            <a:endParaRPr lang="cs-CZ" sz="1600" dirty="0" smtClean="0"/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r>
              <a:rPr lang="cs-CZ" sz="1600" dirty="0"/>
              <a:t>ALESPARROWXANDRIA.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http://commons.wikimedia.org/wiki/File:Captain_Jack_Sparrow_-_Alessio_Fracchia_-_Impersonator.jpg?uselang=cs </a:t>
            </a:r>
            <a:endParaRPr lang="cs-CZ" sz="1600" dirty="0" smtClean="0"/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Použité zdroje a citace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78965"/>
            <a:ext cx="8229600" cy="4709160"/>
          </a:xfrm>
        </p:spPr>
        <p:txBody>
          <a:bodyPr>
            <a:normAutofit/>
          </a:bodyPr>
          <a:lstStyle/>
          <a:p>
            <a:r>
              <a:rPr lang="cs-CZ" sz="1600" dirty="0"/>
              <a:t>KELSON.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</a:t>
            </a:r>
            <a:r>
              <a:rPr lang="cs-CZ" sz="1600" dirty="0" smtClean="0"/>
              <a:t>commons.wikimedia.org/wiki/Indigenous_peoples_of_the_Americas#mediaviewer/File:Guerrier</a:t>
            </a:r>
          </a:p>
          <a:p>
            <a:r>
              <a:rPr lang="cs-CZ" sz="1600" dirty="0"/>
              <a:t>BEHEMOT53.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http://commons.wikimedia.org/wiki/File:Maska1.jpg?uselang=cs </a:t>
            </a:r>
            <a:r>
              <a:rPr lang="cs-CZ" sz="1600" dirty="0" smtClean="0"/>
              <a:t> </a:t>
            </a:r>
          </a:p>
          <a:p>
            <a:r>
              <a:rPr lang="cs-CZ" sz="1600" dirty="0"/>
              <a:t>BEHEMOT53.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http://commons.wikimedia.org/wiki/File:Maska1_(1).jpg?uselang=cs </a:t>
            </a:r>
            <a:endParaRPr lang="cs-CZ" sz="1600" dirty="0" smtClean="0"/>
          </a:p>
          <a:p>
            <a:r>
              <a:rPr lang="cs-CZ" sz="1600" dirty="0"/>
              <a:t>ROBERTA. </a:t>
            </a:r>
            <a:r>
              <a:rPr lang="cs-CZ" sz="1600" i="1" dirty="0" err="1"/>
              <a:t>wikimedia</a:t>
            </a:r>
            <a:r>
              <a:rPr lang="cs-CZ" sz="1600" i="1" dirty="0"/>
              <a:t> </a:t>
            </a:r>
            <a:r>
              <a:rPr lang="cs-CZ" sz="1600" i="1" dirty="0" err="1"/>
              <a:t>commons</a:t>
            </a:r>
            <a:r>
              <a:rPr lang="cs-CZ" sz="1600" dirty="0"/>
              <a:t> [online]. [cit. 3.10.2014]. Dostupný na WWW: http://commons.wikimedia.org/wiki/File:Maska_vuka_Marcelji_EMZ_300109.jpg?uselang=cs </a:t>
            </a:r>
            <a:endParaRPr lang="cs-CZ" sz="1600" dirty="0" smtClean="0"/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commons.wikimedia.org/wiki/Hlavn%C3%AD_strana?uselang=cs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cs.wikipedia.org/wiki/Hlavn%C3%AD_stran</a:t>
            </a:r>
          </a:p>
          <a:p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Klipart -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</a:rPr>
              <a:t>Microsoft</a:t>
            </a:r>
            <a:endParaRPr lang="cs-CZ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098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Hrad Loket v noci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93276" cy="3600000"/>
          </a:xfrm>
        </p:spPr>
      </p:pic>
      <p:pic>
        <p:nvPicPr>
          <p:cNvPr id="1026" name="Picture 2" descr="C:\Users\Ucitel\AppData\Local\Microsoft\Windows\Temporary Internet Files\Content.IE5\6ZXJH8PQ\MC9004137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9543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20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990600" y="609600"/>
            <a:ext cx="6781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br>
              <a:rPr lang="cs-CZ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	Představte si starý hrad. V tom hradu chladné a temné chodby, podél nichž visí na oprýskaných zdech staré rámy. V těch rámech jsou portréty hradních pánů, strašidel a dalších pohádkových bytostí. Procházíme noční chodbou za svitu louče a najednou máme pocit, že z rámů začínají obličeje vystupovat za námi do nevlídné chodby… </a:t>
            </a:r>
            <a:br>
              <a:rPr lang="cs-CZ" sz="26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</a:br>
            <a:r>
              <a:rPr lang="cs-CZ" sz="2600" dirty="0" smtClean="0">
                <a:solidFill>
                  <a:schemeClr val="accent1">
                    <a:lumMod val="50000"/>
                  </a:schemeClr>
                </a:solidFill>
                <a:latin typeface="Old English Text MT" pitchFamily="66" charset="0"/>
              </a:rPr>
              <a:t>	Máte strach? Nebojte, je to jen představa, ale my si dnes takovéto rámy s vystupujícími tvářemi zkusíme vyrobit. Práce bude hodně, vezme nám to i dosti času, ale výsledek bude stát opravdu za to. Pak už jen najít ten starý hrad a obrazy tam pověsit…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791199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citel\AppData\Local\Microsoft\Windows\Temporary Internet Files\Content.IE5\Q4X90EA8\MC9003986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9" y="152400"/>
            <a:ext cx="1810512" cy="13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1. Připravíme si:</a:t>
            </a:r>
          </a:p>
        </p:txBody>
      </p:sp>
      <p:pic>
        <p:nvPicPr>
          <p:cNvPr id="5" name="Zástupný symbol pro obsah 4" descr="P10407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4320000" cy="32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04800" y="553456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Klasické noviny,  provázek, ruličku od toaletního papíru, sklenici 0,7l, nůžky, nafukovací balonek, lepidlo na tapety, nízký kelímek na lepidlo, izolepu, bílý latex, štětec, kelímek na vodu, temperové barvy a krém na ruce.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citel\AppData\Local\Microsoft\Windows\Temporary Internet Files\Content.IE5\0V6F2F07\MC90023778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1869541" cy="25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Balonek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Zástupný symbol pro obsah 4" descr="P1040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81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304800" y="5072743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Nafoukneme balonek na velikost hlavy, pevně zavážeme…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6800" y="2667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…a přilepíme jej izolepou k ruličce od toaletního papíru.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Ucitel\AppData\Local\Microsoft\Windows\Temporary Internet Files\Content.IE5\0V6F2F07\MC90035547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918058" cy="9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92969"/>
            <a:ext cx="7010400" cy="836612"/>
          </a:xfrm>
        </p:spPr>
        <p:txBody>
          <a:bodyPr/>
          <a:lstStyle/>
          <a:p>
            <a:pPr algn="l"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3. K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ašírování</a:t>
            </a:r>
            <a:endParaRPr lang="cs-CZ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38200" y="5257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0" name="Zástupný symbol pro obsah 9" descr="P10407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2000" y="2188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ázek 10" descr="P1040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45200" y="24174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ázek 11" descr="P1040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888400" y="2569800"/>
            <a:ext cx="2880000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ovéPole 13"/>
          <p:cNvSpPr txBox="1"/>
          <p:nvPr/>
        </p:nvSpPr>
        <p:spPr>
          <a:xfrm>
            <a:off x="685800" y="527957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Novinový papír natrháme na dlouhé proužky (asi 2cmx30cm), namáčíme do lepidla na tapety, které jsme si nalili do plastového kelímku a postupně polepujeme balónek, nejméně tři vrstvy na sebe. Necháme zaschnout.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citel\AppData\Local\Microsoft\Windows\Temporary Internet Files\Content.IE5\A35AXOVJ\MC90044044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288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</a:rPr>
              <a:t>Vodník Kabourek na Čertovce – Malá Strana - Praha</a:t>
            </a:r>
            <a:endParaRPr lang="cs-CZ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3139016" cy="4708525"/>
          </a:xfrm>
        </p:spPr>
      </p:pic>
      <p:pic>
        <p:nvPicPr>
          <p:cNvPr id="9218" name="Picture 2" descr="C:\Users\Ucitel\AppData\Local\Microsoft\Windows\Temporary Internet Files\Content.IE5\BK2O8SRQ\MC9004417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10400" y="1981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Což takhle portrét vodníka?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04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429" y="927554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5. Umístění do rámu</a:t>
            </a:r>
          </a:p>
        </p:txBody>
      </p:sp>
      <p:pic>
        <p:nvPicPr>
          <p:cNvPr id="5" name="Zástupný symbol pro obsah 4" descr="P10407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25400" y="2994600"/>
            <a:ext cx="3840000" cy="28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609600" y="51816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accent1">
                    <a:lumMod val="50000"/>
                  </a:schemeClr>
                </a:solidFill>
              </a:rPr>
              <a:t>Polovinu koule vycpeme novinovým papírem a umístíme do dřevěného rámu nebo na velký karton.</a:t>
            </a:r>
            <a:endParaRPr lang="cs-CZ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citel\AppData\Local\Microsoft\Windows\Temporary Internet Files\Content.IE5\6ZXJH8PQ\MC90042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66800"/>
            <a:ext cx="1140724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rchol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607</Words>
  <Application>Microsoft Office PowerPoint</Application>
  <PresentationFormat>Předvádění na obrazovce (4:3)</PresentationFormat>
  <Paragraphs>56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Výchozí návrh</vt:lpstr>
      <vt:lpstr>Vrchol</vt:lpstr>
      <vt:lpstr>PČ_028_Obrazy pohádkových bytostí</vt:lpstr>
      <vt:lpstr>Anotace:</vt:lpstr>
      <vt:lpstr>Hrad Loket v noci</vt:lpstr>
      <vt:lpstr>Prezentace aplikace PowerPoint</vt:lpstr>
      <vt:lpstr>1. Připravíme si:</vt:lpstr>
      <vt:lpstr>2. Balonek</vt:lpstr>
      <vt:lpstr>3. Kašírování</vt:lpstr>
      <vt:lpstr>Vodník Kabourek na Čertovce – Malá Strana - Praha</vt:lpstr>
      <vt:lpstr>5. Umístění do rámu</vt:lpstr>
      <vt:lpstr>6. Upevnění do rámu</vt:lpstr>
      <vt:lpstr>7. Natření latexem</vt:lpstr>
      <vt:lpstr>8. Dotvoření </vt:lpstr>
      <vt:lpstr>Pro inspiraci obrázek ježibaby</vt:lpstr>
      <vt:lpstr>Obrázek draka</vt:lpstr>
      <vt:lpstr>9. Výstavka hotových prací</vt:lpstr>
      <vt:lpstr>Indiánský náčelník</vt:lpstr>
      <vt:lpstr>10. …a další z galerie</vt:lpstr>
      <vt:lpstr>Pirát kapitán Jack Sparrow</vt:lpstr>
      <vt:lpstr>11. Masky</vt:lpstr>
      <vt:lpstr>Masky</vt:lpstr>
      <vt:lpstr>12. A můžeme jít na karneval…</vt:lpstr>
      <vt:lpstr>Použité zdroje a citace:</vt:lpstr>
      <vt:lpstr>Použité zdroje a 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Ucitel Ucitel</cp:lastModifiedBy>
  <cp:revision>74</cp:revision>
  <cp:lastPrinted>1601-01-01T00:00:00Z</cp:lastPrinted>
  <dcterms:created xsi:type="dcterms:W3CDTF">1601-01-01T00:00:00Z</dcterms:created>
  <dcterms:modified xsi:type="dcterms:W3CDTF">2014-10-07T13:24:59Z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