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sldIdLst>
    <p:sldId id="256" r:id="rId3"/>
    <p:sldId id="259" r:id="rId4"/>
    <p:sldId id="257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72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2930A-9C8F-49BC-8985-3B532D89568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25530"/>
      </p:ext>
    </p:extLst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45544E-07D4-4D73-A730-5162A1423C2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642994"/>
      </p:ext>
    </p:extLst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75D45-9494-4855-B91A-C234C7305AC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692931"/>
      </p:ext>
    </p:extLst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267D22D9-9F37-42DD-B816-EEC2069553F9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8488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48489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48490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6B8E6-3BCA-4A4E-826E-556CEC44F4B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976514"/>
      </p:ext>
    </p:extLst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6017F-3A87-43D1-9051-4D22F202A88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3650151"/>
      </p:ext>
    </p:extLst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758AD-42A9-4C00-9765-516D6A6BBEA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651337"/>
      </p:ext>
    </p:extLst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98BEE-BE70-45C0-932E-716DAE5EB4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355596"/>
      </p:ext>
    </p:extLst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7B3AF-1E49-43F3-8393-79FB5AFADDE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634733"/>
      </p:ext>
    </p:extLst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A62413-3D5B-4A0B-A661-EDCAA56397A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088244"/>
      </p:ext>
    </p:extLst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EF1B7-7CB4-4D2B-89D7-A72693322B7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172442"/>
      </p:ext>
    </p:extLst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187B3-0CD0-44FF-A70A-A28DBED2FE4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91375"/>
      </p:ext>
    </p:extLst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673FA-ED99-443A-9E27-0D25FB9B1CB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329966"/>
      </p:ext>
    </p:extLst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CDBC2-95B5-4533-A2D6-B7BC123BD92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609981"/>
      </p:ext>
    </p:extLst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9309E-7CE7-43E1-9F59-EC0862BE487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440111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C7ED0-B525-4251-B2CC-D142254DE34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855650"/>
      </p:ext>
    </p:extLst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154CD-B03C-4340-AE38-D9774CBBE84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102028"/>
      </p:ext>
    </p:extLst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95B21-2D3F-480F-8E4C-8D1FC9CC9EE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476551"/>
      </p:ext>
    </p:extLst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27908-0DF6-4115-95B0-EA74DC414DA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835542"/>
      </p:ext>
    </p:extLst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026A7-9FAC-4058-B15E-CE053155D82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384908"/>
      </p:ext>
    </p:extLst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D1AAD-CED7-4412-8A0A-2A007292C68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608547"/>
      </p:ext>
    </p:extLst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1888F-9BC4-4331-A3AB-BC4BC39ED29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296783"/>
      </p:ext>
    </p:extLst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73E5D7-6190-4A84-A8AE-FFDB7E7D80C1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cs-CZ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7C678BF-E66C-432F-B7B9-9BB8458C7B29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47463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7464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47465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  <p:sp>
        <p:nvSpPr>
          <p:cNvPr id="147466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ez.cz/rozdeleni_dle_tepelneho_zpracovani_2.htm" TargetMode="External"/><Relationship Id="rId2" Type="http://schemas.openxmlformats.org/officeDocument/2006/relationships/hyperlink" Target="http://www.komenskeho66.cz/materialy/chemie/WEB-CHEMIE8/kovyanekovy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ROZDĚLENÍ KOVŮ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 b="1" dirty="0" smtClean="0"/>
              <a:t>Pč_087_Práce s </a:t>
            </a:r>
            <a:r>
              <a:rPr lang="cs-CZ" b="1" dirty="0" err="1" smtClean="0"/>
              <a:t>kovy_Rozdělení</a:t>
            </a:r>
            <a:r>
              <a:rPr lang="cs-CZ" b="1" dirty="0" smtClean="0"/>
              <a:t> kovů</a:t>
            </a:r>
          </a:p>
          <a:p>
            <a:pPr algn="ctr"/>
            <a:r>
              <a:rPr lang="cs-CZ" b="1" dirty="0" smtClean="0"/>
              <a:t>Autor</a:t>
            </a:r>
            <a:r>
              <a:rPr lang="cs-CZ" b="1" dirty="0"/>
              <a:t>: Mgr. </a:t>
            </a:r>
            <a:r>
              <a:rPr lang="cs-CZ" b="1" dirty="0" smtClean="0"/>
              <a:t>Radomír Válek</a:t>
            </a:r>
            <a:endParaRPr lang="cs-CZ" dirty="0"/>
          </a:p>
          <a:p>
            <a:pPr algn="ctr"/>
            <a:r>
              <a:rPr lang="cs-CZ" dirty="0"/>
              <a:t>Škola: Základní škola </a:t>
            </a:r>
            <a:r>
              <a:rPr lang="cs-CZ" dirty="0" smtClean="0"/>
              <a:t>Velehrad, </a:t>
            </a:r>
            <a:r>
              <a:rPr lang="cs-CZ" dirty="0"/>
              <a:t>okres </a:t>
            </a:r>
            <a:r>
              <a:rPr lang="cs-CZ" dirty="0" smtClean="0"/>
              <a:t>Uherské Hradiště, </a:t>
            </a:r>
            <a:r>
              <a:rPr lang="cs-CZ" dirty="0"/>
              <a:t>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6200" y="1143000"/>
            <a:ext cx="8915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Podle tepelného zpracování můžeme kovy:</a:t>
            </a:r>
          </a:p>
          <a:p>
            <a:r>
              <a:rPr lang="cs-CZ" sz="2400" dirty="0"/>
              <a:t> </a:t>
            </a:r>
          </a:p>
          <a:p>
            <a:r>
              <a:rPr lang="cs-CZ" sz="2400" b="1" dirty="0"/>
              <a:t>ŽÍHAT</a:t>
            </a:r>
            <a:r>
              <a:rPr lang="cs-CZ" sz="2400" dirty="0"/>
              <a:t> – ohřev na určitou teplotu, výdrž v toto teplotě a následující zpravidla pomalé     ochlazování.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Žíhání dále dělíme na: - </a:t>
            </a:r>
            <a:r>
              <a:rPr lang="cs-CZ" sz="2400" u="sng" dirty="0"/>
              <a:t>základní</a:t>
            </a:r>
            <a:r>
              <a:rPr lang="cs-CZ" sz="2400" dirty="0"/>
              <a:t> – výdrž 1 – 2 hodiny, </a:t>
            </a:r>
            <a:r>
              <a:rPr lang="cs-CZ" sz="2400" u="sng" dirty="0"/>
              <a:t>normalizační</a:t>
            </a:r>
            <a:r>
              <a:rPr lang="cs-CZ" sz="2400" dirty="0"/>
              <a:t> – vyrovnání teploty v celém průřezu, </a:t>
            </a:r>
            <a:r>
              <a:rPr lang="cs-CZ" sz="2400" u="sng" dirty="0"/>
              <a:t>izotermické</a:t>
            </a:r>
            <a:r>
              <a:rPr lang="cs-CZ" sz="2400" dirty="0"/>
              <a:t> – výdrž do ukončení přeměny austenitu na perlit a ochlazení</a:t>
            </a:r>
          </a:p>
          <a:p>
            <a:r>
              <a:rPr lang="cs-CZ" sz="2400" dirty="0"/>
              <a:t> </a:t>
            </a:r>
          </a:p>
          <a:p>
            <a:r>
              <a:rPr lang="cs-CZ" sz="2400" b="1" dirty="0"/>
              <a:t>KALIT </a:t>
            </a:r>
            <a:r>
              <a:rPr lang="cs-CZ" sz="2400" dirty="0"/>
              <a:t>– provádí se proto, abychom ocelovým předmětům dodali požadovanou tvrdost.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976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04800" y="990600"/>
            <a:ext cx="8610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SMALTOVAT </a:t>
            </a:r>
            <a:r>
              <a:rPr lang="cs-CZ" sz="2400" dirty="0"/>
              <a:t>– kovové zboží musí být vyhřáto na nejkratší dobu na tavnou teplotu použitého smaltu (550-950°C)</a:t>
            </a:r>
          </a:p>
          <a:p>
            <a:r>
              <a:rPr lang="cs-CZ" sz="2400" dirty="0"/>
              <a:t> </a:t>
            </a:r>
          </a:p>
          <a:p>
            <a:r>
              <a:rPr lang="cs-CZ" sz="2400" b="1" dirty="0"/>
              <a:t>POPOUŠTĚT</a:t>
            </a:r>
            <a:r>
              <a:rPr lang="cs-CZ" sz="2400" dirty="0"/>
              <a:t> – zakalené předměty jsou sice velmi tvrdé, ale také velmi křehké a lámou se. Proto se podrobují dalšímu zpracování – popouštění. Předměty se ohřejí na vysokou teplotu a pak se pomalu nebo rychle ochlazují.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93753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04800" y="457200"/>
            <a:ext cx="861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u="sng" dirty="0" smtClean="0"/>
              <a:t>Křížovka</a:t>
            </a:r>
            <a:endParaRPr lang="cs-CZ" dirty="0"/>
          </a:p>
          <a:p>
            <a:r>
              <a:rPr lang="cs-CZ" dirty="0"/>
              <a:t>	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5800" y="3424841"/>
            <a:ext cx="81585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Plechy jsou m…</a:t>
            </a:r>
          </a:p>
          <a:p>
            <a:r>
              <a:rPr lang="cs-CZ" dirty="0"/>
              <a:t>2. Část pilníku – t…</a:t>
            </a:r>
          </a:p>
          <a:p>
            <a:r>
              <a:rPr lang="cs-CZ" dirty="0"/>
              <a:t>3. Po vodě pluje l…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Tajenka: </a:t>
            </a:r>
            <a:endParaRPr lang="cs-CZ" dirty="0" smtClean="0"/>
          </a:p>
          <a:p>
            <a:endParaRPr lang="cs-CZ" dirty="0"/>
          </a:p>
          <a:p>
            <a:r>
              <a:rPr lang="cs-CZ" dirty="0"/>
              <a:t>Využití</a:t>
            </a:r>
            <a:r>
              <a:rPr lang="cs-CZ" dirty="0" smtClean="0"/>
              <a:t>: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40" y="1371600"/>
            <a:ext cx="8668960" cy="2048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436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04800" y="457200"/>
            <a:ext cx="8610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u="sng" dirty="0" smtClean="0"/>
              <a:t>Křížovka</a:t>
            </a:r>
            <a:endParaRPr lang="cs-CZ" dirty="0"/>
          </a:p>
          <a:p>
            <a:r>
              <a:rPr lang="cs-CZ" dirty="0"/>
              <a:t>	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65480" y="3424841"/>
            <a:ext cx="81585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1. Plechy jsou m…</a:t>
            </a:r>
          </a:p>
          <a:p>
            <a:r>
              <a:rPr lang="cs-CZ" dirty="0"/>
              <a:t>2. Část pilníku – t…</a:t>
            </a:r>
          </a:p>
          <a:p>
            <a:r>
              <a:rPr lang="cs-CZ" dirty="0"/>
              <a:t>3. Po vodě pluje l…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Tajenka: </a:t>
            </a:r>
            <a:r>
              <a:rPr lang="cs-CZ" b="1" dirty="0" smtClean="0"/>
              <a:t>měď</a:t>
            </a:r>
          </a:p>
          <a:p>
            <a:endParaRPr lang="cs-CZ" dirty="0"/>
          </a:p>
          <a:p>
            <a:r>
              <a:rPr lang="cs-CZ" dirty="0"/>
              <a:t>Využití: měď je dobrý vodič, využívá se v </a:t>
            </a:r>
            <a:r>
              <a:rPr lang="cs-CZ" dirty="0" smtClean="0"/>
              <a:t>elektrotechnice.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60" y="1195864"/>
            <a:ext cx="8668960" cy="180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179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881063"/>
            <a:ext cx="7010400" cy="836612"/>
          </a:xfrm>
        </p:spPr>
        <p:txBody>
          <a:bodyPr/>
          <a:lstStyle/>
          <a:p>
            <a:r>
              <a:rPr lang="cs-CZ" b="1" dirty="0" smtClean="0"/>
              <a:t>Použité zdroje:</a:t>
            </a:r>
            <a:endParaRPr lang="cs-CZ" b="1" dirty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6781800" cy="2286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000" dirty="0" smtClean="0"/>
              <a:t>www.wikipedia.cz</a:t>
            </a:r>
            <a:endParaRPr lang="cs-CZ" sz="2000" dirty="0"/>
          </a:p>
          <a:p>
            <a:pPr>
              <a:buFont typeface="Wingdings" pitchFamily="2" charset="2"/>
              <a:buChar char="q"/>
            </a:pPr>
            <a:r>
              <a:rPr lang="cs-CZ" sz="2000" dirty="0" smtClean="0">
                <a:hlinkClick r:id="rId2"/>
              </a:rPr>
              <a:t>www.komenskeho66.cz/materialy/chemie/WEB-CHEMIE8/kovyanekovy.html</a:t>
            </a:r>
            <a:endParaRPr lang="cs-CZ" sz="2000" dirty="0" smtClean="0"/>
          </a:p>
          <a:p>
            <a:pPr>
              <a:buFont typeface="Wingdings" pitchFamily="2" charset="2"/>
              <a:buChar char="q"/>
            </a:pPr>
            <a:r>
              <a:rPr lang="cs-CZ" sz="2000" smtClean="0">
                <a:hlinkClick r:id="rId3"/>
              </a:rPr>
              <a:t>www.zez.cz/rozdeleni_dle_tepelneho_zpracovani_2.htm</a:t>
            </a:r>
            <a:endParaRPr lang="cs-CZ" sz="2000" smtClean="0"/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itchFamily="2" charset="2"/>
              <a:buChar char="q"/>
            </a:pPr>
            <a:endParaRPr lang="cs-CZ" sz="2000" i="1" dirty="0"/>
          </a:p>
        </p:txBody>
      </p:sp>
      <p:pic>
        <p:nvPicPr>
          <p:cNvPr id="161796" name="Picture 4" descr="OPVK_hor_zakladni_logolink_RGB_c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4387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opakování, </a:t>
            </a:r>
            <a:r>
              <a:rPr lang="cs-CZ" dirty="0" smtClean="0"/>
              <a:t>upevňování, </a:t>
            </a:r>
            <a:r>
              <a:rPr lang="cs-CZ" dirty="0"/>
              <a:t>rozšiřování, </a:t>
            </a:r>
            <a:r>
              <a:rPr lang="cs-CZ" dirty="0" smtClean="0"/>
              <a:t>seznámení a procvičování druhů kovů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rozvíjí, podporuje, prověřuje, </a:t>
            </a:r>
            <a:r>
              <a:rPr lang="cs-CZ" dirty="0" smtClean="0"/>
              <a:t>vysvětluje</a:t>
            </a:r>
            <a:r>
              <a:rPr lang="cs-CZ" dirty="0"/>
              <a:t> </a:t>
            </a:r>
            <a:r>
              <a:rPr lang="cs-CZ" dirty="0" smtClean="0"/>
              <a:t>znalosti o kovech </a:t>
            </a:r>
          </a:p>
          <a:p>
            <a:r>
              <a:rPr lang="cs-CZ" dirty="0"/>
              <a:t> </a:t>
            </a:r>
            <a:r>
              <a:rPr lang="cs-CZ" dirty="0" smtClean="0"/>
              <a:t>  a  možnosti použití železa – jeho zpracování. Materiál hovoří o základ-</a:t>
            </a:r>
          </a:p>
          <a:p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ních</a:t>
            </a:r>
            <a:r>
              <a:rPr lang="cs-CZ" dirty="0" smtClean="0"/>
              <a:t> </a:t>
            </a:r>
            <a:r>
              <a:rPr lang="cs-CZ" smtClean="0"/>
              <a:t>vlastnostech kovů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</a:t>
            </a:r>
            <a:r>
              <a:rPr lang="cs-CZ" dirty="0" smtClean="0"/>
              <a:t>7. ročník pracovních činnosti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7010400" cy="836613"/>
          </a:xfrm>
        </p:spPr>
        <p:txBody>
          <a:bodyPr/>
          <a:lstStyle/>
          <a:p>
            <a:r>
              <a:rPr lang="cs-CZ" b="1" dirty="0" smtClean="0"/>
              <a:t>Rozdělení kovů</a:t>
            </a:r>
            <a:endParaRPr lang="cs-CZ" b="1" dirty="0"/>
          </a:p>
        </p:txBody>
      </p:sp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09600" y="890429"/>
            <a:ext cx="8001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Základní vlastnosti kovů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pPr lvl="0"/>
            <a:r>
              <a:rPr lang="cs-CZ" sz="2400" b="1" dirty="0"/>
              <a:t>Chemické vlastnosti</a:t>
            </a:r>
            <a:endParaRPr lang="cs-CZ" sz="2400" dirty="0"/>
          </a:p>
          <a:p>
            <a:pPr lvl="1"/>
            <a:r>
              <a:rPr lang="cs-CZ" sz="2400" dirty="0"/>
              <a:t>kovy jsou charakterizovány svou rozpustností v kyselinách a zásadách za vzniku příslušných kovových solí</a:t>
            </a:r>
          </a:p>
          <a:p>
            <a:pPr lvl="1"/>
            <a:r>
              <a:rPr lang="cs-CZ" sz="2400" dirty="0"/>
              <a:t>nejdůležitější chemickou vlastností kovů je </a:t>
            </a:r>
            <a:r>
              <a:rPr lang="cs-CZ" sz="2400" u="sng" dirty="0"/>
              <a:t>koroze </a:t>
            </a:r>
            <a:r>
              <a:rPr lang="cs-CZ" sz="2400" dirty="0"/>
              <a:t>– při níž dochází k porušení celistvosti kovových předmětů (vzniká na povrchu kovů)</a:t>
            </a:r>
          </a:p>
          <a:p>
            <a:r>
              <a:rPr lang="cs-CZ" sz="2400" dirty="0"/>
              <a:t> </a:t>
            </a:r>
          </a:p>
          <a:p>
            <a:pPr lvl="0"/>
            <a:r>
              <a:rPr lang="cs-CZ" sz="2400" b="1" dirty="0"/>
              <a:t>Fyzikální vlastnosti</a:t>
            </a:r>
            <a:endParaRPr lang="cs-CZ" sz="2400" dirty="0"/>
          </a:p>
          <a:p>
            <a:r>
              <a:rPr lang="cs-CZ" sz="2400" u="sng" dirty="0"/>
              <a:t>Délková a objemová roztažnost</a:t>
            </a:r>
            <a:r>
              <a:rPr lang="cs-CZ" sz="2400" dirty="0"/>
              <a:t> – je prodloužení délky nebo zvětšení objemu vlivem zvýšení teploty látky.</a:t>
            </a:r>
          </a:p>
          <a:p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28600" y="381000"/>
            <a:ext cx="8763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/>
              <a:t>Tepelná vodivost </a:t>
            </a:r>
            <a:r>
              <a:rPr lang="cs-CZ" sz="2400" dirty="0"/>
              <a:t> - je množství tepla Q /J/, které při ustáleném stavu projde za jednotku času mezi dvěma protilehlými stěnami krychle o délce hrany 1 m, je-li rozdíl teplot mezi těmito stěnami 1K. Nejlepším vodičem tepla je stříbro </a:t>
            </a:r>
            <a:r>
              <a:rPr lang="cs-CZ" sz="2400" dirty="0" err="1"/>
              <a:t>Ag</a:t>
            </a:r>
            <a:r>
              <a:rPr lang="cs-CZ" sz="2400" dirty="0"/>
              <a:t>. Tepelnou vodivost ostatních kovů zjišťujeme porovnáváním s tepelnou vodivostí </a:t>
            </a:r>
            <a:r>
              <a:rPr lang="cs-CZ" sz="2400" dirty="0" err="1"/>
              <a:t>Ag</a:t>
            </a:r>
            <a:r>
              <a:rPr lang="cs-CZ" sz="2400" dirty="0"/>
              <a:t> a uvádí se v procentech.</a:t>
            </a:r>
          </a:p>
          <a:p>
            <a:r>
              <a:rPr lang="cs-CZ" sz="2400" dirty="0"/>
              <a:t> </a:t>
            </a:r>
          </a:p>
          <a:p>
            <a:r>
              <a:rPr lang="cs-CZ" sz="2400" u="sng" dirty="0"/>
              <a:t>Elektrická vodivost</a:t>
            </a:r>
            <a:r>
              <a:rPr lang="cs-CZ" sz="2400" dirty="0"/>
              <a:t> – je veličina charakterizující schopnost vést elektrický proud. Vodič s odporem 1 gama má vodivost 1 S (siemens).</a:t>
            </a:r>
          </a:p>
          <a:p>
            <a:r>
              <a:rPr lang="cs-CZ" sz="2400" dirty="0"/>
              <a:t> </a:t>
            </a:r>
          </a:p>
          <a:p>
            <a:r>
              <a:rPr lang="cs-CZ" sz="2400" u="sng" dirty="0"/>
              <a:t>Měrný elektrický odpor </a:t>
            </a:r>
            <a:r>
              <a:rPr lang="cs-CZ" sz="2400" dirty="0"/>
              <a:t>– je veličina charakterizující schopnost vedení el</a:t>
            </a:r>
            <a:r>
              <a:rPr lang="cs-CZ" sz="2400" dirty="0" smtClean="0"/>
              <a:t>. proudu</a:t>
            </a:r>
            <a:r>
              <a:rPr lang="cs-CZ" sz="2400" dirty="0"/>
              <a:t>. Nejlepším vodičem el</a:t>
            </a:r>
            <a:r>
              <a:rPr lang="cs-CZ" sz="2400" dirty="0" smtClean="0"/>
              <a:t>. proudu </a:t>
            </a:r>
            <a:r>
              <a:rPr lang="cs-CZ" sz="2400" dirty="0"/>
              <a:t>je stříbro, potom měď a hliník.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65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28600" y="381000"/>
            <a:ext cx="86868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/>
              <a:t>Supravodivost </a:t>
            </a:r>
            <a:r>
              <a:rPr lang="cs-CZ" sz="2400" dirty="0"/>
              <a:t>– je vlastnost některých kovů, u nichž se při nízkých teplotách (blížící se k absolutní nule) skokem sníží elektrický odpor na nezjistitelnou hodnotu. El</a:t>
            </a:r>
            <a:r>
              <a:rPr lang="cs-CZ" sz="2400" dirty="0" smtClean="0"/>
              <a:t>. proud </a:t>
            </a:r>
            <a:r>
              <a:rPr lang="cs-CZ" sz="2400" dirty="0"/>
              <a:t>prochází vodičem bez odporu. U čistých kovů je přechod rychlý, u slitin pomalejší.</a:t>
            </a:r>
          </a:p>
          <a:p>
            <a:r>
              <a:rPr lang="cs-CZ" sz="2400" dirty="0"/>
              <a:t> </a:t>
            </a:r>
          </a:p>
          <a:p>
            <a:r>
              <a:rPr lang="cs-CZ" sz="2400" u="sng" dirty="0"/>
              <a:t>Magnetické vlastnosti </a:t>
            </a:r>
            <a:r>
              <a:rPr lang="cs-CZ" sz="2400" dirty="0"/>
              <a:t>– zjišťujeme z jejich chování v magnetickém poli. Podle druhu magnetované látky se jeví magnetické pole v této látce x krát silnější.</a:t>
            </a:r>
          </a:p>
          <a:p>
            <a:r>
              <a:rPr lang="cs-CZ" sz="2400" dirty="0"/>
              <a:t>Materiály pak dělíme na:</a:t>
            </a:r>
          </a:p>
          <a:p>
            <a:pPr lvl="0"/>
            <a:r>
              <a:rPr lang="cs-CZ" sz="2400" dirty="0"/>
              <a:t>Diamagnetické látky – měď</a:t>
            </a:r>
            <a:r>
              <a:rPr lang="cs-CZ" sz="2400" dirty="0" smtClean="0"/>
              <a:t>, stříbro, zlato, rtuť, olovo </a:t>
            </a:r>
            <a:r>
              <a:rPr lang="cs-CZ" sz="2400" dirty="0"/>
              <a:t>atd.</a:t>
            </a:r>
          </a:p>
          <a:p>
            <a:pPr lvl="0"/>
            <a:r>
              <a:rPr lang="cs-CZ" sz="2400" dirty="0"/>
              <a:t>Paramagnetické látky – alkalické kovy, hliník</a:t>
            </a:r>
            <a:r>
              <a:rPr lang="cs-CZ" sz="2400" dirty="0" smtClean="0"/>
              <a:t>, platina </a:t>
            </a:r>
            <a:r>
              <a:rPr lang="cs-CZ" sz="2400" dirty="0"/>
              <a:t>atd.</a:t>
            </a:r>
          </a:p>
          <a:p>
            <a:pPr lvl="0"/>
            <a:r>
              <a:rPr lang="cs-CZ" sz="2400" dirty="0"/>
              <a:t>Feromagnetické látky – železo</a:t>
            </a:r>
            <a:r>
              <a:rPr lang="cs-CZ" sz="2400" dirty="0" smtClean="0"/>
              <a:t>, nikl, kobalt </a:t>
            </a:r>
            <a:r>
              <a:rPr lang="cs-CZ" sz="2400" dirty="0"/>
              <a:t>a slitiny chromu a manganu.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245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52400" y="304800"/>
            <a:ext cx="8686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Významnou vlastností kovů je </a:t>
            </a:r>
            <a:r>
              <a:rPr lang="cs-CZ" sz="2400" u="sng" dirty="0"/>
              <a:t>teplota tavení</a:t>
            </a:r>
            <a:r>
              <a:rPr lang="cs-CZ" sz="2400" dirty="0"/>
              <a:t>. Jedná se o teplotu</a:t>
            </a:r>
            <a:r>
              <a:rPr lang="cs-CZ" sz="2400" dirty="0" smtClean="0"/>
              <a:t>, při </a:t>
            </a:r>
            <a:r>
              <a:rPr lang="cs-CZ" sz="2400" dirty="0"/>
              <a:t>níž látka mění  své skupenství. Závisí rovněž na vnitřní stavba kovů. Znalost této teploty je důležitá pro slévárenství, pokovování, svařování atd. Při lití musíme znát teplotu tavení. Je to teplota o 200°C vyšší, než je teplota tání dané slitiny.</a:t>
            </a:r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pPr lvl="0"/>
            <a:r>
              <a:rPr lang="cs-CZ" sz="2400" b="1" dirty="0"/>
              <a:t>Fyzikálně mechanické vlastnosti</a:t>
            </a:r>
            <a:endParaRPr lang="cs-CZ" sz="2400" dirty="0"/>
          </a:p>
          <a:p>
            <a:r>
              <a:rPr lang="cs-CZ" sz="2400" dirty="0"/>
              <a:t>Jedná se o pevnost , tvrdost, houževnatost atd. Projevuje se při působení vnitřních sil na kovy.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1140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99720" y="685800"/>
            <a:ext cx="8610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400" b="1" dirty="0" err="1" smtClean="0"/>
              <a:t>Mechanicko</a:t>
            </a:r>
            <a:r>
              <a:rPr lang="cs-CZ" sz="2400" b="1" dirty="0" smtClean="0"/>
              <a:t>  </a:t>
            </a:r>
            <a:r>
              <a:rPr lang="cs-CZ" sz="2400" b="1" dirty="0"/>
              <a:t>technické vlastnosti</a:t>
            </a:r>
            <a:endParaRPr lang="cs-CZ" sz="2400" dirty="0"/>
          </a:p>
          <a:p>
            <a:r>
              <a:rPr lang="cs-CZ" sz="2400" dirty="0"/>
              <a:t>Mluvíme o:</a:t>
            </a:r>
          </a:p>
          <a:p>
            <a:r>
              <a:rPr lang="cs-CZ" sz="2400" u="sng" dirty="0"/>
              <a:t>Slévatelnosti</a:t>
            </a:r>
            <a:r>
              <a:rPr lang="cs-CZ" sz="2400" dirty="0"/>
              <a:t> – je soubor vlastností, které musí mít kov, slitina k lití. </a:t>
            </a:r>
          </a:p>
          <a:p>
            <a:r>
              <a:rPr lang="cs-CZ" sz="2400" u="sng" dirty="0"/>
              <a:t>Tvárnosti</a:t>
            </a:r>
            <a:r>
              <a:rPr lang="cs-CZ" sz="2400" dirty="0"/>
              <a:t> – za tepla nebo za studena (používá se při kování, válcování, lisování.</a:t>
            </a:r>
          </a:p>
          <a:p>
            <a:r>
              <a:rPr lang="cs-CZ" sz="2400" u="sng" dirty="0"/>
              <a:t>Svařitelnosti</a:t>
            </a:r>
            <a:r>
              <a:rPr lang="cs-CZ" sz="2400" dirty="0"/>
              <a:t> – je schopnost vytvořit ze dvou částí </a:t>
            </a:r>
            <a:r>
              <a:rPr lang="cs-CZ" sz="2400" dirty="0" smtClean="0"/>
              <a:t>nerozebíratelný </a:t>
            </a:r>
            <a:r>
              <a:rPr lang="cs-CZ" sz="2400" dirty="0"/>
              <a:t>díl některým způsobem tavného, tlakového nebo jiného svařování.</a:t>
            </a:r>
          </a:p>
          <a:p>
            <a:r>
              <a:rPr lang="cs-CZ" sz="2400" u="sng" dirty="0"/>
              <a:t>Obrobitelnosti </a:t>
            </a:r>
            <a:r>
              <a:rPr lang="cs-CZ" sz="2400" dirty="0"/>
              <a:t>– chování materiálu při obrábění řeznými nástroji, soustružení, frézování, hoblování atd.</a:t>
            </a:r>
          </a:p>
          <a:p>
            <a:r>
              <a:rPr lang="cs-CZ" sz="2400" dirty="0"/>
              <a:t>Kovové prvky lze rozdělit na kovy a nekovy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163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33680" y="1371600"/>
            <a:ext cx="861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KOVY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dirty="0"/>
              <a:t>Kovový lesk, velká elektrická a tepelná vodivost, tažnost a kujnost, malou elektronegativitu, snadno vytváření kationy a krystalizují v kovových strukturách.</a:t>
            </a:r>
          </a:p>
          <a:p>
            <a:r>
              <a:rPr lang="cs-CZ" sz="2400" dirty="0"/>
              <a:t>Za normálních podmínek jsou to pevné látky. Vyskytují se buď ryzí (zlato Au</a:t>
            </a:r>
            <a:r>
              <a:rPr lang="cs-CZ" sz="2400" dirty="0" smtClean="0"/>
              <a:t>, měď </a:t>
            </a:r>
            <a:r>
              <a:rPr lang="cs-CZ" sz="2400" dirty="0" err="1"/>
              <a:t>Cu</a:t>
            </a:r>
            <a:r>
              <a:rPr lang="cs-CZ" sz="2400" dirty="0"/>
              <a:t>) nebo v rudách (hliník Al</a:t>
            </a:r>
            <a:r>
              <a:rPr lang="cs-CZ" sz="2400" dirty="0" smtClean="0"/>
              <a:t>, želeno </a:t>
            </a:r>
            <a:r>
              <a:rPr lang="cs-CZ" sz="2400" dirty="0" err="1"/>
              <a:t>Fe</a:t>
            </a:r>
            <a:r>
              <a:rPr lang="cs-CZ" sz="2400" dirty="0"/>
              <a:t>), vytvářejí slitiny.</a:t>
            </a:r>
          </a:p>
          <a:p>
            <a:r>
              <a:rPr lang="cs-CZ" sz="2400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530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1075"/>
            <a:ext cx="3657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28600" y="304800"/>
            <a:ext cx="8610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/>
              <a:t>NEKOVY</a:t>
            </a:r>
            <a:endParaRPr lang="cs-CZ" sz="2400" dirty="0"/>
          </a:p>
          <a:p>
            <a:r>
              <a:rPr lang="cs-CZ" sz="2400" b="1" dirty="0"/>
              <a:t> </a:t>
            </a:r>
            <a:endParaRPr lang="cs-CZ" sz="2400" dirty="0"/>
          </a:p>
          <a:p>
            <a:r>
              <a:rPr lang="cs-CZ" sz="2400" dirty="0"/>
              <a:t>Nemají vlastnosti kovů, přijetím elektronů vytvářejí anionty, jsou převážně nevodivé. Vyskytují se volně nebo se sloučeninách, mají různé skupenství.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Dále dělíme kovy podle: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HUSTOTY – </a:t>
            </a:r>
            <a:r>
              <a:rPr lang="cs-CZ" sz="2400" u="sng" dirty="0"/>
              <a:t>lehké</a:t>
            </a:r>
            <a:r>
              <a:rPr lang="cs-CZ" sz="2400" dirty="0"/>
              <a:t> (Na</a:t>
            </a:r>
            <a:r>
              <a:rPr lang="cs-CZ" sz="2400" dirty="0" smtClean="0"/>
              <a:t>, Mg, Al</a:t>
            </a:r>
            <a:r>
              <a:rPr lang="cs-CZ" sz="2400" dirty="0"/>
              <a:t>) a </a:t>
            </a:r>
            <a:r>
              <a:rPr lang="cs-CZ" sz="2400" u="sng" dirty="0"/>
              <a:t>těžké</a:t>
            </a:r>
            <a:r>
              <a:rPr lang="cs-CZ" sz="2400" dirty="0"/>
              <a:t> (</a:t>
            </a:r>
            <a:r>
              <a:rPr lang="cs-CZ" sz="2400" dirty="0" err="1"/>
              <a:t>Fe</a:t>
            </a:r>
            <a:r>
              <a:rPr lang="cs-CZ" sz="2400" dirty="0" smtClean="0"/>
              <a:t>, </a:t>
            </a:r>
            <a:r>
              <a:rPr lang="cs-CZ" sz="2400" dirty="0" err="1" smtClean="0"/>
              <a:t>Cu</a:t>
            </a:r>
            <a:r>
              <a:rPr lang="cs-CZ" sz="2400" dirty="0" smtClean="0"/>
              <a:t>, </a:t>
            </a:r>
            <a:r>
              <a:rPr lang="cs-CZ" sz="2400" dirty="0" err="1" smtClean="0"/>
              <a:t>Pb</a:t>
            </a:r>
            <a:r>
              <a:rPr lang="cs-CZ" sz="2400" dirty="0" smtClean="0"/>
              <a:t>, </a:t>
            </a:r>
            <a:r>
              <a:rPr lang="cs-CZ" sz="2400" dirty="0" err="1" smtClean="0"/>
              <a:t>Hg</a:t>
            </a:r>
            <a:r>
              <a:rPr lang="cs-CZ" sz="2400" dirty="0"/>
              <a:t>)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STÁLOSTI VZDUCHU – </a:t>
            </a:r>
            <a:r>
              <a:rPr lang="cs-CZ" sz="2400" u="sng" dirty="0"/>
              <a:t>ušlechtilé</a:t>
            </a:r>
            <a:r>
              <a:rPr lang="cs-CZ" sz="2400" dirty="0"/>
              <a:t> (</a:t>
            </a:r>
            <a:r>
              <a:rPr lang="cs-CZ" sz="2400" dirty="0" err="1"/>
              <a:t>Pt</a:t>
            </a:r>
            <a:r>
              <a:rPr lang="cs-CZ" sz="2400" dirty="0" smtClean="0"/>
              <a:t>, Au, </a:t>
            </a:r>
            <a:r>
              <a:rPr lang="cs-CZ" sz="2400" dirty="0" err="1" smtClean="0"/>
              <a:t>Ag</a:t>
            </a:r>
            <a:r>
              <a:rPr lang="cs-CZ" sz="2400" dirty="0"/>
              <a:t>) a </a:t>
            </a:r>
            <a:r>
              <a:rPr lang="cs-CZ" sz="2400" u="sng" dirty="0"/>
              <a:t>neušlechtilé</a:t>
            </a:r>
            <a:r>
              <a:rPr lang="cs-CZ" sz="2400" dirty="0"/>
              <a:t> (Mg</a:t>
            </a:r>
            <a:r>
              <a:rPr lang="cs-CZ" sz="2400" dirty="0" smtClean="0"/>
              <a:t>, </a:t>
            </a:r>
            <a:r>
              <a:rPr lang="cs-CZ" sz="2400" dirty="0" err="1" smtClean="0"/>
              <a:t>Fe</a:t>
            </a:r>
            <a:r>
              <a:rPr lang="cs-CZ" sz="2400" dirty="0" smtClean="0"/>
              <a:t>, </a:t>
            </a:r>
            <a:r>
              <a:rPr lang="cs-CZ" sz="2400" dirty="0" err="1" smtClean="0"/>
              <a:t>Zn</a:t>
            </a:r>
            <a:r>
              <a:rPr lang="cs-CZ" sz="2400" dirty="0"/>
              <a:t>)</a:t>
            </a:r>
          </a:p>
          <a:p>
            <a:r>
              <a:rPr lang="cs-CZ" sz="2400" dirty="0"/>
              <a:t> </a:t>
            </a:r>
          </a:p>
          <a:p>
            <a:r>
              <a:rPr lang="cs-CZ" sz="2400" dirty="0"/>
              <a:t>DOSTUPNOST A CENY – </a:t>
            </a:r>
            <a:r>
              <a:rPr lang="cs-CZ" sz="2400" u="sng" dirty="0"/>
              <a:t>drahé</a:t>
            </a:r>
            <a:r>
              <a:rPr lang="cs-CZ" sz="2400" dirty="0"/>
              <a:t> (</a:t>
            </a:r>
            <a:r>
              <a:rPr lang="cs-CZ" sz="2400" dirty="0" err="1"/>
              <a:t>Pt</a:t>
            </a:r>
            <a:r>
              <a:rPr lang="cs-CZ" sz="2400" dirty="0" smtClean="0"/>
              <a:t>, Au, </a:t>
            </a:r>
            <a:r>
              <a:rPr lang="cs-CZ" sz="2400" dirty="0" err="1" smtClean="0"/>
              <a:t>Ag</a:t>
            </a:r>
            <a:r>
              <a:rPr lang="cs-CZ" sz="2400" dirty="0"/>
              <a:t>) a </a:t>
            </a:r>
            <a:r>
              <a:rPr lang="cs-CZ" sz="2400" u="sng" dirty="0"/>
              <a:t>ostatní</a:t>
            </a:r>
            <a:r>
              <a:rPr lang="cs-CZ" sz="2400" dirty="0"/>
              <a:t> (Al</a:t>
            </a:r>
            <a:r>
              <a:rPr lang="cs-CZ" sz="2400" dirty="0" smtClean="0"/>
              <a:t>, </a:t>
            </a:r>
            <a:r>
              <a:rPr lang="cs-CZ" sz="2400" dirty="0" err="1" smtClean="0"/>
              <a:t>Fe</a:t>
            </a:r>
            <a:r>
              <a:rPr lang="cs-CZ" sz="2400" dirty="0" smtClean="0"/>
              <a:t>, </a:t>
            </a:r>
            <a:r>
              <a:rPr lang="cs-CZ" sz="2400" dirty="0" err="1" smtClean="0"/>
              <a:t>Zn</a:t>
            </a:r>
            <a:r>
              <a:rPr lang="cs-CZ" sz="2400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506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338</Words>
  <Application>Microsoft Office PowerPoint</Application>
  <PresentationFormat>Předvádění na obrazovce (4:3)</PresentationFormat>
  <Paragraphs>96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Výchozí návrh</vt:lpstr>
      <vt:lpstr>Ozvěna</vt:lpstr>
      <vt:lpstr>ROZDĚLENÍ KOVŮ</vt:lpstr>
      <vt:lpstr>Anotace:</vt:lpstr>
      <vt:lpstr>Rozdělení kovů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Použité 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ucitel</dc:creator>
  <cp:lastModifiedBy>Pavel</cp:lastModifiedBy>
  <cp:revision>64</cp:revision>
  <cp:lastPrinted>1601-01-01T00:00:00Z</cp:lastPrinted>
  <dcterms:created xsi:type="dcterms:W3CDTF">1601-01-01T00:00:00Z</dcterms:created>
  <dcterms:modified xsi:type="dcterms:W3CDTF">2014-12-29T15:17:19Z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