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3" r:id="rId6"/>
    <p:sldId id="265" r:id="rId7"/>
    <p:sldId id="264" r:id="rId8"/>
    <p:sldId id="266" r:id="rId9"/>
    <p:sldId id="268" r:id="rId10"/>
    <p:sldId id="262" r:id="rId11"/>
    <p:sldId id="267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1FE42-14A3-4263-A1BB-B9721204FA2E}" type="datetimeFigureOut">
              <a:rPr lang="cs-CZ" smtClean="0"/>
              <a:pPr/>
              <a:t>18.12.2012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50A6-EF41-4563-B329-173630D397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1FE42-14A3-4263-A1BB-B9721204FA2E}" type="datetimeFigureOut">
              <a:rPr lang="cs-CZ" smtClean="0"/>
              <a:pPr/>
              <a:t>18.12.2012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50A6-EF41-4563-B329-173630D397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1FE42-14A3-4263-A1BB-B9721204FA2E}" type="datetimeFigureOut">
              <a:rPr lang="cs-CZ" smtClean="0"/>
              <a:pPr/>
              <a:t>18.12.2012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50A6-EF41-4563-B329-173630D397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1FE42-14A3-4263-A1BB-B9721204FA2E}" type="datetimeFigureOut">
              <a:rPr lang="cs-CZ" smtClean="0"/>
              <a:pPr/>
              <a:t>18.12.2012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50A6-EF41-4563-B329-173630D397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1FE42-14A3-4263-A1BB-B9721204FA2E}" type="datetimeFigureOut">
              <a:rPr lang="cs-CZ" smtClean="0"/>
              <a:pPr/>
              <a:t>18.12.2012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50A6-EF41-4563-B329-173630D397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1FE42-14A3-4263-A1BB-B9721204FA2E}" type="datetimeFigureOut">
              <a:rPr lang="cs-CZ" smtClean="0"/>
              <a:pPr/>
              <a:t>18.12.2012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50A6-EF41-4563-B329-173630D397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1FE42-14A3-4263-A1BB-B9721204FA2E}" type="datetimeFigureOut">
              <a:rPr lang="cs-CZ" smtClean="0"/>
              <a:pPr/>
              <a:t>18.12.2012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50A6-EF41-4563-B329-173630D397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1FE42-14A3-4263-A1BB-B9721204FA2E}" type="datetimeFigureOut">
              <a:rPr lang="cs-CZ" smtClean="0"/>
              <a:pPr/>
              <a:t>18.12.2012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50A6-EF41-4563-B329-173630D397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1FE42-14A3-4263-A1BB-B9721204FA2E}" type="datetimeFigureOut">
              <a:rPr lang="cs-CZ" smtClean="0"/>
              <a:pPr/>
              <a:t>18.12.2012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50A6-EF41-4563-B329-173630D397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1FE42-14A3-4263-A1BB-B9721204FA2E}" type="datetimeFigureOut">
              <a:rPr lang="cs-CZ" smtClean="0"/>
              <a:pPr/>
              <a:t>18.12.2012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50A6-EF41-4563-B329-173630D397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1FE42-14A3-4263-A1BB-B9721204FA2E}" type="datetimeFigureOut">
              <a:rPr lang="cs-CZ" smtClean="0"/>
              <a:pPr/>
              <a:t>18.12.2012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50A6-EF41-4563-B329-173630D397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1FE42-14A3-4263-A1BB-B9721204FA2E}" type="datetimeFigureOut">
              <a:rPr lang="cs-CZ" smtClean="0"/>
              <a:pPr/>
              <a:t>18.12.2012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750A6-EF41-4563-B329-173630D3977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a/a8/Lepus_americanus.jpg" TargetMode="External"/><Relationship Id="rId3" Type="http://schemas.openxmlformats.org/officeDocument/2006/relationships/hyperlink" Target="http://upload.wikimedia.org/wikipedia/commons/thumb/e/e0/Eomaia23423.jpg/800px-Eomaia23423.jpg" TargetMode="External"/><Relationship Id="rId7" Type="http://schemas.openxmlformats.org/officeDocument/2006/relationships/hyperlink" Target="http://upload.wikimedia.org/wikipedia/commons/a/ab/House_mouse.jpg" TargetMode="External"/><Relationship Id="rId2" Type="http://schemas.openxmlformats.org/officeDocument/2006/relationships/hyperlink" Target="http://upload.wikimedia.org/wikipedia/commons/thumb/2/22/Eomaia_amnh_cast.jpg/800px-Eomaia_amnh_cast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thumb/3/3b/Myresluger2.jpg/800px-Myresluger2.jpg" TargetMode="External"/><Relationship Id="rId5" Type="http://schemas.openxmlformats.org/officeDocument/2006/relationships/hyperlink" Target="http://upload.wikimedia.org/wikipedia/commons/7/77/Big-eared-townsend-fledermaus.jpg" TargetMode="External"/><Relationship Id="rId10" Type="http://schemas.openxmlformats.org/officeDocument/2006/relationships/image" Target="../media/image2.jpeg"/><Relationship Id="rId4" Type="http://schemas.openxmlformats.org/officeDocument/2006/relationships/hyperlink" Target="http://upload.wikimedia.org/wikipedia/commons/4/44/Hedgehog-en.jpg" TargetMode="External"/><Relationship Id="rId9" Type="http://schemas.openxmlformats.org/officeDocument/2006/relationships/hyperlink" Target="http://upload.wikimedia.org/wikipedia/commons/thumb/2/27/Siberischer_tiger_de.jpg/800px-Siberischer_tiger_de.jpg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hyperlink" Target="http://upload.wikimedia.org/wikipedia/commons/9/94/Common_dolphin.jpg" TargetMode="External"/><Relationship Id="rId7" Type="http://schemas.openxmlformats.org/officeDocument/2006/relationships/hyperlink" Target="http://upload.wikimedia.org/wikipedia/commons/thumb/1/10/Photo_singe_vert_grand.jpg/800px-Photo_singe_vert_grand.jpg" TargetMode="External"/><Relationship Id="rId2" Type="http://schemas.openxmlformats.org/officeDocument/2006/relationships/hyperlink" Target="http://upload.wikimedia.org/wikipedia/commons/thumb/7/73/Harbour_seal.jpg/800px-Harbour_seal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thumb/d/d5/Lama3.jpg/800px-Lama3.jpg" TargetMode="External"/><Relationship Id="rId5" Type="http://schemas.openxmlformats.org/officeDocument/2006/relationships/hyperlink" Target="http://upload.wikimedia.org/wikipedia/commons/8/81/Mother_and_baby_zebra.jpg" TargetMode="External"/><Relationship Id="rId4" Type="http://schemas.openxmlformats.org/officeDocument/2006/relationships/hyperlink" Target="http://upload.wikimedia.org/wikipedia/commons/thumb/c/c4/Sri_Lankan_elephants.jpg/800px-Sri_Lankan_elephants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Živorodí - </a:t>
            </a:r>
            <a:r>
              <a:rPr lang="cs-CZ" sz="4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placentálové</a:t>
            </a:r>
            <a:endParaRPr lang="cs-CZ" sz="4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b="1" dirty="0"/>
              <a:t>Autor: Mgr. </a:t>
            </a:r>
            <a:r>
              <a:rPr lang="cs-CZ" b="1" dirty="0" smtClean="0"/>
              <a:t>Eliška Nováková</a:t>
            </a:r>
            <a:endParaRPr lang="cs-CZ" b="1" dirty="0"/>
          </a:p>
          <a:p>
            <a:pPr algn="ctr"/>
            <a:endParaRPr lang="cs-CZ" dirty="0"/>
          </a:p>
          <a:p>
            <a:pPr algn="ctr"/>
            <a:r>
              <a:rPr lang="cs-CZ" dirty="0"/>
              <a:t>Škola: Základní škola Slušovice, okres Zlín, příspěvková organizace 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dirty="0"/>
              <a:t>Registrační číslo projektu: CZ.1.07/1.1.38/02.0025</a:t>
            </a:r>
          </a:p>
          <a:p>
            <a:pPr algn="ctr"/>
            <a:r>
              <a:rPr lang="cs-CZ" dirty="0"/>
              <a:t>Název projektu: Modernizace výuky na ZŠ Slušovice, </a:t>
            </a:r>
            <a:r>
              <a:rPr lang="cs-CZ" dirty="0" err="1"/>
              <a:t>Fryšták</a:t>
            </a:r>
            <a:r>
              <a:rPr lang="cs-CZ" dirty="0"/>
              <a:t>, </a:t>
            </a:r>
            <a:r>
              <a:rPr lang="cs-CZ" dirty="0" err="1"/>
              <a:t>Kašava</a:t>
            </a:r>
            <a:r>
              <a:rPr lang="cs-CZ" dirty="0"/>
              <a:t> a Velehrad</a:t>
            </a:r>
          </a:p>
          <a:p>
            <a:pPr algn="ctr"/>
            <a:r>
              <a:rPr lang="cs-CZ" sz="1200" dirty="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42918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Zdroje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6215082"/>
          </a:xfrm>
        </p:spPr>
        <p:txBody>
          <a:bodyPr>
            <a:normAutofit/>
          </a:bodyPr>
          <a:lstStyle/>
          <a:p>
            <a:r>
              <a:rPr lang="cs-CZ" sz="1400" dirty="0" err="1"/>
              <a:t>Eomaia</a:t>
            </a:r>
            <a:r>
              <a:rPr lang="cs-CZ" sz="1400" dirty="0"/>
              <a:t> </a:t>
            </a:r>
            <a:r>
              <a:rPr lang="cs-CZ" sz="1400" dirty="0" err="1"/>
              <a:t>amnh</a:t>
            </a:r>
            <a:r>
              <a:rPr lang="cs-CZ" sz="1400" dirty="0"/>
              <a:t> </a:t>
            </a:r>
            <a:r>
              <a:rPr lang="cs-CZ" sz="1400" dirty="0" err="1"/>
              <a:t>cast.jpg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25. 8. 2006, 20:10 [cit. 2012-12-09]. Dostupné z: </a:t>
            </a:r>
            <a:r>
              <a:rPr lang="cs-CZ" sz="1400" dirty="0">
                <a:hlinkClick r:id="rId2"/>
              </a:rPr>
              <a:t>http://</a:t>
            </a:r>
            <a:r>
              <a:rPr lang="cs-CZ" sz="1400" dirty="0" smtClean="0">
                <a:hlinkClick r:id="rId2"/>
              </a:rPr>
              <a:t>upload.wikimedia.org/wikipedia/commons/thumb/2/22/Eomaia_amnh_cast.jpg/800px-Eomaia_amnh_cast.jpg</a:t>
            </a:r>
            <a:endParaRPr lang="cs-CZ" sz="1400" dirty="0" smtClean="0"/>
          </a:p>
          <a:p>
            <a:r>
              <a:rPr lang="cs-CZ" sz="1400" dirty="0"/>
              <a:t>Eomaia23423.jpg.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2012-12-09]. Dostupné z: </a:t>
            </a:r>
            <a:r>
              <a:rPr lang="cs-CZ" sz="1400" dirty="0">
                <a:hlinkClick r:id="rId3"/>
              </a:rPr>
              <a:t>http://</a:t>
            </a:r>
            <a:r>
              <a:rPr lang="cs-CZ" sz="1400" dirty="0" smtClean="0">
                <a:hlinkClick r:id="rId3"/>
              </a:rPr>
              <a:t>upload.wikimedia.org/wikipedia/commons/thumb/e/e0/Eomaia23423.jpg/800px-Eomaia23423.jpg</a:t>
            </a:r>
            <a:endParaRPr lang="cs-CZ" sz="1400" dirty="0" smtClean="0"/>
          </a:p>
          <a:p>
            <a:r>
              <a:rPr lang="cs-CZ" sz="1400" dirty="0" err="1"/>
              <a:t>Hedgehog</a:t>
            </a:r>
            <a:r>
              <a:rPr lang="cs-CZ" sz="1400" dirty="0"/>
              <a:t>-</a:t>
            </a:r>
            <a:r>
              <a:rPr lang="cs-CZ" sz="1400" dirty="0" err="1"/>
              <a:t>en.jpg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2012-12-09]. Dostupné z: </a:t>
            </a:r>
            <a:r>
              <a:rPr lang="cs-CZ" sz="1400" dirty="0">
                <a:hlinkClick r:id="rId4"/>
              </a:rPr>
              <a:t>http://</a:t>
            </a:r>
            <a:r>
              <a:rPr lang="cs-CZ" sz="1400" dirty="0" smtClean="0">
                <a:hlinkClick r:id="rId4"/>
              </a:rPr>
              <a:t>upload.wikimedia.org/wikipedia/commons/4/44/Hedgehog-en.jpg</a:t>
            </a:r>
            <a:endParaRPr lang="cs-CZ" sz="1400" dirty="0" smtClean="0"/>
          </a:p>
          <a:p>
            <a:r>
              <a:rPr lang="cs-CZ" sz="1400" dirty="0" err="1"/>
              <a:t>Big</a:t>
            </a:r>
            <a:r>
              <a:rPr lang="cs-CZ" sz="1400" dirty="0"/>
              <a:t>-</a:t>
            </a:r>
            <a:r>
              <a:rPr lang="cs-CZ" sz="1400" dirty="0" err="1"/>
              <a:t>eared</a:t>
            </a:r>
            <a:r>
              <a:rPr lang="cs-CZ" sz="1400" dirty="0"/>
              <a:t>-</a:t>
            </a:r>
            <a:r>
              <a:rPr lang="cs-CZ" sz="1400" dirty="0" err="1"/>
              <a:t>townsend</a:t>
            </a:r>
            <a:r>
              <a:rPr lang="cs-CZ" sz="1400" dirty="0"/>
              <a:t>-</a:t>
            </a:r>
            <a:r>
              <a:rPr lang="cs-CZ" sz="1400" dirty="0" err="1"/>
              <a:t>fledermaus.jpg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2012-12-09]. Dostupné z: </a:t>
            </a:r>
            <a:r>
              <a:rPr lang="cs-CZ" sz="1400" dirty="0">
                <a:hlinkClick r:id="rId5"/>
              </a:rPr>
              <a:t>http://</a:t>
            </a:r>
            <a:r>
              <a:rPr lang="cs-CZ" sz="1400" dirty="0" smtClean="0">
                <a:hlinkClick r:id="rId5"/>
              </a:rPr>
              <a:t>upload.wikimedia.org/wikipedia/commons/7/77/Big-eared-townsend-fledermaus.jpg</a:t>
            </a:r>
            <a:endParaRPr lang="cs-CZ" sz="1400" dirty="0" smtClean="0"/>
          </a:p>
          <a:p>
            <a:r>
              <a:rPr lang="cs-CZ" sz="1400" dirty="0"/>
              <a:t>Myresluger2.jpg.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2. 4. 2005, 08:49 [cit. 2012-12-09]. Dostupné z: </a:t>
            </a:r>
            <a:r>
              <a:rPr lang="cs-CZ" sz="1400" dirty="0">
                <a:hlinkClick r:id="rId6"/>
              </a:rPr>
              <a:t>http://</a:t>
            </a:r>
            <a:r>
              <a:rPr lang="cs-CZ" sz="1400" dirty="0" smtClean="0">
                <a:hlinkClick r:id="rId6"/>
              </a:rPr>
              <a:t>upload.wikimedia.org/wikipedia/commons/thumb/3/3b/Myresluger2.jpg/800px-Myresluger2.jpg</a:t>
            </a:r>
            <a:endParaRPr lang="cs-CZ" sz="1400" dirty="0" smtClean="0"/>
          </a:p>
          <a:p>
            <a:r>
              <a:rPr lang="en-US" sz="1400" dirty="0"/>
              <a:t>House mouse.jpg. In: </a:t>
            </a:r>
            <a:r>
              <a:rPr lang="en-US" sz="1400" i="1" dirty="0"/>
              <a:t>Wikipedia: the free encyclopedia</a:t>
            </a:r>
            <a:r>
              <a:rPr lang="en-US" sz="1400" dirty="0"/>
              <a:t> [online]. San Francisco (CA): Wikimedia Foundation, 2001-, 15. 12. 2004, 19:25 [cit. 2012-12-09]. </a:t>
            </a:r>
            <a:r>
              <a:rPr lang="en-US" sz="1400" dirty="0" err="1"/>
              <a:t>Dostupné</a:t>
            </a:r>
            <a:r>
              <a:rPr lang="en-US" sz="1400" dirty="0"/>
              <a:t> z: </a:t>
            </a:r>
            <a:r>
              <a:rPr lang="en-US" sz="1400" dirty="0">
                <a:hlinkClick r:id="rId7"/>
              </a:rPr>
              <a:t>http://</a:t>
            </a:r>
            <a:r>
              <a:rPr lang="en-US" sz="1400" dirty="0" smtClean="0">
                <a:hlinkClick r:id="rId7"/>
              </a:rPr>
              <a:t>upload.wikimedia.org/wikipedia/commons/a/ab/House_mouse.jpg</a:t>
            </a:r>
            <a:endParaRPr lang="cs-CZ" sz="1400" dirty="0" smtClean="0"/>
          </a:p>
          <a:p>
            <a:r>
              <a:rPr lang="cs-CZ" sz="1400" dirty="0" err="1"/>
              <a:t>Lepus</a:t>
            </a:r>
            <a:r>
              <a:rPr lang="cs-CZ" sz="1400" dirty="0"/>
              <a:t> </a:t>
            </a:r>
            <a:r>
              <a:rPr lang="cs-CZ" sz="1400" dirty="0" err="1"/>
              <a:t>americanus.jpg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19. 12. 2004, 00:33 [cit. 2012-12-09]. Dostupné z: </a:t>
            </a:r>
            <a:r>
              <a:rPr lang="cs-CZ" sz="1400" dirty="0">
                <a:hlinkClick r:id="rId8"/>
              </a:rPr>
              <a:t>http://</a:t>
            </a:r>
            <a:r>
              <a:rPr lang="cs-CZ" sz="1400" dirty="0" smtClean="0">
                <a:hlinkClick r:id="rId8"/>
              </a:rPr>
              <a:t>upload.wikimedia.org/wikipedia/commons/a/a8/Lepus_americanus.jpg</a:t>
            </a:r>
            <a:endParaRPr lang="cs-CZ" sz="1400" dirty="0" smtClean="0"/>
          </a:p>
          <a:p>
            <a:r>
              <a:rPr lang="cs-CZ" sz="1400" dirty="0" err="1"/>
              <a:t>Siberischer</a:t>
            </a:r>
            <a:r>
              <a:rPr lang="cs-CZ" sz="1400" dirty="0"/>
              <a:t> </a:t>
            </a:r>
            <a:r>
              <a:rPr lang="cs-CZ" sz="1400" dirty="0" err="1"/>
              <a:t>tiger</a:t>
            </a:r>
            <a:r>
              <a:rPr lang="cs-CZ" sz="1400" dirty="0"/>
              <a:t> de.</a:t>
            </a:r>
            <a:r>
              <a:rPr lang="cs-CZ" sz="1400" dirty="0" err="1"/>
              <a:t>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21. 7. 2006, 04:03 [cit. 2012-12-09]. Dostupné z: </a:t>
            </a:r>
            <a:r>
              <a:rPr lang="cs-CZ" sz="1400" dirty="0">
                <a:hlinkClick r:id="rId9"/>
              </a:rPr>
              <a:t>http://</a:t>
            </a:r>
            <a:r>
              <a:rPr lang="cs-CZ" sz="1400" dirty="0" smtClean="0">
                <a:hlinkClick r:id="rId9"/>
              </a:rPr>
              <a:t>upload.wikimedia.org/wikipedia/commons/thumb/2/27/Siberischer_tiger_de.jpg/800px-Siberischer_tiger_de.jpg</a:t>
            </a:r>
            <a:endParaRPr lang="cs-CZ" sz="1400" dirty="0" smtClean="0"/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8605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14356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Zdroje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6215082"/>
          </a:xfrm>
        </p:spPr>
        <p:txBody>
          <a:bodyPr>
            <a:normAutofit/>
          </a:bodyPr>
          <a:lstStyle/>
          <a:p>
            <a:r>
              <a:rPr lang="cs-CZ" sz="1400" dirty="0" err="1" smtClean="0"/>
              <a:t>Harbour</a:t>
            </a:r>
            <a:r>
              <a:rPr lang="cs-CZ" sz="1400" dirty="0" smtClean="0"/>
              <a:t> </a:t>
            </a:r>
            <a:r>
              <a:rPr lang="cs-CZ" sz="1400" dirty="0" err="1" smtClean="0"/>
              <a:t>seal.jpg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20. 1. 2005, 17:56 [cit. 2012-12-16]. Dostupné z: </a:t>
            </a:r>
            <a:r>
              <a:rPr lang="cs-CZ" sz="1400" dirty="0" smtClean="0">
                <a:hlinkClick r:id="rId2"/>
              </a:rPr>
              <a:t>http://upload.wikimedia.org/wikipedia/commons/thumb/7/73/Harbour_seal.jpg/800px-Harbour_seal.jpg</a:t>
            </a:r>
            <a:endParaRPr lang="cs-CZ" sz="1400" dirty="0" smtClean="0"/>
          </a:p>
          <a:p>
            <a:r>
              <a:rPr lang="cs-CZ" sz="1400" dirty="0" err="1" smtClean="0"/>
              <a:t>Common</a:t>
            </a:r>
            <a:r>
              <a:rPr lang="cs-CZ" sz="1400" dirty="0" smtClean="0"/>
              <a:t> </a:t>
            </a:r>
            <a:r>
              <a:rPr lang="cs-CZ" sz="1400" dirty="0" err="1" smtClean="0"/>
              <a:t>dolphin.jpg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6. 10. 2011, 10:56 [cit. 2012-12-16]. Dostupné z: </a:t>
            </a:r>
            <a:r>
              <a:rPr lang="cs-CZ" sz="1400" dirty="0" smtClean="0">
                <a:hlinkClick r:id="rId3"/>
              </a:rPr>
              <a:t>http://upload.wikimedia.org/wikipedia/commons/9/94/Common_dolphin.jpg</a:t>
            </a:r>
            <a:endParaRPr lang="cs-CZ" sz="1400" dirty="0" smtClean="0"/>
          </a:p>
          <a:p>
            <a:r>
              <a:rPr lang="cs-CZ" sz="1400" dirty="0" err="1" smtClean="0"/>
              <a:t>Sri</a:t>
            </a:r>
            <a:r>
              <a:rPr lang="cs-CZ" sz="1400" dirty="0" smtClean="0"/>
              <a:t> </a:t>
            </a:r>
            <a:r>
              <a:rPr lang="cs-CZ" sz="1400" dirty="0" err="1" smtClean="0"/>
              <a:t>Lankan</a:t>
            </a:r>
            <a:r>
              <a:rPr lang="cs-CZ" sz="1400" dirty="0" smtClean="0"/>
              <a:t> </a:t>
            </a:r>
            <a:r>
              <a:rPr lang="cs-CZ" sz="1400" dirty="0" err="1" smtClean="0"/>
              <a:t>elephants.jpg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14. 7. 2006, 15:57 [cit. 2012-12-16]. Dostupné z: </a:t>
            </a:r>
            <a:r>
              <a:rPr lang="cs-CZ" sz="1400" dirty="0" smtClean="0">
                <a:hlinkClick r:id="rId4"/>
              </a:rPr>
              <a:t>http://upload.wikimedia.org/wikipedia/commons/thumb/c/c4/Sri_Lankan_elephants.jpg/800px-Sri_Lankan_elephants.jpg</a:t>
            </a:r>
            <a:endParaRPr lang="cs-CZ" sz="1400" dirty="0" smtClean="0"/>
          </a:p>
          <a:p>
            <a:r>
              <a:rPr lang="cs-CZ" sz="1400" dirty="0" err="1" smtClean="0"/>
              <a:t>Mother</a:t>
            </a:r>
            <a:r>
              <a:rPr lang="cs-CZ" sz="1400" dirty="0" smtClean="0"/>
              <a:t> </a:t>
            </a:r>
            <a:r>
              <a:rPr lang="cs-CZ" sz="1400" dirty="0" err="1" smtClean="0"/>
              <a:t>and</a:t>
            </a:r>
            <a:r>
              <a:rPr lang="cs-CZ" sz="1400" dirty="0" smtClean="0"/>
              <a:t> baby zebra.</a:t>
            </a:r>
            <a:r>
              <a:rPr lang="cs-CZ" sz="1400" dirty="0" err="1" smtClean="0"/>
              <a:t>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29. 7. 2005, 17:49 [cit. 2012-12-16]. Dostupné z: </a:t>
            </a:r>
            <a:r>
              <a:rPr lang="cs-CZ" sz="1400" dirty="0" smtClean="0">
                <a:hlinkClick r:id="rId5"/>
              </a:rPr>
              <a:t>http://upload.wikimedia.org/wikipedia/commons/8/81/Mother_and_baby_zebra.jpg</a:t>
            </a:r>
            <a:endParaRPr lang="cs-CZ" sz="1400" dirty="0" smtClean="0"/>
          </a:p>
          <a:p>
            <a:r>
              <a:rPr lang="cs-CZ" sz="1400" dirty="0" smtClean="0"/>
              <a:t>Lama3.jpg.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5. 11. 2005, 12:11 [cit. 2012-12-16]. Dostupné z: </a:t>
            </a:r>
            <a:r>
              <a:rPr lang="cs-CZ" sz="1400" dirty="0" smtClean="0">
                <a:hlinkClick r:id="rId6"/>
              </a:rPr>
              <a:t>http://upload.wikimedia.org/wikipedia/commons/thumb/d/d5/Lama3.jpg/800px-Lama3.jpg</a:t>
            </a:r>
            <a:endParaRPr lang="cs-CZ" sz="1400" dirty="0" smtClean="0"/>
          </a:p>
          <a:p>
            <a:r>
              <a:rPr lang="cs-CZ" sz="1400" dirty="0" err="1" smtClean="0"/>
              <a:t>Photo</a:t>
            </a:r>
            <a:r>
              <a:rPr lang="cs-CZ" sz="1400" dirty="0" smtClean="0"/>
              <a:t> </a:t>
            </a:r>
            <a:r>
              <a:rPr lang="cs-CZ" sz="1400" dirty="0" err="1" smtClean="0"/>
              <a:t>singe</a:t>
            </a:r>
            <a:r>
              <a:rPr lang="cs-CZ" sz="1400" dirty="0" smtClean="0"/>
              <a:t> </a:t>
            </a:r>
            <a:r>
              <a:rPr lang="cs-CZ" sz="1400" dirty="0" err="1" smtClean="0"/>
              <a:t>vert</a:t>
            </a:r>
            <a:r>
              <a:rPr lang="cs-CZ" sz="1400" dirty="0" smtClean="0"/>
              <a:t> grand.</a:t>
            </a:r>
            <a:r>
              <a:rPr lang="cs-CZ" sz="1400" dirty="0" err="1" smtClean="0"/>
              <a:t>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22. 4. 2005, 16:49 [cit. 2012-12-16]. Dostupné z: </a:t>
            </a:r>
            <a:r>
              <a:rPr lang="cs-CZ" sz="1400" dirty="0" smtClean="0">
                <a:hlinkClick r:id="rId7"/>
              </a:rPr>
              <a:t>http://upload.wikimedia.org/wikipedia/commons/thumb/1/10/Photo_singe_vert_grand.jpg/800px-Photo_singe_vert_grand.jpg</a:t>
            </a:r>
            <a:endParaRPr lang="cs-CZ" sz="1400" dirty="0" smtClean="0"/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8605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30832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738000" rIns="73800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dirty="0"/>
              <a:t>Digitální učební materiál je určen </a:t>
            </a:r>
            <a:r>
              <a:rPr lang="cs-CZ" dirty="0" smtClean="0"/>
              <a:t>k seznámení žáků s </a:t>
            </a:r>
            <a:r>
              <a:rPr lang="cs-CZ" dirty="0" smtClean="0"/>
              <a:t>novým nadřádem savců – </a:t>
            </a:r>
            <a:r>
              <a:rPr lang="cs-CZ" dirty="0" err="1" smtClean="0"/>
              <a:t>placentálové</a:t>
            </a:r>
            <a:r>
              <a:rPr lang="cs-CZ" dirty="0" smtClean="0"/>
              <a:t>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Materiál </a:t>
            </a:r>
            <a:r>
              <a:rPr lang="cs-CZ" dirty="0" smtClean="0"/>
              <a:t>popisuje základní znaky </a:t>
            </a:r>
            <a:r>
              <a:rPr lang="cs-CZ" dirty="0" err="1" smtClean="0"/>
              <a:t>placentálů</a:t>
            </a:r>
            <a:r>
              <a:rPr lang="cs-CZ" dirty="0" smtClean="0"/>
              <a:t>. </a:t>
            </a:r>
            <a:r>
              <a:rPr lang="cs-CZ" dirty="0" smtClean="0"/>
              <a:t>Žák rozvíjí své dovednosti a dovede vysvětlit rozdíly mezi jednotlivými nadřády savců.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Je určen pro </a:t>
            </a:r>
            <a:r>
              <a:rPr lang="cs-CZ" dirty="0" smtClean="0"/>
              <a:t>předmět přírodopis </a:t>
            </a:r>
            <a:r>
              <a:rPr lang="cs-CZ" dirty="0"/>
              <a:t>a ročník </a:t>
            </a:r>
            <a:r>
              <a:rPr lang="cs-CZ" dirty="0" smtClean="0"/>
              <a:t>8.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Tento materiál vznikl jako doplňující materiál k </a:t>
            </a:r>
            <a:r>
              <a:rPr lang="cs-CZ" dirty="0" smtClean="0"/>
              <a:t>učebnici: </a:t>
            </a:r>
            <a:r>
              <a:rPr lang="cs-CZ" i="1" dirty="0"/>
              <a:t>Přírodopis 2 pro 7. ročník základní školy a nižší ročníky víceletých gymnázií</a:t>
            </a:r>
            <a:r>
              <a:rPr lang="cs-CZ" dirty="0"/>
              <a:t>. Bělehradská 47, 120 00 Praha 2: SPN, 1999. ISBN 80-7235-069-2.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000232" y="142852"/>
            <a:ext cx="61436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u="sng" dirty="0" smtClean="0">
                <a:latin typeface="Times New Roman" pitchFamily="18" charset="0"/>
                <a:cs typeface="Times New Roman" pitchFamily="18" charset="0"/>
              </a:rPr>
              <a:t>Živorodí - </a:t>
            </a:r>
            <a:r>
              <a:rPr lang="cs-CZ" sz="4400" u="sng" dirty="0" err="1" smtClean="0">
                <a:latin typeface="Times New Roman" pitchFamily="18" charset="0"/>
                <a:cs typeface="Times New Roman" pitchFamily="18" charset="0"/>
              </a:rPr>
              <a:t>placentálové</a:t>
            </a:r>
            <a:endParaRPr lang="cs-CZ" sz="4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107154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mláďata se vyvíjejí v těle samice po dlouhém nitroděložním </a:t>
            </a:r>
          </a:p>
          <a:p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vývoji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214311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- samice mají vyvinutou </a:t>
            </a:r>
            <a:r>
              <a:rPr lang="cs-CZ" sz="2800" b="1" i="1" dirty="0" smtClean="0">
                <a:latin typeface="Times New Roman" pitchFamily="18" charset="0"/>
                <a:cs typeface="Times New Roman" pitchFamily="18" charset="0"/>
              </a:rPr>
              <a:t>placentu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278605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- plod je spojen s placentou </a:t>
            </a:r>
            <a:r>
              <a:rPr lang="cs-CZ" sz="2800" b="1" i="1" dirty="0" smtClean="0">
                <a:latin typeface="Times New Roman" pitchFamily="18" charset="0"/>
                <a:cs typeface="Times New Roman" pitchFamily="18" charset="0"/>
              </a:rPr>
              <a:t>pupeční šňůrou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34290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- metabolismus plodu : výživa, zásoba kyslíkem, odvádění odpadních látek, je zajišťován pomocí </a:t>
            </a:r>
            <a:r>
              <a:rPr lang="cs-CZ" sz="2800" i="1" dirty="0" smtClean="0">
                <a:latin typeface="Times New Roman" pitchFamily="18" charset="0"/>
                <a:cs typeface="Times New Roman" pitchFamily="18" charset="0"/>
              </a:rPr>
              <a:t>placenty</a:t>
            </a:r>
            <a:endParaRPr lang="cs-CZ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450057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- mláďata se rodí vcelku dokonale vyvinutá a po narození</a:t>
            </a:r>
          </a:p>
          <a:p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sají </a:t>
            </a:r>
            <a:r>
              <a:rPr lang="cs-CZ" sz="2800" b="1" i="1" dirty="0" smtClean="0">
                <a:latin typeface="Times New Roman" pitchFamily="18" charset="0"/>
                <a:cs typeface="Times New Roman" pitchFamily="18" charset="0"/>
              </a:rPr>
              <a:t>mateřské mléko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585789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6061075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2000232" y="142852"/>
            <a:ext cx="61436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u="sng" dirty="0" smtClean="0">
                <a:latin typeface="Times New Roman" pitchFamily="18" charset="0"/>
                <a:cs typeface="Times New Roman" pitchFamily="18" charset="0"/>
              </a:rPr>
              <a:t>Živorodí - </a:t>
            </a:r>
            <a:r>
              <a:rPr lang="cs-CZ" sz="4400" u="sng" dirty="0" err="1" smtClean="0">
                <a:latin typeface="Times New Roman" pitchFamily="18" charset="0"/>
                <a:cs typeface="Times New Roman" pitchFamily="18" charset="0"/>
              </a:rPr>
              <a:t>placentálové</a:t>
            </a:r>
            <a:endParaRPr lang="cs-CZ" sz="4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1428736"/>
            <a:ext cx="4143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nejstarší placentální savec  </a:t>
            </a:r>
          </a:p>
        </p:txBody>
      </p:sp>
      <p:sp>
        <p:nvSpPr>
          <p:cNvPr id="5" name="Obdélník 4"/>
          <p:cNvSpPr/>
          <p:nvPr/>
        </p:nvSpPr>
        <p:spPr>
          <a:xfrm>
            <a:off x="4071934" y="1357298"/>
            <a:ext cx="3857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i="1" dirty="0" err="1">
                <a:latin typeface="Times New Roman" pitchFamily="18" charset="0"/>
                <a:cs typeface="Times New Roman" pitchFamily="18" charset="0"/>
              </a:rPr>
              <a:t>Juramaia</a:t>
            </a:r>
            <a:r>
              <a:rPr lang="cs-CZ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600" i="1" dirty="0" err="1">
                <a:latin typeface="Times New Roman" pitchFamily="18" charset="0"/>
                <a:cs typeface="Times New Roman" pitchFamily="18" charset="0"/>
              </a:rPr>
              <a:t>sinensis</a:t>
            </a:r>
            <a:endParaRPr lang="cs-CZ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2214554"/>
            <a:ext cx="5357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z doby před 125 mil. 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et je známa   </a:t>
            </a:r>
          </a:p>
        </p:txBody>
      </p:sp>
      <p:sp>
        <p:nvSpPr>
          <p:cNvPr id="7" name="Obdélník 6"/>
          <p:cNvSpPr/>
          <p:nvPr/>
        </p:nvSpPr>
        <p:spPr>
          <a:xfrm>
            <a:off x="5143504" y="2143116"/>
            <a:ext cx="2357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i="1" dirty="0" err="1" smtClean="0">
                <a:latin typeface="Times New Roman" pitchFamily="18" charset="0"/>
                <a:cs typeface="Times New Roman" pitchFamily="18" charset="0"/>
              </a:rPr>
              <a:t>Eomaia</a:t>
            </a:r>
            <a:endParaRPr lang="cs-CZ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Soubor:Eomaia amnh ca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496"/>
            <a:ext cx="4691074" cy="3119565"/>
          </a:xfrm>
          <a:prstGeom prst="rect">
            <a:avLst/>
          </a:prstGeom>
          <a:noFill/>
        </p:spPr>
      </p:pic>
      <p:pic>
        <p:nvPicPr>
          <p:cNvPr id="1028" name="Picture 4" descr="Soubor:Eomaia2342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47757" y="3786190"/>
            <a:ext cx="4196243" cy="11382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oubor:Hedgehog-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8" y="2068904"/>
            <a:ext cx="6000792" cy="4789096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2071670" y="0"/>
            <a:ext cx="61436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u="sng" dirty="0" err="1" smtClean="0">
                <a:latin typeface="Times New Roman" pitchFamily="18" charset="0"/>
                <a:cs typeface="Times New Roman" pitchFamily="18" charset="0"/>
              </a:rPr>
              <a:t>Placentálové</a:t>
            </a:r>
            <a:r>
              <a:rPr lang="cs-CZ" sz="4400" u="sng" dirty="0" smtClean="0">
                <a:latin typeface="Times New Roman" pitchFamily="18" charset="0"/>
                <a:cs typeface="Times New Roman" pitchFamily="18" charset="0"/>
              </a:rPr>
              <a:t> - řády</a:t>
            </a:r>
            <a:endParaRPr lang="cs-CZ" sz="4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214282" y="928670"/>
            <a:ext cx="2714644" cy="92869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Hmyzožravci</a:t>
            </a:r>
            <a:endParaRPr lang="cs-CZ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3214678" y="928670"/>
            <a:ext cx="2714644" cy="92869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Letouni</a:t>
            </a:r>
            <a:endParaRPr lang="cs-CZ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6215074" y="928670"/>
            <a:ext cx="2714644" cy="92869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Chudozubí</a:t>
            </a:r>
            <a:endParaRPr lang="cs-CZ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0" y="2214554"/>
            <a:ext cx="2000264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400" dirty="0" smtClean="0"/>
              <a:t>Ježek západní</a:t>
            </a:r>
            <a:endParaRPr lang="cs-CZ" sz="2400" dirty="0"/>
          </a:p>
        </p:txBody>
      </p:sp>
      <p:pic>
        <p:nvPicPr>
          <p:cNvPr id="18436" name="Picture 4" descr="Soubor:Big-eared-townsend-flederma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071678"/>
            <a:ext cx="6643734" cy="4786322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0" y="2214554"/>
            <a:ext cx="2000264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400" dirty="0" smtClean="0"/>
              <a:t>Netopýr </a:t>
            </a:r>
            <a:r>
              <a:rPr lang="cs-CZ" sz="2400" dirty="0" err="1" smtClean="0"/>
              <a:t>indio</a:t>
            </a:r>
            <a:endParaRPr lang="cs-CZ" sz="2400" dirty="0"/>
          </a:p>
        </p:txBody>
      </p:sp>
      <p:pic>
        <p:nvPicPr>
          <p:cNvPr id="18438" name="Picture 6" descr="Soubor:Myresluger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5" y="2071678"/>
            <a:ext cx="7077739" cy="4786322"/>
          </a:xfrm>
          <a:prstGeom prst="rect">
            <a:avLst/>
          </a:prstGeom>
          <a:noFill/>
        </p:spPr>
      </p:pic>
      <p:sp>
        <p:nvSpPr>
          <p:cNvPr id="12" name="TextovéPole 11"/>
          <p:cNvSpPr txBox="1"/>
          <p:nvPr/>
        </p:nvSpPr>
        <p:spPr>
          <a:xfrm>
            <a:off x="0" y="2214554"/>
            <a:ext cx="2500298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400" dirty="0" smtClean="0"/>
              <a:t>Mravenečník velký</a:t>
            </a:r>
            <a:endParaRPr lang="cs-CZ" sz="2400" dirty="0"/>
          </a:p>
        </p:txBody>
      </p:sp>
      <p:pic>
        <p:nvPicPr>
          <p:cNvPr id="13" name="Picture 8" descr="OPVK_hor_zakladni_logolink_RGB_c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071670" y="0"/>
            <a:ext cx="61436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u="sng" dirty="0" err="1" smtClean="0">
                <a:latin typeface="Times New Roman" pitchFamily="18" charset="0"/>
                <a:cs typeface="Times New Roman" pitchFamily="18" charset="0"/>
              </a:rPr>
              <a:t>Placentálové</a:t>
            </a:r>
            <a:r>
              <a:rPr lang="cs-CZ" sz="4400" u="sng" dirty="0" smtClean="0">
                <a:latin typeface="Times New Roman" pitchFamily="18" charset="0"/>
                <a:cs typeface="Times New Roman" pitchFamily="18" charset="0"/>
              </a:rPr>
              <a:t> - řády</a:t>
            </a:r>
            <a:endParaRPr lang="cs-CZ" sz="4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214282" y="928670"/>
            <a:ext cx="2714644" cy="92869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Hlodavci</a:t>
            </a:r>
            <a:endParaRPr lang="cs-CZ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3143240" y="928670"/>
            <a:ext cx="2714644" cy="92869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Zajíci</a:t>
            </a:r>
            <a:endParaRPr lang="cs-CZ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6072198" y="928670"/>
            <a:ext cx="2714644" cy="92869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Šelmy</a:t>
            </a:r>
            <a:endParaRPr lang="cs-CZ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Soubor:House mou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285992"/>
            <a:ext cx="6594239" cy="4572008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214282" y="2357430"/>
            <a:ext cx="1928826" cy="46166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400" dirty="0" smtClean="0"/>
              <a:t>Myš domácí</a:t>
            </a:r>
            <a:endParaRPr lang="cs-CZ" sz="2400" dirty="0"/>
          </a:p>
        </p:txBody>
      </p:sp>
      <p:pic>
        <p:nvPicPr>
          <p:cNvPr id="20484" name="Picture 4" descr="Soubor:Lepus american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070280"/>
            <a:ext cx="6572296" cy="4787720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214282" y="2357430"/>
            <a:ext cx="1928826" cy="46166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400" dirty="0" smtClean="0"/>
              <a:t>Zajíc měnivý</a:t>
            </a:r>
            <a:endParaRPr lang="cs-CZ" sz="2400" dirty="0"/>
          </a:p>
        </p:txBody>
      </p:sp>
      <p:pic>
        <p:nvPicPr>
          <p:cNvPr id="20486" name="Picture 6" descr="Soubor:Siberischer tiger d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2000256"/>
            <a:ext cx="6905620" cy="4857744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>
            <a:off x="214282" y="2357430"/>
            <a:ext cx="2071702" cy="46166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400" dirty="0" smtClean="0"/>
              <a:t>Tygr ussurijský</a:t>
            </a:r>
            <a:endParaRPr lang="cs-CZ" sz="2400" dirty="0"/>
          </a:p>
        </p:txBody>
      </p:sp>
      <p:pic>
        <p:nvPicPr>
          <p:cNvPr id="12" name="Picture 8" descr="OPVK_hor_zakladni_logolink_RGB_c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071670" y="0"/>
            <a:ext cx="61436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u="sng" dirty="0" err="1" smtClean="0">
                <a:latin typeface="Times New Roman" pitchFamily="18" charset="0"/>
                <a:cs typeface="Times New Roman" pitchFamily="18" charset="0"/>
              </a:rPr>
              <a:t>Placentálové</a:t>
            </a:r>
            <a:r>
              <a:rPr lang="cs-CZ" sz="4400" u="sng" dirty="0" smtClean="0">
                <a:latin typeface="Times New Roman" pitchFamily="18" charset="0"/>
                <a:cs typeface="Times New Roman" pitchFamily="18" charset="0"/>
              </a:rPr>
              <a:t> - řády</a:t>
            </a:r>
            <a:endParaRPr lang="cs-CZ" sz="4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214282" y="928670"/>
            <a:ext cx="2714644" cy="92869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Ploutvonožci</a:t>
            </a:r>
            <a:endParaRPr lang="cs-CZ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3143240" y="928670"/>
            <a:ext cx="2714644" cy="92869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Kytovci</a:t>
            </a:r>
            <a:endParaRPr lang="cs-CZ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6072198" y="928670"/>
            <a:ext cx="2714644" cy="92869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Chobotnatci</a:t>
            </a:r>
            <a:endParaRPr lang="cs-CZ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Soubor:Harbour se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143116"/>
            <a:ext cx="6762744" cy="4471865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214282" y="2357430"/>
            <a:ext cx="2071702" cy="46166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400" dirty="0" smtClean="0"/>
              <a:t>Tuleň obecný</a:t>
            </a:r>
            <a:endParaRPr lang="cs-CZ" sz="2400" dirty="0"/>
          </a:p>
        </p:txBody>
      </p:sp>
      <p:pic>
        <p:nvPicPr>
          <p:cNvPr id="4098" name="Picture 2" descr="Soubor:Common dolph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143116"/>
            <a:ext cx="6787478" cy="4500594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214282" y="2357430"/>
            <a:ext cx="2071702" cy="46166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400" dirty="0" smtClean="0"/>
              <a:t>Delfín obecný</a:t>
            </a:r>
            <a:endParaRPr lang="cs-CZ" sz="2400" dirty="0"/>
          </a:p>
        </p:txBody>
      </p:sp>
      <p:pic>
        <p:nvPicPr>
          <p:cNvPr id="4100" name="Picture 4" descr="Soubor:Sri Lankan elephant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2143116"/>
            <a:ext cx="6862202" cy="4524347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>
            <a:off x="214282" y="2357430"/>
            <a:ext cx="2000232" cy="46166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400" dirty="0" smtClean="0"/>
              <a:t>Sloni indičtí</a:t>
            </a:r>
            <a:endParaRPr lang="cs-CZ" sz="2400" dirty="0"/>
          </a:p>
        </p:txBody>
      </p:sp>
      <p:pic>
        <p:nvPicPr>
          <p:cNvPr id="13" name="Picture 8" descr="OPVK_hor_zakladni_logolink_RGB_c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071670" y="0"/>
            <a:ext cx="61436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u="sng" dirty="0" err="1" smtClean="0">
                <a:latin typeface="Times New Roman" pitchFamily="18" charset="0"/>
                <a:cs typeface="Times New Roman" pitchFamily="18" charset="0"/>
              </a:rPr>
              <a:t>Placentálové</a:t>
            </a:r>
            <a:r>
              <a:rPr lang="cs-CZ" sz="4400" u="sng" dirty="0" smtClean="0">
                <a:latin typeface="Times New Roman" pitchFamily="18" charset="0"/>
                <a:cs typeface="Times New Roman" pitchFamily="18" charset="0"/>
              </a:rPr>
              <a:t> - řády</a:t>
            </a:r>
            <a:endParaRPr lang="cs-CZ" sz="4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214282" y="928670"/>
            <a:ext cx="2786082" cy="92869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Lichokopytníci</a:t>
            </a:r>
            <a:endParaRPr lang="cs-CZ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3286116" y="928670"/>
            <a:ext cx="2714644" cy="92869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Sudokopytníci</a:t>
            </a:r>
            <a:endParaRPr lang="cs-CZ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6286512" y="928670"/>
            <a:ext cx="2714644" cy="92869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Primáti</a:t>
            </a:r>
            <a:endParaRPr lang="cs-CZ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Soubor:Mother and baby zeb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071678"/>
            <a:ext cx="6096000" cy="4572000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214282" y="2357430"/>
            <a:ext cx="2000232" cy="46166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400" dirty="0" smtClean="0"/>
              <a:t>Zebra horská</a:t>
            </a:r>
            <a:endParaRPr lang="cs-CZ" sz="2400" dirty="0"/>
          </a:p>
        </p:txBody>
      </p:sp>
      <p:pic>
        <p:nvPicPr>
          <p:cNvPr id="3078" name="Picture 6" descr="Soubor:Lama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000240"/>
            <a:ext cx="6191240" cy="4643430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214282" y="2357430"/>
            <a:ext cx="2000232" cy="46166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400" dirty="0" smtClean="0"/>
              <a:t>Lama krotká</a:t>
            </a:r>
            <a:endParaRPr lang="cs-CZ" sz="2400" dirty="0"/>
          </a:p>
        </p:txBody>
      </p:sp>
      <p:pic>
        <p:nvPicPr>
          <p:cNvPr id="3080" name="Picture 8" descr="Soubor:Photo singe vert gran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2000240"/>
            <a:ext cx="6215106" cy="4643470"/>
          </a:xfrm>
          <a:prstGeom prst="rect">
            <a:avLst/>
          </a:prstGeom>
          <a:noFill/>
        </p:spPr>
      </p:pic>
      <p:sp>
        <p:nvSpPr>
          <p:cNvPr id="12" name="TextovéPole 11"/>
          <p:cNvSpPr txBox="1"/>
          <p:nvPr/>
        </p:nvSpPr>
        <p:spPr>
          <a:xfrm>
            <a:off x="214282" y="2357430"/>
            <a:ext cx="2500330" cy="46166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400" dirty="0" smtClean="0"/>
              <a:t>Kočkodan obecný</a:t>
            </a:r>
            <a:endParaRPr lang="cs-CZ" sz="2400" dirty="0"/>
          </a:p>
        </p:txBody>
      </p:sp>
      <p:pic>
        <p:nvPicPr>
          <p:cNvPr id="13" name="Picture 8" descr="OPVK_hor_zakladni_logolink_RGB_c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9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071670" y="0"/>
            <a:ext cx="61436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u="sng" dirty="0" err="1" smtClean="0">
                <a:latin typeface="Times New Roman" pitchFamily="18" charset="0"/>
                <a:cs typeface="Times New Roman" pitchFamily="18" charset="0"/>
              </a:rPr>
              <a:t>Placentálové</a:t>
            </a:r>
            <a:r>
              <a:rPr lang="cs-CZ" sz="4400" u="sng" dirty="0" smtClean="0">
                <a:latin typeface="Times New Roman" pitchFamily="18" charset="0"/>
                <a:cs typeface="Times New Roman" pitchFamily="18" charset="0"/>
              </a:rPr>
              <a:t> - shrnutí</a:t>
            </a:r>
            <a:endParaRPr lang="cs-CZ" sz="44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6061075"/>
            <a:ext cx="3657600" cy="796925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0" y="85723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1) Pokus se najít rozdílné znaky mezi </a:t>
            </a:r>
            <a:r>
              <a:rPr lang="cs-CZ" sz="3200" i="1" dirty="0" smtClean="0">
                <a:latin typeface="Times New Roman" pitchFamily="18" charset="0"/>
                <a:cs typeface="Times New Roman" pitchFamily="18" charset="0"/>
              </a:rPr>
              <a:t>vačnatci </a:t>
            </a: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a mezi </a:t>
            </a:r>
            <a:r>
              <a:rPr lang="cs-CZ" sz="3200" i="1" dirty="0" err="1" smtClean="0">
                <a:latin typeface="Times New Roman" pitchFamily="18" charset="0"/>
                <a:cs typeface="Times New Roman" pitchFamily="18" charset="0"/>
              </a:rPr>
              <a:t>placentály</a:t>
            </a:r>
            <a:r>
              <a:rPr lang="cs-CZ" sz="32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207167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2) Vyjmenuj alespoň tři zástupce vačnatců.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292893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3) Vzpomeň si na řád </a:t>
            </a:r>
            <a:r>
              <a:rPr lang="cs-CZ" sz="3200" dirty="0" err="1" smtClean="0">
                <a:latin typeface="Times New Roman" pitchFamily="18" charset="0"/>
                <a:cs typeface="Times New Roman" pitchFamily="18" charset="0"/>
              </a:rPr>
              <a:t>placentálových</a:t>
            </a: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obývající vodní prostředí.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407194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4) Vyjmenuj alespoň 5 řádů patřících k nadřádu </a:t>
            </a:r>
            <a:r>
              <a:rPr lang="cs-CZ" sz="3200" i="1" dirty="0" err="1" smtClean="0">
                <a:latin typeface="Times New Roman" pitchFamily="18" charset="0"/>
                <a:cs typeface="Times New Roman" pitchFamily="18" charset="0"/>
              </a:rPr>
              <a:t>placentálové</a:t>
            </a:r>
            <a:r>
              <a:rPr lang="cs-CZ" sz="32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321</Words>
  <Application>Microsoft Office PowerPoint</Application>
  <PresentationFormat>Předvádění na obrazovce (4:3)</PresentationFormat>
  <Paragraphs>74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sady Office</vt:lpstr>
      <vt:lpstr>Živorodí - placentálové</vt:lpstr>
      <vt:lpstr>Anotace: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Zdroje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SAVCI - úvod</dc:title>
  <dc:creator>Eliška</dc:creator>
  <cp:lastModifiedBy>Eliška</cp:lastModifiedBy>
  <cp:revision>35</cp:revision>
  <dcterms:created xsi:type="dcterms:W3CDTF">2012-12-09T07:57:26Z</dcterms:created>
  <dcterms:modified xsi:type="dcterms:W3CDTF">2012-12-18T16:21:45Z</dcterms:modified>
</cp:coreProperties>
</file>