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5" r:id="rId7"/>
    <p:sldId id="266" r:id="rId8"/>
    <p:sldId id="263" r:id="rId9"/>
    <p:sldId id="262" r:id="rId10"/>
    <p:sldId id="264" r:id="rId11"/>
    <p:sldId id="270" r:id="rId12"/>
    <p:sldId id="271" r:id="rId13"/>
    <p:sldId id="268" r:id="rId14"/>
    <p:sldId id="269" r:id="rId15"/>
    <p:sldId id="272" r:id="rId16"/>
    <p:sldId id="260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D08"/>
    <a:srgbClr val="CC3399"/>
    <a:srgbClr val="29E709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D43E16-41B5-4532-954B-EC841A2F4637}" type="datetimeFigureOut">
              <a:rPr lang="cs-CZ" smtClean="0"/>
              <a:pPr/>
              <a:t>11.2.2013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pload.wikimedia.org/wikipedia/commons/4/44/Hedgehog-en.jpg" TargetMode="External"/><Relationship Id="rId7" Type="http://schemas.openxmlformats.org/officeDocument/2006/relationships/hyperlink" Target="http://upload.wikimedia.org/wikipedia/commons/thumb/1/19/Continents_vide_couleurs.png/800px-Continents_vide_couleurs.png" TargetMode="External"/><Relationship Id="rId2" Type="http://schemas.openxmlformats.org/officeDocument/2006/relationships/hyperlink" Target="http://upload.wikimedia.org/wikipedia/commons/thumb/6/6b/American_Beaver.jpg/597px-American_Bea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7/Oryctolagus_cuniculus_Tasmania_2.jpg/479px-Oryctolagus_cuniculus_Tasmania_2.jpg" TargetMode="External"/><Relationship Id="rId5" Type="http://schemas.openxmlformats.org/officeDocument/2006/relationships/hyperlink" Target="http://upload.wikimedia.org/wikipedia/commons/thumb/5/50/Sylvilagus_bachmani_01035t.JPG/796px-Sylvilagus_bachmani_01035t.JPG" TargetMode="External"/><Relationship Id="rId4" Type="http://schemas.openxmlformats.org/officeDocument/2006/relationships/hyperlink" Target="http://upload.wikimedia.org/wikipedia/commons/e/e1/Myresluger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pload.wikimedia.org/wikipedia/commons/thumb/8/8a/Domestic_rabbits_skins.jpg/450px-Domestic_rabbits_skins.jpg" TargetMode="External"/><Relationship Id="rId7" Type="http://schemas.openxmlformats.org/officeDocument/2006/relationships/hyperlink" Target="http://upload.wikimedia.org/wikipedia/commons/2/2d/Feldhase.jpg" TargetMode="External"/><Relationship Id="rId2" Type="http://schemas.openxmlformats.org/officeDocument/2006/relationships/hyperlink" Target="http://upload.wikimedia.org/wikipedia/commons/thumb/0/00/Rabbit_roast,_Christmas_dinner.JPG/800px-Rabbit_roast,_Christmas_dinn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e/e0/%C4%8Cesk%C3%BD_%C4%8Derven%C3%BD_samica.jpg/800px-%C4%8Cesk%C3%BD_%C4%8Derven%C3%BD_samica.jpg" TargetMode="External"/><Relationship Id="rId5" Type="http://schemas.openxmlformats.org/officeDocument/2006/relationships/hyperlink" Target="http://upload.wikimedia.org/wikipedia/commons/thumb/7/7f/Kr%C3%A1l%C3%ADk_novoz%C3%A9landsk%C3%BD_b%C3%ADl%C3%BD.jpg/800px-Kr%C3%A1l%C3%ADk_novoz%C3%A9landsk%C3%BD_b%C3%ADl%C3%BD.jpg" TargetMode="External"/><Relationship Id="rId4" Type="http://schemas.openxmlformats.org/officeDocument/2006/relationships/hyperlink" Target="http://upload.wikimedia.org/wikipedia/commons/thumb/f/f1/Kaninchen3.jpg/800px-Kaninchen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zajíci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488" y="400050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_080_Savci_zajíci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35729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často trpí různými nakažlivými chorobami (králičí mor, myxomatóza ,…)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50030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je taky významné laboratorní zvíře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342900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rychle se množí, v jednom vrhu bývá několikrát do roka 6 – 11 mláďat</a:t>
            </a:r>
            <a:endParaRPr lang="cs-CZ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pic>
        <p:nvPicPr>
          <p:cNvPr id="39938" name="Picture 2" descr="Soubor:Kaninch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6643734" cy="4982801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643578"/>
            <a:ext cx="3657600" cy="796925"/>
          </a:xfrm>
          <a:prstGeom prst="rect">
            <a:avLst/>
          </a:prstGeom>
          <a:noFill/>
        </p:spPr>
      </p:pic>
      <p:pic>
        <p:nvPicPr>
          <p:cNvPr id="39940" name="Picture 4" descr="Soubor:Králík novozélandský bíl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289"/>
            <a:ext cx="2833707" cy="21252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15074" y="2071678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Kalifornský</a:t>
            </a:r>
            <a:endParaRPr lang="cs-CZ" sz="2800" dirty="0"/>
          </a:p>
        </p:txBody>
      </p:sp>
      <p:pic>
        <p:nvPicPr>
          <p:cNvPr id="39942" name="Picture 6" descr="Soubor:Český červený sam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7438" y="2786058"/>
            <a:ext cx="3256562" cy="218596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00760" y="4857760"/>
            <a:ext cx="30003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Český červený</a:t>
            </a:r>
            <a:endParaRPr lang="cs-CZ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divoký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35729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u nás vysázen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92880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žije v koloniích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2500306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mláďata jsou holá a slepá po narození, začínají vidět po 10 dnech</a:t>
            </a:r>
            <a:endParaRPr lang="cs-CZ" sz="2800" dirty="0"/>
          </a:p>
        </p:txBody>
      </p:sp>
      <p:pic>
        <p:nvPicPr>
          <p:cNvPr id="37890" name="Picture 2" descr="Soubor:Oryctolagus cuniculus Tasman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56247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857892"/>
            <a:ext cx="3657600" cy="7969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4286256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řadí se k hrabavým</a:t>
            </a:r>
          </a:p>
          <a:p>
            <a:r>
              <a:rPr lang="cs-CZ" sz="2800" dirty="0" smtClean="0"/>
              <a:t>zvířatům,má silné 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řední končetiny (vyhrabává si nory)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Zajíc polní</a:t>
            </a:r>
            <a:endParaRPr lang="cs-CZ" sz="3600" b="1" dirty="0"/>
          </a:p>
        </p:txBody>
      </p:sp>
      <p:pic>
        <p:nvPicPr>
          <p:cNvPr id="36866" name="Picture 2" descr="Soubor:Feldh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5143500" cy="3429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457200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na polích a loukách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0720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větší než králík, má delší ušní boltce s černými skvrnami na jejich koncích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72132" y="1142984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j</a:t>
            </a:r>
            <a:r>
              <a:rPr lang="cs-CZ" sz="2800" dirty="0" smtClean="0"/>
              <a:t>eho pelech tvoří</a:t>
            </a:r>
          </a:p>
          <a:p>
            <a:pPr marL="342900" indent="-342900"/>
            <a:r>
              <a:rPr lang="cs-CZ" sz="2800" dirty="0" smtClean="0"/>
              <a:t>mělká prohlubeň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2132" y="2143116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m</a:t>
            </a:r>
            <a:r>
              <a:rPr lang="cs-CZ" sz="2800" dirty="0" smtClean="0"/>
              <a:t>láďata jsou po</a:t>
            </a:r>
          </a:p>
          <a:p>
            <a:pPr marL="342900" indent="-342900"/>
            <a:r>
              <a:rPr lang="cs-CZ" sz="2800" dirty="0" smtClean="0"/>
              <a:t>narození osrstěná</a:t>
            </a:r>
          </a:p>
          <a:p>
            <a:pPr marL="342900" indent="-342900"/>
            <a:r>
              <a:rPr lang="cs-CZ" sz="2800" dirty="0" smtClean="0"/>
              <a:t>a vidoucí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72132" y="3571876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v</a:t>
            </a:r>
            <a:r>
              <a:rPr lang="cs-CZ" sz="2800" dirty="0" smtClean="0"/>
              <a:t>ýznamná lovná</a:t>
            </a:r>
          </a:p>
          <a:p>
            <a:pPr marL="342900" indent="-342900"/>
            <a:r>
              <a:rPr lang="cs-CZ" sz="2800" dirty="0" smtClean="0"/>
              <a:t>zvěř</a:t>
            </a:r>
            <a:endParaRPr lang="cs-CZ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214422"/>
            <a:ext cx="85725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Pokus se definovat pojem </a:t>
            </a:r>
            <a:r>
              <a:rPr lang="cs-CZ" sz="2800" i="1" dirty="0" err="1" smtClean="0"/>
              <a:t>cekotrofie</a:t>
            </a:r>
            <a:r>
              <a:rPr lang="cs-CZ" sz="2800" i="1" dirty="0" smtClean="0"/>
              <a:t>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5720" y="2071678"/>
            <a:ext cx="85725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Porovnej život králíka a zajíce</a:t>
            </a:r>
            <a:r>
              <a:rPr lang="cs-CZ" sz="2800" i="1" dirty="0" smtClean="0"/>
              <a:t>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928934"/>
            <a:ext cx="85725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Jakými hlavními znaky se liší králík od zajíce</a:t>
            </a:r>
            <a:r>
              <a:rPr lang="cs-CZ" sz="2800" i="1" dirty="0"/>
              <a:t>?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786190"/>
            <a:ext cx="857256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Jak se liší narozená mláďata králíka divokého od mláďat zajíce</a:t>
            </a:r>
            <a:r>
              <a:rPr lang="cs-CZ" sz="2800" i="1" dirty="0"/>
              <a:t>?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072074"/>
            <a:ext cx="85725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Co víš o chrupu zajíců?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28572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Opakování:</a:t>
            </a:r>
            <a:endParaRPr lang="cs-CZ" sz="4000" b="1" u="sng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48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Beaver.jpg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In: 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[online]. San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(CA):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Wikimedia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2001-, 30. 4. 2008, 01:28 [cit. 2013-02-10]. Dostupné z: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upload.wikimedia.org/wikipedia/commons/thumb/6/6b/American_Beaver.jpg/597px-American_Beaver.jpg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err="1"/>
              <a:t>Hedgehog</a:t>
            </a:r>
            <a:r>
              <a:rPr lang="cs-CZ" sz="1400" dirty="0"/>
              <a:t>-</a:t>
            </a:r>
            <a:r>
              <a:rPr lang="cs-CZ" sz="1400" dirty="0" err="1"/>
              <a:t>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23. 11. 2004, 07:05 [cit. 2013-02-10].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upload.wikimedia.org/wikipedia/commons/4/44/Hedgehog-en.jpg</a:t>
            </a:r>
            <a:endParaRPr lang="cs-CZ" sz="1400" dirty="0" smtClean="0"/>
          </a:p>
          <a:p>
            <a:r>
              <a:rPr lang="cs-CZ" sz="1400" dirty="0" err="1"/>
              <a:t>Myresluger.jpg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2010, 23:49 [cit. 2013-02-10].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upload.wikimedia.org/wikipedia/commons/e/e1/Myresluger.jpg</a:t>
            </a:r>
            <a:endParaRPr lang="cs-CZ" sz="1400" dirty="0" smtClean="0"/>
          </a:p>
          <a:p>
            <a:r>
              <a:rPr lang="cs-CZ" sz="1400" dirty="0" err="1"/>
              <a:t>Sylvilagus</a:t>
            </a:r>
            <a:r>
              <a:rPr lang="cs-CZ" sz="1400" dirty="0"/>
              <a:t> </a:t>
            </a:r>
            <a:r>
              <a:rPr lang="cs-CZ" sz="1400" dirty="0" err="1"/>
              <a:t>bachmani</a:t>
            </a:r>
            <a:r>
              <a:rPr lang="cs-CZ" sz="1400" dirty="0"/>
              <a:t> 01035t.JPG.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2013-02-10].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upload.wikimedia.org/wikipedia/commons/thumb/5/50/Sylvilagus_bachmani_01035t.JPG/796px-Sylvilagus_bachmani_01035t.JPG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dirty="0" err="1"/>
              <a:t>Oryctolagus</a:t>
            </a:r>
            <a:r>
              <a:rPr lang="cs-CZ" sz="1400" dirty="0"/>
              <a:t> </a:t>
            </a:r>
            <a:r>
              <a:rPr lang="cs-CZ" sz="1400" dirty="0" err="1"/>
              <a:t>cuniculus</a:t>
            </a:r>
            <a:r>
              <a:rPr lang="cs-CZ" sz="1400" dirty="0"/>
              <a:t> </a:t>
            </a:r>
            <a:r>
              <a:rPr lang="cs-CZ" sz="1400" dirty="0" err="1"/>
              <a:t>Tasmania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10. 2009, 06:15 [cit. 2013-02-10].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upload.wikimedia.org/wikipedia/commons/thumb/3/37/Oryctolagus_cuniculus_Tasmania_2.jpg/479px-Oryctolagus_cuniculus_Tasmania_2.jpg</a:t>
            </a:r>
            <a:endParaRPr lang="cs-CZ" sz="1400" dirty="0" smtClean="0"/>
          </a:p>
          <a:p>
            <a:r>
              <a:rPr lang="cs-CZ" sz="1400" dirty="0" err="1"/>
              <a:t>Continents</a:t>
            </a:r>
            <a:r>
              <a:rPr lang="cs-CZ" sz="1400" dirty="0"/>
              <a:t> vide </a:t>
            </a:r>
            <a:r>
              <a:rPr lang="cs-CZ" sz="1400" dirty="0" err="1"/>
              <a:t>couleurs.png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7. 2011, 12:19 [cit. 2013-02-10].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upload.wikimedia.org/wikipedia/commons/thumb/1/19/Continents_vide_couleurs.png/800px-Continents_vide_couleurs.png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/>
              <a:t>Rabbit</a:t>
            </a:r>
            <a:r>
              <a:rPr lang="cs-CZ" sz="1400" dirty="0"/>
              <a:t> </a:t>
            </a:r>
            <a:r>
              <a:rPr lang="cs-CZ" sz="1400" dirty="0" err="1"/>
              <a:t>roast</a:t>
            </a:r>
            <a:r>
              <a:rPr lang="cs-CZ" sz="1400" dirty="0"/>
              <a:t>, </a:t>
            </a:r>
            <a:r>
              <a:rPr lang="cs-CZ" sz="1400" dirty="0" err="1"/>
              <a:t>Christmas</a:t>
            </a:r>
            <a:r>
              <a:rPr lang="cs-CZ" sz="1400" dirty="0"/>
              <a:t> </a:t>
            </a:r>
            <a:r>
              <a:rPr lang="cs-CZ" sz="1400" dirty="0" err="1"/>
              <a:t>dinner.JPG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8. 2012, 15:02 [cit. 2013-02-10].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upload.wikimedia.org/wikipedia/commons/thumb/0/00/Rabbit_roast%2C_Christmas_dinner.JPG/800px-Rabbit_roast%2C_Christmas_dinner.JPG</a:t>
            </a:r>
            <a:endParaRPr lang="cs-CZ" sz="1400" dirty="0" smtClean="0"/>
          </a:p>
          <a:p>
            <a:r>
              <a:rPr lang="cs-CZ" sz="1400" dirty="0" err="1"/>
              <a:t>Domestic</a:t>
            </a:r>
            <a:r>
              <a:rPr lang="cs-CZ" sz="1400" dirty="0"/>
              <a:t> </a:t>
            </a:r>
            <a:r>
              <a:rPr lang="cs-CZ" sz="1400" dirty="0" err="1"/>
              <a:t>rabbits</a:t>
            </a:r>
            <a:r>
              <a:rPr lang="cs-CZ" sz="1400" dirty="0"/>
              <a:t> </a:t>
            </a:r>
            <a:r>
              <a:rPr lang="cs-CZ" sz="1400" dirty="0" err="1"/>
              <a:t>skins.jpg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8. 4. 2007, 22:17 [cit. 2013-02-10].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upload.wikimedia.org/wikipedia/commons/thumb/8/8a/Domestic_rabbits_skins.jpg/450px-Domestic_rabbits_skins.jpg</a:t>
            </a:r>
            <a:endParaRPr lang="cs-CZ" sz="1400" dirty="0" smtClean="0"/>
          </a:p>
          <a:p>
            <a:r>
              <a:rPr lang="cs-CZ" sz="1400" dirty="0"/>
              <a:t>Kaninchen3.jpg.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1. 2006, 08:31 [cit. 2013-02-10].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upload.wikimedia.org/wikipedia/commons/thumb/f/f1/Kaninchen3.jpg/800px-Kaninchen3.jpg</a:t>
            </a:r>
            <a:endParaRPr lang="cs-CZ" sz="1400" dirty="0" smtClean="0"/>
          </a:p>
          <a:p>
            <a:r>
              <a:rPr lang="cs-CZ" sz="1400" dirty="0"/>
              <a:t>Králík novozélandský bílý.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4. 2008, 08:08 [cit. 2013-02-10].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upload.wikimedia.org/wikipedia/commons/thumb/7/7f/Kr%C3%A1l%C3%ADk_novoz%C3%A9landsk%C3%BD_b%C3%ADl%C3%BD.jpg/800px-Kr%C3%A1l%C3%ADk_novoz%C3%A9landsk%C3%BD_b%C3%ADl%C3%BD.jpg</a:t>
            </a:r>
            <a:endParaRPr lang="cs-CZ" sz="1400" dirty="0" smtClean="0"/>
          </a:p>
          <a:p>
            <a:r>
              <a:rPr lang="cs-CZ" sz="1400" dirty="0"/>
              <a:t>Český červený </a:t>
            </a:r>
            <a:r>
              <a:rPr lang="cs-CZ" sz="1400" dirty="0" err="1"/>
              <a:t>samica.jpg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3. 2010, 09:07 [cit. 2013-02-10]. Dostupné z: </a:t>
            </a:r>
            <a:r>
              <a:rPr lang="cs-CZ" sz="1400" dirty="0">
                <a:hlinkClick r:id="rId6"/>
              </a:rPr>
              <a:t>http://upload.wikimedia.org/wikipedia/commons/thumb/e/e0/%C4%8Cesk%C3%BD_%C4%8Derven%C3%BD_samica.jpg/800px-%C4%8Cesk%C3%BD_%</a:t>
            </a:r>
            <a:r>
              <a:rPr lang="cs-CZ" sz="1400" dirty="0" smtClean="0">
                <a:hlinkClick r:id="rId6"/>
              </a:rPr>
              <a:t>C4%8Derven%C3%BD_samica.jpg</a:t>
            </a:r>
            <a:endParaRPr lang="cs-CZ" sz="1400" dirty="0" smtClean="0"/>
          </a:p>
          <a:p>
            <a:r>
              <a:rPr lang="cs-CZ" sz="1400" dirty="0" err="1"/>
              <a:t>Feldhase.jpg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8. 2005, 18:58 [cit. 2013-02-10].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upload.wikimedia.org/wikipedia/commons/2/2d/Feldhase.jpg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 dalším řádem savců – řád zajíci. Materiál se snaží o porovnání jednotlivých druhů.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oubor:Myresluger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786314" y="3714752"/>
            <a:ext cx="4039833" cy="2643206"/>
          </a:xfrm>
          <a:prstGeom prst="rect">
            <a:avLst/>
          </a:prstGeom>
          <a:noFill/>
        </p:spPr>
      </p:pic>
      <p:pic>
        <p:nvPicPr>
          <p:cNvPr id="16388" name="Picture 4" descr="Soubor:Hedgehog-en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357686" y="357165"/>
            <a:ext cx="4429156" cy="3534809"/>
          </a:xfrm>
          <a:prstGeom prst="rect">
            <a:avLst/>
          </a:prstGeom>
          <a:noFill/>
        </p:spPr>
      </p:pic>
      <p:pic>
        <p:nvPicPr>
          <p:cNvPr id="16386" name="Picture 2" descr="Soubor:American Beaver.jp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357158" y="1214422"/>
            <a:ext cx="4857784" cy="4874059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Kterému řádu savců se zajíci nejvíce podobají?</a:t>
            </a:r>
            <a:endParaRPr lang="cs-CZ" sz="40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7158" y="250030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a) </a:t>
            </a:r>
            <a:r>
              <a:rPr lang="cs-CZ" sz="3200" i="1" dirty="0" smtClean="0"/>
              <a:t>hmyzožravci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328612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b</a:t>
            </a:r>
            <a:r>
              <a:rPr lang="cs-CZ" sz="3200" dirty="0" smtClean="0"/>
              <a:t>) </a:t>
            </a:r>
            <a:r>
              <a:rPr lang="cs-CZ" sz="3200" i="1" dirty="0" smtClean="0"/>
              <a:t>hlodavci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414338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</a:t>
            </a:r>
            <a:r>
              <a:rPr lang="cs-CZ" sz="3200" dirty="0" smtClean="0"/>
              <a:t>) </a:t>
            </a:r>
            <a:r>
              <a:rPr lang="cs-CZ" sz="3200" i="1" dirty="0" smtClean="0"/>
              <a:t>chudozubí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S hlodavci mají společné především:</a:t>
            </a:r>
            <a:endParaRPr lang="cs-CZ" sz="40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85736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a) </a:t>
            </a:r>
            <a:r>
              <a:rPr lang="cs-CZ" sz="3600" dirty="0" err="1" smtClean="0"/>
              <a:t>býložravost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78605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  <a:r>
              <a:rPr lang="cs-CZ" sz="3600" dirty="0" smtClean="0"/>
              <a:t>) stavbu těla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364331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</a:t>
            </a:r>
            <a:r>
              <a:rPr lang="cs-CZ" sz="3600" dirty="0" smtClean="0"/>
              <a:t>) barvu těla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450057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d) způsob života</a:t>
            </a:r>
            <a:endParaRPr lang="cs-CZ" sz="3600" dirty="0"/>
          </a:p>
        </p:txBody>
      </p:sp>
      <p:pic>
        <p:nvPicPr>
          <p:cNvPr id="2050" name="Picture 2" descr="Soubor:Sylvilagus bachmani 01035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35962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Oryctolagus cuniculus Tasman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500462" cy="437740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Zajíci patří mezi středně velké:</a:t>
            </a:r>
            <a:endParaRPr lang="cs-CZ" sz="4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00496" y="228599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 všežravce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00496" y="321468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b</a:t>
            </a:r>
            <a:r>
              <a:rPr lang="cs-CZ" sz="4000" dirty="0" smtClean="0"/>
              <a:t>) býložravce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00496" y="407194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c</a:t>
            </a:r>
            <a:r>
              <a:rPr lang="cs-CZ" sz="4000" dirty="0" smtClean="0"/>
              <a:t>) masožravce</a:t>
            </a:r>
            <a:endParaRPr lang="cs-CZ" sz="40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Zajíci se vyskytují na všech kontinentech kromě jednoho, kterého?</a:t>
            </a:r>
            <a:endParaRPr lang="cs-CZ" sz="3200" b="1" u="sng" dirty="0"/>
          </a:p>
        </p:txBody>
      </p:sp>
      <p:pic>
        <p:nvPicPr>
          <p:cNvPr id="34818" name="Picture 2" descr="Soubor:Continents vide couleu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620000" cy="386715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5286388"/>
            <a:ext cx="2428892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Antarktida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3571868" cy="523220"/>
          </a:xfrm>
          <a:prstGeom prst="rect">
            <a:avLst/>
          </a:prstGeom>
          <a:solidFill>
            <a:srgbClr val="29E709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Severní Amerika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643314"/>
            <a:ext cx="2928926" cy="523220"/>
          </a:xfrm>
          <a:prstGeom prst="rect">
            <a:avLst/>
          </a:prstGeom>
          <a:solidFill>
            <a:srgbClr val="008000"/>
          </a:solidFill>
          <a:ln>
            <a:solidFill>
              <a:srgbClr val="29E70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Jižní Amerika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4500570"/>
            <a:ext cx="142876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43636" y="4786322"/>
            <a:ext cx="2071702" cy="523220"/>
          </a:xfrm>
          <a:prstGeom prst="rect">
            <a:avLst/>
          </a:prstGeom>
          <a:solidFill>
            <a:srgbClr val="CC3399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Austrálie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86578" y="2214554"/>
            <a:ext cx="1071570" cy="523220"/>
          </a:xfrm>
          <a:prstGeom prst="rect">
            <a:avLst/>
          </a:prstGeom>
          <a:solidFill>
            <a:srgbClr val="E82D08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Asie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43240" y="2571744"/>
            <a:ext cx="1633550" cy="523220"/>
          </a:xfrm>
          <a:prstGeom prst="rect">
            <a:avLst/>
          </a:prstGeom>
          <a:solidFill>
            <a:srgbClr val="E82D08"/>
          </a:solidFill>
          <a:ln>
            <a:solidFill>
              <a:srgbClr val="E82D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Evropa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357166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Pokus se správně přiřadit jednotlivé části lebky do obrázku. </a:t>
            </a:r>
            <a:endParaRPr lang="cs-CZ" sz="3200" b="1" u="sng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555923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857884" y="185736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mozkovna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57884" y="235743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řezáky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57884" y="285749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stoličky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57884" y="335756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</a:t>
            </a:r>
            <a:r>
              <a:rPr lang="cs-CZ" sz="3200" dirty="0" smtClean="0"/>
              <a:t>orní čelist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57884" y="385762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dolní čelist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435769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</a:t>
            </a:r>
            <a:r>
              <a:rPr lang="cs-CZ" sz="3200" dirty="0" smtClean="0"/>
              <a:t>uby třenové</a:t>
            </a:r>
            <a:endParaRPr lang="cs-CZ" sz="3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071802" y="1643050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928662" y="185736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28596" y="2786058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071934" y="4786322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571736" y="507207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1214414" y="507207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3214686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b="1" i="1" u="sng" dirty="0" err="1" smtClean="0"/>
              <a:t>cekotrofie</a:t>
            </a:r>
            <a:r>
              <a:rPr lang="cs-CZ" sz="3200" dirty="0" smtClean="0"/>
              <a:t>: požírání a opětovné trávení vlastních kašovitých výkalů,jehož konečným produktem jsou typické tvrdé bobky 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50004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Metabolismus zajíců se vyznačuje jednou zvláštností:</a:t>
            </a:r>
            <a:endParaRPr lang="cs-CZ" sz="32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3174" y="1714488"/>
            <a:ext cx="364333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CEKOTROFIE</a:t>
            </a:r>
            <a:endParaRPr lang="cs-CZ" sz="4000" dirty="0"/>
          </a:p>
        </p:txBody>
      </p:sp>
      <p:sp>
        <p:nvSpPr>
          <p:cNvPr id="9" name="Obláček 8"/>
          <p:cNvSpPr/>
          <p:nvPr/>
        </p:nvSpPr>
        <p:spPr>
          <a:xfrm>
            <a:off x="3428992" y="3000372"/>
            <a:ext cx="5357850" cy="2286016"/>
          </a:xfrm>
          <a:prstGeom prst="cloudCallout">
            <a:avLst>
              <a:gd name="adj1" fmla="val -63623"/>
              <a:gd name="adj2" fmla="val -60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Dokážete daný pojem vysvětlit?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21442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často chovaným domácím zvířetem</a:t>
            </a:r>
            <a:endParaRPr lang="cs-CZ" sz="2800" dirty="0"/>
          </a:p>
        </p:txBody>
      </p:sp>
      <p:sp>
        <p:nvSpPr>
          <p:cNvPr id="5" name="Obláček 4"/>
          <p:cNvSpPr/>
          <p:nvPr/>
        </p:nvSpPr>
        <p:spPr>
          <a:xfrm>
            <a:off x="2857456" y="1928802"/>
            <a:ext cx="6286544" cy="1428760"/>
          </a:xfrm>
          <a:prstGeom prst="cloudCallout">
            <a:avLst>
              <a:gd name="adj1" fmla="val -39235"/>
              <a:gd name="adj2" fmla="val -6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Pro co především je chován v domácnostech?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192880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chován především pro maso (jehož obsah cholesterolu je nejmenší ze všech doma chovaných zvířat) a pro kůži</a:t>
            </a:r>
            <a:endParaRPr lang="cs-CZ" sz="2800" dirty="0"/>
          </a:p>
        </p:txBody>
      </p:sp>
      <p:pic>
        <p:nvPicPr>
          <p:cNvPr id="33794" name="Picture 2" descr="Soubor:Rabbit roast, Christmas di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929090" cy="2946818"/>
          </a:xfrm>
          <a:prstGeom prst="rect">
            <a:avLst/>
          </a:prstGeom>
          <a:noFill/>
        </p:spPr>
      </p:pic>
      <p:pic>
        <p:nvPicPr>
          <p:cNvPr id="33796" name="Picture 4" descr="Soubor:Domestic rabbits sk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2286016" cy="304802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Talen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Vrchol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1749</TotalTime>
  <Words>472</Words>
  <Application>Microsoft Office PowerPoint</Application>
  <PresentationFormat>Předvádění na obrazovce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Aspekt</vt:lpstr>
      <vt:lpstr>Savci – řád: zajíci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70</cp:revision>
  <dcterms:created xsi:type="dcterms:W3CDTF">2013-02-10T13:05:57Z</dcterms:created>
  <dcterms:modified xsi:type="dcterms:W3CDTF">2013-02-11T18:46:27Z</dcterms:modified>
</cp:coreProperties>
</file>