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1" r:id="rId4"/>
    <p:sldId id="263" r:id="rId5"/>
    <p:sldId id="265" r:id="rId6"/>
    <p:sldId id="266" r:id="rId7"/>
    <p:sldId id="269" r:id="rId8"/>
    <p:sldId id="271" r:id="rId9"/>
    <p:sldId id="267" r:id="rId10"/>
    <p:sldId id="268" r:id="rId11"/>
    <p:sldId id="272" r:id="rId12"/>
    <p:sldId id="273" r:id="rId13"/>
    <p:sldId id="264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7777"/>
    <a:srgbClr val="FF5050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AA1-F320-43D9-BA97-50356F934660}" type="datetimeFigureOut">
              <a:rPr lang="cs-CZ" smtClean="0"/>
              <a:pPr/>
              <a:t>11. 7. 2014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A3903-07E3-44C5-962E-8630E64D233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AA1-F320-43D9-BA97-50356F934660}" type="datetimeFigureOut">
              <a:rPr lang="cs-CZ" smtClean="0"/>
              <a:pPr/>
              <a:t>11. 7. 2014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A3903-07E3-44C5-962E-8630E64D233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AA1-F320-43D9-BA97-50356F934660}" type="datetimeFigureOut">
              <a:rPr lang="cs-CZ" smtClean="0"/>
              <a:pPr/>
              <a:t>11. 7. 2014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A3903-07E3-44C5-962E-8630E64D233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AA1-F320-43D9-BA97-50356F934660}" type="datetimeFigureOut">
              <a:rPr lang="cs-CZ" smtClean="0"/>
              <a:pPr/>
              <a:t>11. 7. 2014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A3903-07E3-44C5-962E-8630E64D233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AA1-F320-43D9-BA97-50356F934660}" type="datetimeFigureOut">
              <a:rPr lang="cs-CZ" smtClean="0"/>
              <a:pPr/>
              <a:t>11. 7. 2014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A3903-07E3-44C5-962E-8630E64D233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AA1-F320-43D9-BA97-50356F934660}" type="datetimeFigureOut">
              <a:rPr lang="cs-CZ" smtClean="0"/>
              <a:pPr/>
              <a:t>11. 7. 2014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A3903-07E3-44C5-962E-8630E64D233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AA1-F320-43D9-BA97-50356F934660}" type="datetimeFigureOut">
              <a:rPr lang="cs-CZ" smtClean="0"/>
              <a:pPr/>
              <a:t>11. 7. 2014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A3903-07E3-44C5-962E-8630E64D233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AA1-F320-43D9-BA97-50356F934660}" type="datetimeFigureOut">
              <a:rPr lang="cs-CZ" smtClean="0"/>
              <a:pPr/>
              <a:t>11. 7. 2014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A3903-07E3-44C5-962E-8630E64D233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AA1-F320-43D9-BA97-50356F934660}" type="datetimeFigureOut">
              <a:rPr lang="cs-CZ" smtClean="0"/>
              <a:pPr/>
              <a:t>11. 7. 2014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A3903-07E3-44C5-962E-8630E64D233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AA1-F320-43D9-BA97-50356F934660}" type="datetimeFigureOut">
              <a:rPr lang="cs-CZ" smtClean="0"/>
              <a:pPr/>
              <a:t>11. 7. 2014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A3903-07E3-44C5-962E-8630E64D233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AA1-F320-43D9-BA97-50356F934660}" type="datetimeFigureOut">
              <a:rPr lang="cs-CZ" smtClean="0"/>
              <a:pPr/>
              <a:t>11. 7. 2014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A3903-07E3-44C5-962E-8630E64D233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FBAAA1-F320-43D9-BA97-50356F934660}" type="datetimeFigureOut">
              <a:rPr lang="cs-CZ" smtClean="0"/>
              <a:pPr/>
              <a:t>11. 7. 2014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A3903-07E3-44C5-962E-8630E64D233C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upload.wikimedia.org/wikipedia/commons/thumb/f/f6/Primatenskelett-drawing.jpg/537px-Primatenskelett-drawing.jpg" TargetMode="External"/><Relationship Id="rId3" Type="http://schemas.openxmlformats.org/officeDocument/2006/relationships/hyperlink" Target="http://upload.wikimedia.org/wikipedia/commons/5/55/Forelimb_dog_corrected.JPG" TargetMode="External"/><Relationship Id="rId7" Type="http://schemas.openxmlformats.org/officeDocument/2006/relationships/hyperlink" Target="http://upload.wikimedia.org/wikipedia/commons/1/14/BlueWhaleSkeleton.jpg" TargetMode="External"/><Relationship Id="rId2" Type="http://schemas.openxmlformats.org/officeDocument/2006/relationships/hyperlink" Target="http://upload.wikimedia.org/wikipedia/commons/thumb/2/2d/Dog_skeleton_body_section_with_numbers.png/726px-Dog_skeleton_body_section_with_numbers.p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pload.wikimedia.org/wikipedia/commons/4/49/Felis_catus-skull-drawing.jpg" TargetMode="External"/><Relationship Id="rId5" Type="http://schemas.openxmlformats.org/officeDocument/2006/relationships/hyperlink" Target="http://upload.wikimedia.org/wikipedia/commons/thumb/0/02/Skull_of_a_dog.png/800px-Skull_of_a_dog.png" TargetMode="External"/><Relationship Id="rId4" Type="http://schemas.openxmlformats.org/officeDocument/2006/relationships/hyperlink" Target="http://upload.wikimedia.org/wikipedia/commons/a/a6/Hind_limb_dog_corrected.JPG" TargetMode="External"/><Relationship Id="rId9" Type="http://schemas.openxmlformats.org/officeDocument/2006/relationships/hyperlink" Target="http://upload.wikimedia.org/wikipedia/commons/e/e3/Horse_bones_ugglan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276600"/>
            <a:ext cx="7772400" cy="914400"/>
          </a:xfrm>
        </p:spPr>
        <p:txBody>
          <a:bodyPr/>
          <a:lstStyle/>
          <a:p>
            <a:r>
              <a:rPr lang="cs-CZ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Kosterní stavba těla savců</a:t>
            </a:r>
            <a:endParaRPr lang="cs-CZ" sz="48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100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</p:spPr>
      </p:pic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cs-CZ"/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92333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b="1" dirty="0"/>
              <a:t>Autor: Mgr. </a:t>
            </a:r>
            <a:r>
              <a:rPr lang="cs-CZ" b="1" dirty="0" smtClean="0"/>
              <a:t>Eliška Nováková</a:t>
            </a:r>
            <a:endParaRPr lang="cs-CZ" b="1" dirty="0"/>
          </a:p>
          <a:p>
            <a:pPr algn="ctr"/>
            <a:endParaRPr lang="cs-CZ" dirty="0"/>
          </a:p>
          <a:p>
            <a:pPr algn="ctr"/>
            <a:r>
              <a:rPr lang="cs-CZ" dirty="0"/>
              <a:t>Škola: Základní škola Slušovice, okres Zlín, příspěvková organizace </a:t>
            </a:r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dirty="0"/>
              <a:t>Registrační číslo projektu: CZ.1.07/1.1.38/02.0025</a:t>
            </a:r>
          </a:p>
          <a:p>
            <a:pPr algn="ctr"/>
            <a:r>
              <a:rPr lang="cs-CZ" dirty="0"/>
              <a:t>Název projektu: Modernizace výuky na ZŠ Slušovice, </a:t>
            </a:r>
            <a:r>
              <a:rPr lang="cs-CZ" dirty="0" err="1"/>
              <a:t>Fryšták</a:t>
            </a:r>
            <a:r>
              <a:rPr lang="cs-CZ" dirty="0"/>
              <a:t>, </a:t>
            </a:r>
            <a:r>
              <a:rPr lang="cs-CZ" dirty="0" err="1"/>
              <a:t>Kašava</a:t>
            </a:r>
            <a:r>
              <a:rPr lang="cs-CZ" dirty="0"/>
              <a:t> a Velehrad</a:t>
            </a:r>
          </a:p>
          <a:p>
            <a:pPr algn="ctr"/>
            <a:r>
              <a:rPr lang="cs-CZ" sz="1200" dirty="0"/>
              <a:t>Tento projekt je spolufinancován z Evropského sociálního fondu a státního rozpočtu České republiky.</a:t>
            </a: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  <a:alpha val="4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upload.wikimedia.org/wikipedia/commons/4/49/Felis_catus-skull-drawi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214422"/>
            <a:ext cx="7196549" cy="4500594"/>
          </a:xfrm>
          <a:prstGeom prst="rect">
            <a:avLst/>
          </a:prstGeom>
          <a:noFill/>
        </p:spPr>
      </p:pic>
      <p:sp>
        <p:nvSpPr>
          <p:cNvPr id="3" name="Zaoblený obdélník 2"/>
          <p:cNvSpPr/>
          <p:nvPr/>
        </p:nvSpPr>
        <p:spPr>
          <a:xfrm>
            <a:off x="3143240" y="5643578"/>
            <a:ext cx="2714644" cy="1000132"/>
          </a:xfrm>
          <a:prstGeom prst="roundRect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kočičí lebka</a:t>
            </a:r>
            <a:endParaRPr lang="cs-CZ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857356" y="0"/>
            <a:ext cx="6357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latin typeface="Times New Roman" pitchFamily="18" charset="0"/>
                <a:cs typeface="Times New Roman" pitchFamily="18" charset="0"/>
              </a:rPr>
              <a:t>Víš, komu daná lebka patří?</a:t>
            </a:r>
            <a:endParaRPr lang="cs-CZ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6000760" y="5643578"/>
            <a:ext cx="3000396" cy="1000132"/>
          </a:xfrm>
          <a:prstGeom prst="roundRect">
            <a:avLst/>
          </a:prstGeom>
          <a:solidFill>
            <a:srgbClr val="FF99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klokaní lebka</a:t>
            </a:r>
            <a:endParaRPr lang="cs-CZ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142844" y="5643578"/>
            <a:ext cx="2857488" cy="100013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prasečí lebka</a:t>
            </a:r>
            <a:endParaRPr lang="cs-CZ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571480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5857892"/>
            <a:ext cx="3657600" cy="79692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latin typeface="Times New Roman" pitchFamily="18" charset="0"/>
                <a:cs typeface="Times New Roman" pitchFamily="18" charset="0"/>
              </a:rPr>
              <a:t>Najdi v přesmyčkách názvy některých kostí končetin psa domácího.</a:t>
            </a:r>
            <a:endParaRPr lang="cs-CZ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1357290" y="1357298"/>
            <a:ext cx="6072230" cy="928694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75000"/>
                  <a:tint val="66000"/>
                  <a:satMod val="160000"/>
                </a:schemeClr>
              </a:gs>
              <a:gs pos="50000">
                <a:schemeClr val="accent3">
                  <a:lumMod val="75000"/>
                  <a:tint val="44500"/>
                  <a:satMod val="160000"/>
                </a:schemeClr>
              </a:gs>
              <a:gs pos="100000">
                <a:schemeClr val="accent3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 T K S   Í N E V Ř E N T</a:t>
            </a:r>
            <a:endParaRPr lang="cs-CZ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1357290" y="2428868"/>
            <a:ext cx="6072230" cy="928694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 K O T   N O L N H Í E </a:t>
            </a:r>
            <a:endParaRPr lang="cs-CZ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1357290" y="3571876"/>
            <a:ext cx="6072230" cy="928694"/>
          </a:xfrm>
          <a:prstGeom prst="roundRect">
            <a:avLst/>
          </a:prstGeom>
          <a:gradFill flip="none" rotWithShape="1">
            <a:gsLst>
              <a:gs pos="0">
                <a:srgbClr val="FF5050">
                  <a:tint val="66000"/>
                  <a:satMod val="160000"/>
                </a:srgbClr>
              </a:gs>
              <a:gs pos="50000">
                <a:srgbClr val="FF5050">
                  <a:tint val="44500"/>
                  <a:satMod val="160000"/>
                </a:srgbClr>
              </a:gs>
              <a:gs pos="100000">
                <a:srgbClr val="FF5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7777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K Č Á Y L N  S Ů P T R </a:t>
            </a:r>
            <a:endParaRPr lang="cs-CZ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1357290" y="4714884"/>
            <a:ext cx="6072230" cy="928694"/>
          </a:xfrm>
          <a:prstGeom prst="roundRect">
            <a:avLst/>
          </a:prstGeom>
          <a:gradFill flip="none" rotWithShape="1">
            <a:gsLst>
              <a:gs pos="0">
                <a:srgbClr val="777777">
                  <a:tint val="66000"/>
                  <a:satMod val="160000"/>
                </a:srgbClr>
              </a:gs>
              <a:gs pos="50000">
                <a:srgbClr val="777777">
                  <a:tint val="44500"/>
                  <a:satMod val="160000"/>
                </a:srgbClr>
              </a:gs>
              <a:gs pos="100000">
                <a:srgbClr val="777777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7777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 O S K   Ý O Á T L K V</a:t>
            </a:r>
            <a:endParaRPr lang="cs-CZ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1357290" y="1357298"/>
            <a:ext cx="6072230" cy="928694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75000"/>
                  <a:tint val="66000"/>
                  <a:satMod val="160000"/>
                </a:schemeClr>
              </a:gs>
              <a:gs pos="50000">
                <a:schemeClr val="accent3">
                  <a:lumMod val="75000"/>
                  <a:tint val="44500"/>
                  <a:satMod val="160000"/>
                </a:schemeClr>
              </a:gs>
              <a:gs pos="100000">
                <a:schemeClr val="accent3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 O S T  V Ř E T E N Í</a:t>
            </a:r>
            <a:endParaRPr lang="cs-CZ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Zaoblený obdélník 8"/>
          <p:cNvSpPr/>
          <p:nvPr/>
        </p:nvSpPr>
        <p:spPr>
          <a:xfrm>
            <a:off x="1357290" y="2428868"/>
            <a:ext cx="6072230" cy="928694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 O S T  H O L E N </a:t>
            </a:r>
            <a:r>
              <a:rPr lang="cs-CZ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cs-CZ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Í</a:t>
            </a:r>
            <a:endParaRPr lang="cs-CZ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Zaoblený obdélník 9"/>
          <p:cNvSpPr/>
          <p:nvPr/>
        </p:nvSpPr>
        <p:spPr>
          <a:xfrm>
            <a:off x="1357290" y="3571876"/>
            <a:ext cx="6072230" cy="928694"/>
          </a:xfrm>
          <a:prstGeom prst="roundRect">
            <a:avLst/>
          </a:prstGeom>
          <a:gradFill flip="none" rotWithShape="1">
            <a:gsLst>
              <a:gs pos="0">
                <a:srgbClr val="FF5050">
                  <a:tint val="66000"/>
                  <a:satMod val="160000"/>
                </a:srgbClr>
              </a:gs>
              <a:gs pos="50000">
                <a:srgbClr val="FF5050">
                  <a:tint val="44500"/>
                  <a:satMod val="160000"/>
                </a:srgbClr>
              </a:gs>
              <a:gs pos="100000">
                <a:srgbClr val="FF5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7777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Č L Á N K Y  P R S T Ů</a:t>
            </a:r>
            <a:endParaRPr lang="cs-CZ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Zaoblený obdélník 10"/>
          <p:cNvSpPr/>
          <p:nvPr/>
        </p:nvSpPr>
        <p:spPr>
          <a:xfrm>
            <a:off x="1357290" y="4714884"/>
            <a:ext cx="6072230" cy="928694"/>
          </a:xfrm>
          <a:prstGeom prst="roundRect">
            <a:avLst/>
          </a:prstGeom>
          <a:gradFill flip="none" rotWithShape="1">
            <a:gsLst>
              <a:gs pos="0">
                <a:srgbClr val="777777">
                  <a:tint val="66000"/>
                  <a:satMod val="160000"/>
                </a:srgbClr>
              </a:gs>
              <a:gs pos="50000">
                <a:srgbClr val="777777">
                  <a:tint val="44500"/>
                  <a:satMod val="160000"/>
                </a:srgbClr>
              </a:gs>
              <a:gs pos="100000">
                <a:srgbClr val="777777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7777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 O S T  L Ý T K O V Á</a:t>
            </a:r>
            <a:endParaRPr lang="cs-CZ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5857892"/>
            <a:ext cx="3657600" cy="79692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latin typeface="Times New Roman" pitchFamily="18" charset="0"/>
                <a:cs typeface="Times New Roman" pitchFamily="18" charset="0"/>
              </a:rPr>
              <a:t>Najdi v přesmyčkách názvy některých kostí končetin psa domácího.</a:t>
            </a:r>
            <a:endParaRPr lang="cs-CZ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1357290" y="1357298"/>
            <a:ext cx="6072230" cy="928694"/>
          </a:xfrm>
          <a:prstGeom prst="roundRect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 T K S   Ě Á Í S Z T N P </a:t>
            </a:r>
            <a:endParaRPr lang="cs-CZ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1357290" y="2500306"/>
            <a:ext cx="6072230" cy="928694"/>
          </a:xfrm>
          <a:prstGeom prst="roundRect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 K T O  N </a:t>
            </a:r>
            <a:r>
              <a:rPr lang="cs-CZ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cs-CZ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 H S Í E </a:t>
            </a:r>
            <a:r>
              <a:rPr lang="cs-CZ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cs-CZ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cs-CZ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1357290" y="3643314"/>
            <a:ext cx="6072230" cy="928694"/>
          </a:xfrm>
          <a:prstGeom prst="roundRect">
            <a:avLst/>
          </a:prstGeom>
          <a:solidFill>
            <a:srgbClr val="0070C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 T S O   Á </a:t>
            </a:r>
            <a:r>
              <a:rPr lang="cs-CZ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Á</a:t>
            </a:r>
            <a:r>
              <a:rPr lang="cs-CZ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Í N Z N T R</a:t>
            </a:r>
            <a:endParaRPr lang="cs-CZ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1357290" y="4786322"/>
            <a:ext cx="6072230" cy="92869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 O S K  A Í Ž P N</a:t>
            </a:r>
            <a:endParaRPr lang="cs-CZ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1357290" y="1357298"/>
            <a:ext cx="6072230" cy="928694"/>
          </a:xfrm>
          <a:prstGeom prst="roundRect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 O S T  Z Á P Ě S T N Í</a:t>
            </a:r>
            <a:endParaRPr lang="cs-CZ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Zaoblený obdélník 8"/>
          <p:cNvSpPr/>
          <p:nvPr/>
        </p:nvSpPr>
        <p:spPr>
          <a:xfrm>
            <a:off x="1357290" y="2500306"/>
            <a:ext cx="6072230" cy="928694"/>
          </a:xfrm>
          <a:prstGeom prst="roundRect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 O S T  S T E H E N </a:t>
            </a:r>
            <a:r>
              <a:rPr lang="cs-CZ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cs-CZ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Í</a:t>
            </a:r>
            <a:endParaRPr lang="cs-CZ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Zaoblený obdélník 9"/>
          <p:cNvSpPr/>
          <p:nvPr/>
        </p:nvSpPr>
        <p:spPr>
          <a:xfrm>
            <a:off x="1357290" y="3643314"/>
            <a:ext cx="6072230" cy="928694"/>
          </a:xfrm>
          <a:prstGeom prst="roundRect">
            <a:avLst/>
          </a:prstGeom>
          <a:solidFill>
            <a:srgbClr val="0070C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 O S T  Z Á N Á R T N Í</a:t>
            </a:r>
            <a:endParaRPr lang="cs-CZ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Zaoblený obdélník 10"/>
          <p:cNvSpPr/>
          <p:nvPr/>
        </p:nvSpPr>
        <p:spPr>
          <a:xfrm>
            <a:off x="1357290" y="4786322"/>
            <a:ext cx="6072230" cy="92869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 O S T  P A Ž N Í</a:t>
            </a:r>
            <a:endParaRPr lang="cs-CZ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725470"/>
          </a:xfrm>
        </p:spPr>
        <p:txBody>
          <a:bodyPr>
            <a:normAutofit fontScale="90000"/>
          </a:bodyPr>
          <a:lstStyle/>
          <a:p>
            <a:pPr algn="l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Zdroje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642918"/>
            <a:ext cx="9144000" cy="6215082"/>
          </a:xfrm>
        </p:spPr>
        <p:txBody>
          <a:bodyPr>
            <a:normAutofit/>
          </a:bodyPr>
          <a:lstStyle/>
          <a:p>
            <a:r>
              <a:rPr lang="en-US" sz="1400" dirty="0" smtClean="0"/>
              <a:t>Dog skeleton body section with numbers.png. In: </a:t>
            </a:r>
            <a:r>
              <a:rPr lang="en-US" sz="1400" i="1" dirty="0" smtClean="0"/>
              <a:t>Wikipedia: the free encyclopedia</a:t>
            </a:r>
            <a:r>
              <a:rPr lang="en-US" sz="1400" dirty="0" smtClean="0"/>
              <a:t> [online]. San Francisco (CA): Wikimedia Foundation, 2001-, 9. 8. 2006, 10:24 [cit. 2012-11-23]. </a:t>
            </a:r>
            <a:r>
              <a:rPr lang="en-US" sz="1400" dirty="0" err="1" smtClean="0"/>
              <a:t>Dostupné</a:t>
            </a:r>
            <a:r>
              <a:rPr lang="en-US" sz="1400" dirty="0" smtClean="0"/>
              <a:t> z: </a:t>
            </a:r>
            <a:r>
              <a:rPr lang="en-US" sz="1400" dirty="0" smtClean="0">
                <a:hlinkClick r:id="rId2"/>
              </a:rPr>
              <a:t>http://upload.wikimedia.org/wikipedia/commons/thumb/2/2d/Dog_skeleton_body_section_with_numbers.png/726px-Dog_skeleton_body_section_with_numbers.png</a:t>
            </a:r>
            <a:endParaRPr lang="cs-CZ" sz="1400" dirty="0" smtClean="0"/>
          </a:p>
          <a:p>
            <a:r>
              <a:rPr lang="cs-CZ" sz="1400" dirty="0" err="1" smtClean="0"/>
              <a:t>Forelimb</a:t>
            </a:r>
            <a:r>
              <a:rPr lang="cs-CZ" sz="1400" dirty="0" smtClean="0"/>
              <a:t> dog </a:t>
            </a:r>
            <a:r>
              <a:rPr lang="cs-CZ" sz="1400" dirty="0" err="1" smtClean="0"/>
              <a:t>corrected.JPG</a:t>
            </a:r>
            <a:r>
              <a:rPr lang="cs-CZ" sz="1400" dirty="0" smtClean="0"/>
              <a:t>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24. 2. 2011, 01:25 [cit. 2012-11-23]. Dostupné z: </a:t>
            </a:r>
            <a:r>
              <a:rPr lang="cs-CZ" sz="1400" dirty="0" smtClean="0">
                <a:hlinkClick r:id="rId3"/>
              </a:rPr>
              <a:t>http://upload.wikimedia.org/wikipedia/commons/5/55/Forelimb_dog_corrected.JPG</a:t>
            </a:r>
            <a:endParaRPr lang="cs-CZ" sz="1400" dirty="0" smtClean="0"/>
          </a:p>
          <a:p>
            <a:r>
              <a:rPr lang="cs-CZ" sz="1400" dirty="0" smtClean="0"/>
              <a:t>Hind limb dog </a:t>
            </a:r>
            <a:r>
              <a:rPr lang="cs-CZ" sz="1400" dirty="0" err="1" smtClean="0"/>
              <a:t>corrected.JPG</a:t>
            </a:r>
            <a:r>
              <a:rPr lang="cs-CZ" sz="1400" dirty="0" smtClean="0"/>
              <a:t>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24. 2. 2011, 01:30 [cit. 2012-11-24]. Dostupné z: </a:t>
            </a:r>
            <a:r>
              <a:rPr lang="cs-CZ" sz="1400" dirty="0" smtClean="0">
                <a:hlinkClick r:id="rId4"/>
              </a:rPr>
              <a:t>http://upload.wikimedia.org/wikipedia/commons/a/a6/Hind_limb_dog_corrected.JPG</a:t>
            </a:r>
            <a:endParaRPr lang="cs-CZ" sz="1400" dirty="0" smtClean="0"/>
          </a:p>
          <a:p>
            <a:r>
              <a:rPr lang="en-US" sz="1400" dirty="0" smtClean="0"/>
              <a:t>Skull of a dog.png. In: </a:t>
            </a:r>
            <a:r>
              <a:rPr lang="en-US" sz="1400" i="1" dirty="0" smtClean="0"/>
              <a:t>Wikipedia: the free encyclopedia</a:t>
            </a:r>
            <a:r>
              <a:rPr lang="en-US" sz="1400" dirty="0" smtClean="0"/>
              <a:t> [online]. San Francisco (CA): Wikimedia Foundation, 2001-, 17. 3. 2006, 21:41 [cit. 2012-11-24]. </a:t>
            </a:r>
            <a:r>
              <a:rPr lang="en-US" sz="1400" dirty="0" err="1" smtClean="0"/>
              <a:t>Dostupné</a:t>
            </a:r>
            <a:r>
              <a:rPr lang="en-US" sz="1400" dirty="0" smtClean="0"/>
              <a:t> z: </a:t>
            </a:r>
            <a:r>
              <a:rPr lang="en-US" sz="1400" dirty="0" smtClean="0">
                <a:hlinkClick r:id="rId5"/>
              </a:rPr>
              <a:t>http://upload.wikimedia.org/wikipedia/commons/thumb/0/02/Skull_of_a_dog.png/800px-Skull_of_a_dog.png</a:t>
            </a:r>
            <a:endParaRPr lang="cs-CZ" sz="1400" dirty="0" smtClean="0"/>
          </a:p>
          <a:p>
            <a:r>
              <a:rPr lang="cs-CZ" sz="1400" dirty="0" err="1" smtClean="0"/>
              <a:t>Felis</a:t>
            </a:r>
            <a:r>
              <a:rPr lang="cs-CZ" sz="1400" dirty="0" smtClean="0"/>
              <a:t> </a:t>
            </a:r>
            <a:r>
              <a:rPr lang="cs-CZ" sz="1400" dirty="0" err="1" smtClean="0"/>
              <a:t>catus</a:t>
            </a:r>
            <a:r>
              <a:rPr lang="cs-CZ" sz="1400" dirty="0" smtClean="0"/>
              <a:t>-</a:t>
            </a:r>
            <a:r>
              <a:rPr lang="cs-CZ" sz="1400" dirty="0" err="1" smtClean="0"/>
              <a:t>skull</a:t>
            </a:r>
            <a:r>
              <a:rPr lang="cs-CZ" sz="1400" dirty="0" smtClean="0"/>
              <a:t>-</a:t>
            </a:r>
            <a:r>
              <a:rPr lang="cs-CZ" sz="1400" dirty="0" err="1" smtClean="0"/>
              <a:t>drawing.jpg</a:t>
            </a:r>
            <a:r>
              <a:rPr lang="cs-CZ" sz="1400" dirty="0" smtClean="0"/>
              <a:t>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28. 12. 2004, 17:57 [cit. 2012-11-24]. Dostupné z: </a:t>
            </a:r>
            <a:r>
              <a:rPr lang="cs-CZ" sz="1400" dirty="0" smtClean="0">
                <a:hlinkClick r:id="rId6"/>
              </a:rPr>
              <a:t>http://upload.wikimedia.org/wikipedia/commons/4/49/Felis_catus-skull-drawing.jpg</a:t>
            </a:r>
            <a:endParaRPr lang="cs-CZ" sz="1400" dirty="0" smtClean="0"/>
          </a:p>
          <a:p>
            <a:r>
              <a:rPr lang="cs-CZ" sz="1400" dirty="0" err="1" smtClean="0"/>
              <a:t>BlueWhaleSkeleton.jpg</a:t>
            </a:r>
            <a:r>
              <a:rPr lang="cs-CZ" sz="1400" dirty="0" smtClean="0"/>
              <a:t>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4. 1. 2005, 19:13 [cit. 2012-11-24]. Dostupné z: </a:t>
            </a:r>
            <a:r>
              <a:rPr lang="cs-CZ" sz="1400" dirty="0" smtClean="0">
                <a:hlinkClick r:id="rId7"/>
              </a:rPr>
              <a:t>http://upload.wikimedia.org/wikipedia/commons/1/14/BlueWhaleSkeleton.jpg</a:t>
            </a:r>
            <a:endParaRPr lang="cs-CZ" sz="1400" dirty="0" smtClean="0"/>
          </a:p>
          <a:p>
            <a:r>
              <a:rPr lang="cs-CZ" sz="1400" dirty="0" err="1" smtClean="0"/>
              <a:t>Primatenskelett</a:t>
            </a:r>
            <a:r>
              <a:rPr lang="cs-CZ" sz="1400" dirty="0" smtClean="0"/>
              <a:t>-</a:t>
            </a:r>
            <a:r>
              <a:rPr lang="cs-CZ" sz="1400" dirty="0" err="1" smtClean="0"/>
              <a:t>drawing.jpg</a:t>
            </a:r>
            <a:r>
              <a:rPr lang="cs-CZ" sz="1400" dirty="0" smtClean="0"/>
              <a:t>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 [cit. 2012-11-24]. Dostupné z: </a:t>
            </a:r>
            <a:r>
              <a:rPr lang="cs-CZ" sz="1400" dirty="0" smtClean="0">
                <a:hlinkClick r:id="rId8"/>
              </a:rPr>
              <a:t>http://upload.wikimedia.org/wikipedia/commons/thumb/f/f6/Primatenskelett-drawing.jpg/537px-Primatenskelett-drawing.jpg</a:t>
            </a:r>
            <a:endParaRPr lang="cs-CZ" sz="1400" dirty="0" smtClean="0"/>
          </a:p>
          <a:p>
            <a:r>
              <a:rPr lang="cs-CZ" sz="1400" dirty="0" err="1" smtClean="0"/>
              <a:t>Horse</a:t>
            </a:r>
            <a:r>
              <a:rPr lang="cs-CZ" sz="1400" dirty="0" smtClean="0"/>
              <a:t> </a:t>
            </a:r>
            <a:r>
              <a:rPr lang="cs-CZ" sz="1400" dirty="0" err="1" smtClean="0"/>
              <a:t>bones</a:t>
            </a:r>
            <a:r>
              <a:rPr lang="cs-CZ" sz="1400" dirty="0" smtClean="0"/>
              <a:t> </a:t>
            </a:r>
            <a:r>
              <a:rPr lang="cs-CZ" sz="1400" dirty="0" err="1" smtClean="0"/>
              <a:t>ugglan.jpg</a:t>
            </a:r>
            <a:r>
              <a:rPr lang="cs-CZ" sz="1400" dirty="0" smtClean="0"/>
              <a:t>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7. 8. 2005, 10:26 [cit. 2012-11-24]. Dostupné z: </a:t>
            </a:r>
            <a:r>
              <a:rPr lang="cs-CZ" sz="1400" dirty="0" smtClean="0">
                <a:hlinkClick r:id="rId9"/>
              </a:rPr>
              <a:t>http://upload.wikimedia.org/wikipedia/commons/e/e3/Horse_bones_ugglan.jpg</a:t>
            </a:r>
            <a:endParaRPr lang="cs-CZ" sz="1400" dirty="0" smtClean="0"/>
          </a:p>
          <a:p>
            <a:r>
              <a:rPr lang="cs-CZ" sz="1400" i="1" dirty="0" smtClean="0"/>
              <a:t>Přírodopis 8 učebnice pro základní školy a víceletá gymnázia</a:t>
            </a:r>
            <a:r>
              <a:rPr lang="cs-CZ" sz="1400" dirty="0" smtClean="0"/>
              <a:t>. </a:t>
            </a:r>
            <a:r>
              <a:rPr lang="cs-CZ" sz="1400" dirty="0" err="1" smtClean="0"/>
              <a:t>Goethova</a:t>
            </a:r>
            <a:r>
              <a:rPr lang="cs-CZ" sz="1400" dirty="0" smtClean="0"/>
              <a:t> 8, 301 31 Plzeň: </a:t>
            </a:r>
            <a:r>
              <a:rPr lang="cs-CZ" sz="1400" dirty="0" err="1" smtClean="0"/>
              <a:t>Fraus</a:t>
            </a:r>
            <a:r>
              <a:rPr lang="cs-CZ" sz="1400" dirty="0" smtClean="0"/>
              <a:t>, 2006. ISBN 80-7238-428-7.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4800" b="1">
                <a:effectLst>
                  <a:outerShdw blurRad="38100" dist="38100" dir="2700000" algn="tl">
                    <a:srgbClr val="000000"/>
                  </a:outerShdw>
                </a:effectLst>
              </a:rPr>
              <a:t>Anotace:</a:t>
            </a:r>
          </a:p>
        </p:txBody>
      </p:sp>
      <p:pic>
        <p:nvPicPr>
          <p:cNvPr id="90115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</p:spPr>
      </p:pic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cs-CZ"/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175432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738000" rIns="73800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cs-CZ" dirty="0"/>
              <a:t>Digitální učební materiál je </a:t>
            </a:r>
            <a:r>
              <a:rPr lang="cs-CZ" dirty="0" smtClean="0"/>
              <a:t>určen k seznámení žáků s kosterní stavbou těla savců</a:t>
            </a: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/>
              <a:t>Materiál </a:t>
            </a:r>
            <a:r>
              <a:rPr lang="cs-CZ" dirty="0" smtClean="0"/>
              <a:t>rozvíjí nově získané vědomosti a dovednosti žáků</a:t>
            </a: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/>
              <a:t>Je určen pro </a:t>
            </a:r>
            <a:r>
              <a:rPr lang="cs-CZ" dirty="0" smtClean="0"/>
              <a:t>předmět přírodopis </a:t>
            </a:r>
            <a:r>
              <a:rPr lang="cs-CZ" dirty="0"/>
              <a:t>a ročník </a:t>
            </a:r>
            <a:r>
              <a:rPr lang="cs-CZ" dirty="0" smtClean="0"/>
              <a:t>8.</a:t>
            </a: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/>
              <a:t>Tento materiál vznikl jako doplňující materiál k </a:t>
            </a:r>
            <a:r>
              <a:rPr lang="cs-CZ" dirty="0" smtClean="0"/>
              <a:t>učebnici: </a:t>
            </a:r>
            <a:r>
              <a:rPr lang="cs-CZ" i="1" dirty="0"/>
              <a:t>Přírodopis 2 pro 7. ročník základní školy a nižší ročníky víceletých gymnázií</a:t>
            </a:r>
            <a:r>
              <a:rPr lang="cs-CZ" dirty="0"/>
              <a:t>. Bělehradská 47, 120 00 Praha 2: SPN, 1999. ISBN 80-7235-069-2.</a:t>
            </a: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714612" y="0"/>
            <a:ext cx="4286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u="sng" dirty="0" smtClean="0">
                <a:latin typeface="Times New Roman" pitchFamily="18" charset="0"/>
                <a:cs typeface="Times New Roman" pitchFamily="18" charset="0"/>
              </a:rPr>
              <a:t>Kosterní stavba těla savců</a:t>
            </a:r>
            <a:endParaRPr lang="cs-CZ" sz="28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57818" y="428604"/>
            <a:ext cx="3786182" cy="3180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6061075"/>
            <a:ext cx="3657600" cy="796925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0" y="571480"/>
            <a:ext cx="3714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 oporou těla savců je              </a:t>
            </a:r>
            <a:endParaRPr lang="cs-CZ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643306" y="571480"/>
            <a:ext cx="1714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kostra</a:t>
            </a:r>
            <a:endParaRPr lang="cs-CZ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0" y="1214422"/>
            <a:ext cx="61436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 kostru tvoří: </a:t>
            </a:r>
            <a:r>
              <a:rPr lang="cs-CZ" sz="3200" b="1" i="1" dirty="0" smtClean="0">
                <a:latin typeface="Times New Roman" pitchFamily="18" charset="0"/>
                <a:cs typeface="Times New Roman" pitchFamily="18" charset="0"/>
              </a:rPr>
              <a:t>lebka, páteř, hrudník</a:t>
            </a:r>
          </a:p>
          <a:p>
            <a:r>
              <a:rPr lang="cs-CZ" sz="3200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a kostra </a:t>
            </a:r>
            <a:r>
              <a:rPr lang="cs-CZ" sz="3200" b="1" i="1" dirty="0" smtClean="0">
                <a:latin typeface="Times New Roman" pitchFamily="18" charset="0"/>
                <a:cs typeface="Times New Roman" pitchFamily="18" charset="0"/>
              </a:rPr>
              <a:t>končetin </a:t>
            </a:r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cs-CZ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0" y="2285992"/>
            <a:ext cx="67865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- všichni savci mají 7 krčních obratlů,</a:t>
            </a:r>
          </a:p>
          <a:p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  z nichž první se nazývá </a:t>
            </a:r>
            <a:r>
              <a:rPr lang="cs-CZ" sz="3200" b="1" i="1" dirty="0" smtClean="0">
                <a:latin typeface="Times New Roman" pitchFamily="18" charset="0"/>
                <a:cs typeface="Times New Roman" pitchFamily="18" charset="0"/>
              </a:rPr>
              <a:t>nosič </a:t>
            </a:r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a druhý</a:t>
            </a:r>
          </a:p>
          <a:p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  se nazývá </a:t>
            </a:r>
            <a:r>
              <a:rPr lang="cs-CZ" sz="3200" b="1" i="1" dirty="0" smtClean="0">
                <a:latin typeface="Times New Roman" pitchFamily="18" charset="0"/>
                <a:cs typeface="Times New Roman" pitchFamily="18" charset="0"/>
              </a:rPr>
              <a:t>čepovec</a:t>
            </a:r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cs-CZ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0" y="378619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3200" b="1" i="1" dirty="0" smtClean="0">
                <a:latin typeface="Times New Roman" pitchFamily="18" charset="0"/>
                <a:cs typeface="Times New Roman" pitchFamily="18" charset="0"/>
              </a:rPr>
              <a:t>žebra </a:t>
            </a:r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se připojují k hrudním obratlům</a:t>
            </a:r>
            <a:endParaRPr lang="cs-CZ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0" y="4357694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- žebra, hrudní obratle a hrudní kost tvoří: </a:t>
            </a:r>
            <a:r>
              <a:rPr lang="cs-CZ" sz="3200" b="1" i="1" dirty="0" smtClean="0">
                <a:latin typeface="Times New Roman" pitchFamily="18" charset="0"/>
                <a:cs typeface="Times New Roman" pitchFamily="18" charset="0"/>
              </a:rPr>
              <a:t>hrudní koš</a:t>
            </a:r>
            <a:endParaRPr lang="cs-CZ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0" y="485776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3200" b="1" i="1" dirty="0" smtClean="0">
                <a:latin typeface="Times New Roman" pitchFamily="18" charset="0"/>
                <a:cs typeface="Times New Roman" pitchFamily="18" charset="0"/>
              </a:rPr>
              <a:t>svalstvo </a:t>
            </a:r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se upíná ke kostře </a:t>
            </a:r>
            <a:r>
              <a:rPr lang="cs-CZ" sz="3200" b="1" i="1" dirty="0" smtClean="0">
                <a:latin typeface="Times New Roman" pitchFamily="18" charset="0"/>
                <a:cs typeface="Times New Roman" pitchFamily="18" charset="0"/>
              </a:rPr>
              <a:t>šlachami</a:t>
            </a:r>
            <a:endParaRPr lang="cs-CZ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0" y="5429264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3200" b="1" i="1" dirty="0" smtClean="0">
                <a:latin typeface="Times New Roman" pitchFamily="18" charset="0"/>
                <a:cs typeface="Times New Roman" pitchFamily="18" charset="0"/>
              </a:rPr>
              <a:t>bránice: </a:t>
            </a:r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sval oddělující dutinu hrudní a břišní</a:t>
            </a:r>
            <a:endParaRPr lang="cs-CZ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2928926" y="0"/>
            <a:ext cx="3643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u="sng" dirty="0" smtClean="0">
                <a:latin typeface="Times New Roman" pitchFamily="18" charset="0"/>
                <a:cs typeface="Times New Roman" pitchFamily="18" charset="0"/>
              </a:rPr>
              <a:t>Kostra psa domácího</a:t>
            </a:r>
            <a:endParaRPr lang="cs-CZ" sz="28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6061075"/>
            <a:ext cx="3657600" cy="796925"/>
          </a:xfrm>
          <a:prstGeom prst="rect">
            <a:avLst/>
          </a:prstGeom>
          <a:noFill/>
        </p:spPr>
      </p:pic>
      <p:sp>
        <p:nvSpPr>
          <p:cNvPr id="13" name="Zaoblený obdélník 12"/>
          <p:cNvSpPr/>
          <p:nvPr/>
        </p:nvSpPr>
        <p:spPr>
          <a:xfrm>
            <a:off x="6500826" y="142852"/>
            <a:ext cx="2357454" cy="857256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horní čelist</a:t>
            </a:r>
            <a:endParaRPr lang="cs-CZ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0" y="2071678"/>
            <a:ext cx="1500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dolní čelist</a:t>
            </a:r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0" y="571480"/>
            <a:ext cx="1500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horní čelist</a:t>
            </a:r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Zaoblený obdélník 15"/>
          <p:cNvSpPr/>
          <p:nvPr/>
        </p:nvSpPr>
        <p:spPr>
          <a:xfrm>
            <a:off x="6500826" y="142852"/>
            <a:ext cx="2357454" cy="857256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dolní čelist</a:t>
            </a:r>
            <a:endParaRPr lang="cs-CZ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Zaoblený obdélník 16"/>
          <p:cNvSpPr/>
          <p:nvPr/>
        </p:nvSpPr>
        <p:spPr>
          <a:xfrm>
            <a:off x="6500826" y="142852"/>
            <a:ext cx="2357454" cy="857256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krční obratle</a:t>
            </a:r>
            <a:endParaRPr lang="cs-CZ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3000364" y="428604"/>
            <a:ext cx="1500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krční obratle</a:t>
            </a:r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Zaoblený obdélník 18"/>
          <p:cNvSpPr/>
          <p:nvPr/>
        </p:nvSpPr>
        <p:spPr>
          <a:xfrm>
            <a:off x="6500826" y="142852"/>
            <a:ext cx="2357454" cy="857256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lopatka</a:t>
            </a:r>
            <a:endParaRPr lang="cs-CZ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1142976" y="2428868"/>
            <a:ext cx="1500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lopatka</a:t>
            </a:r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Zaoblený obdélník 20"/>
          <p:cNvSpPr/>
          <p:nvPr/>
        </p:nvSpPr>
        <p:spPr>
          <a:xfrm>
            <a:off x="6500826" y="142852"/>
            <a:ext cx="2357454" cy="857256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hrudní obratle </a:t>
            </a:r>
            <a:endParaRPr lang="cs-CZ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3929058" y="714356"/>
            <a:ext cx="16430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hrudní obratle</a:t>
            </a:r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Zaoblený obdélník 22"/>
          <p:cNvSpPr/>
          <p:nvPr/>
        </p:nvSpPr>
        <p:spPr>
          <a:xfrm>
            <a:off x="6500826" y="142852"/>
            <a:ext cx="2357454" cy="857256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bederní obratle </a:t>
            </a:r>
            <a:endParaRPr lang="cs-CZ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4929190" y="1000108"/>
            <a:ext cx="1857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bederní obratle</a:t>
            </a:r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Zaoblený obdélník 24"/>
          <p:cNvSpPr/>
          <p:nvPr/>
        </p:nvSpPr>
        <p:spPr>
          <a:xfrm>
            <a:off x="6500826" y="142852"/>
            <a:ext cx="2357454" cy="857256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kost pánevní </a:t>
            </a:r>
            <a:endParaRPr lang="cs-CZ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6715140" y="1000108"/>
            <a:ext cx="1857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kost pánevní</a:t>
            </a:r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Zaoblený obdélník 26"/>
          <p:cNvSpPr/>
          <p:nvPr/>
        </p:nvSpPr>
        <p:spPr>
          <a:xfrm>
            <a:off x="6500826" y="142852"/>
            <a:ext cx="2357454" cy="857256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kost pažní </a:t>
            </a:r>
            <a:endParaRPr lang="cs-CZ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ovéPole 27"/>
          <p:cNvSpPr txBox="1"/>
          <p:nvPr/>
        </p:nvSpPr>
        <p:spPr>
          <a:xfrm>
            <a:off x="500034" y="3357562"/>
            <a:ext cx="1857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kost pažní</a:t>
            </a:r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Zaoblený obdélník 28"/>
          <p:cNvSpPr/>
          <p:nvPr/>
        </p:nvSpPr>
        <p:spPr>
          <a:xfrm>
            <a:off x="6500826" y="142852"/>
            <a:ext cx="2357454" cy="857256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kost loketní </a:t>
            </a:r>
            <a:endParaRPr lang="cs-CZ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285720" y="4286256"/>
            <a:ext cx="1857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kost loketní</a:t>
            </a:r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Zaoblený obdélník 30"/>
          <p:cNvSpPr/>
          <p:nvPr/>
        </p:nvSpPr>
        <p:spPr>
          <a:xfrm>
            <a:off x="6500826" y="142852"/>
            <a:ext cx="2357454" cy="857256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kost vřetenní </a:t>
            </a:r>
            <a:endParaRPr lang="cs-CZ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ovéPole 31"/>
          <p:cNvSpPr txBox="1"/>
          <p:nvPr/>
        </p:nvSpPr>
        <p:spPr>
          <a:xfrm>
            <a:off x="0" y="4857760"/>
            <a:ext cx="1857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kost vřetenní</a:t>
            </a:r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Zaoblený obdélník 32"/>
          <p:cNvSpPr/>
          <p:nvPr/>
        </p:nvSpPr>
        <p:spPr>
          <a:xfrm>
            <a:off x="6500826" y="142852"/>
            <a:ext cx="2357454" cy="857256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kost stehenní </a:t>
            </a:r>
            <a:endParaRPr lang="cs-CZ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ovéPole 33"/>
          <p:cNvSpPr txBox="1"/>
          <p:nvPr/>
        </p:nvSpPr>
        <p:spPr>
          <a:xfrm>
            <a:off x="3929058" y="3643314"/>
            <a:ext cx="1857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kost stehenní</a:t>
            </a:r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Zaoblený obdélník 34"/>
          <p:cNvSpPr/>
          <p:nvPr/>
        </p:nvSpPr>
        <p:spPr>
          <a:xfrm>
            <a:off x="6500826" y="142852"/>
            <a:ext cx="2357454" cy="857256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kost holenní </a:t>
            </a:r>
            <a:endParaRPr lang="cs-CZ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ovéPole 35"/>
          <p:cNvSpPr txBox="1"/>
          <p:nvPr/>
        </p:nvSpPr>
        <p:spPr>
          <a:xfrm>
            <a:off x="3786182" y="4357694"/>
            <a:ext cx="1857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kost holenní</a:t>
            </a:r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Zaoblený obdélník 36"/>
          <p:cNvSpPr/>
          <p:nvPr/>
        </p:nvSpPr>
        <p:spPr>
          <a:xfrm>
            <a:off x="6500826" y="142852"/>
            <a:ext cx="2357454" cy="857256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kost lýtková </a:t>
            </a:r>
            <a:endParaRPr lang="cs-CZ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ovéPole 37"/>
          <p:cNvSpPr txBox="1"/>
          <p:nvPr/>
        </p:nvSpPr>
        <p:spPr>
          <a:xfrm>
            <a:off x="7572332" y="4357694"/>
            <a:ext cx="15716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kost lýtková</a:t>
            </a:r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Zaoblený obdélník 38"/>
          <p:cNvSpPr/>
          <p:nvPr/>
        </p:nvSpPr>
        <p:spPr>
          <a:xfrm>
            <a:off x="6500826" y="142852"/>
            <a:ext cx="2357454" cy="857256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kosti zápěstní </a:t>
            </a:r>
            <a:endParaRPr lang="cs-CZ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ovéPole 39"/>
          <p:cNvSpPr txBox="1"/>
          <p:nvPr/>
        </p:nvSpPr>
        <p:spPr>
          <a:xfrm>
            <a:off x="3714744" y="4929198"/>
            <a:ext cx="1857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kosti zápěstní</a:t>
            </a:r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Zaoblený obdélník 40"/>
          <p:cNvSpPr/>
          <p:nvPr/>
        </p:nvSpPr>
        <p:spPr>
          <a:xfrm>
            <a:off x="6500826" y="142852"/>
            <a:ext cx="2357454" cy="857256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kosti záprstní </a:t>
            </a:r>
            <a:endParaRPr lang="cs-CZ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ovéPole 41"/>
          <p:cNvSpPr txBox="1"/>
          <p:nvPr/>
        </p:nvSpPr>
        <p:spPr>
          <a:xfrm>
            <a:off x="3500430" y="5214950"/>
            <a:ext cx="1857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kosti záprstní</a:t>
            </a:r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Zaoblený obdélník 42"/>
          <p:cNvSpPr/>
          <p:nvPr/>
        </p:nvSpPr>
        <p:spPr>
          <a:xfrm>
            <a:off x="6500826" y="142852"/>
            <a:ext cx="2357454" cy="857256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články prstů </a:t>
            </a:r>
            <a:endParaRPr lang="cs-CZ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ovéPole 43"/>
          <p:cNvSpPr txBox="1"/>
          <p:nvPr/>
        </p:nvSpPr>
        <p:spPr>
          <a:xfrm>
            <a:off x="3357554" y="5643578"/>
            <a:ext cx="1857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články prstů</a:t>
            </a:r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ovéPole 44"/>
          <p:cNvSpPr txBox="1"/>
          <p:nvPr/>
        </p:nvSpPr>
        <p:spPr>
          <a:xfrm>
            <a:off x="7500958" y="5786454"/>
            <a:ext cx="16430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články prstů</a:t>
            </a:r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Zaoblený obdélník 45"/>
          <p:cNvSpPr/>
          <p:nvPr/>
        </p:nvSpPr>
        <p:spPr>
          <a:xfrm>
            <a:off x="6500826" y="142852"/>
            <a:ext cx="2357454" cy="857256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kost zánártní </a:t>
            </a:r>
            <a:endParaRPr lang="cs-CZ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ovéPole 46"/>
          <p:cNvSpPr txBox="1"/>
          <p:nvPr/>
        </p:nvSpPr>
        <p:spPr>
          <a:xfrm>
            <a:off x="7143768" y="4786322"/>
            <a:ext cx="15716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kost zánártní</a:t>
            </a:r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Zaoblený obdélník 47"/>
          <p:cNvSpPr/>
          <p:nvPr/>
        </p:nvSpPr>
        <p:spPr>
          <a:xfrm>
            <a:off x="6500826" y="142852"/>
            <a:ext cx="2357454" cy="857256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kosti nártní </a:t>
            </a:r>
            <a:endParaRPr lang="cs-CZ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ovéPole 48"/>
          <p:cNvSpPr txBox="1"/>
          <p:nvPr/>
        </p:nvSpPr>
        <p:spPr>
          <a:xfrm>
            <a:off x="7143768" y="5143512"/>
            <a:ext cx="15716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kosti nártní</a:t>
            </a:r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Zaoblený obdélník 49"/>
          <p:cNvSpPr/>
          <p:nvPr/>
        </p:nvSpPr>
        <p:spPr>
          <a:xfrm>
            <a:off x="6500826" y="142852"/>
            <a:ext cx="2357454" cy="857256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křížové obratle</a:t>
            </a:r>
            <a:endParaRPr lang="cs-CZ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ovéPole 50"/>
          <p:cNvSpPr txBox="1"/>
          <p:nvPr/>
        </p:nvSpPr>
        <p:spPr>
          <a:xfrm>
            <a:off x="7143768" y="1500174"/>
            <a:ext cx="1857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křížové obratle</a:t>
            </a:r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Zaoblený obdélník 51"/>
          <p:cNvSpPr/>
          <p:nvPr/>
        </p:nvSpPr>
        <p:spPr>
          <a:xfrm>
            <a:off x="6500826" y="142852"/>
            <a:ext cx="2357454" cy="857256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ocasní obratle</a:t>
            </a:r>
            <a:endParaRPr lang="cs-CZ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ovéPole 52"/>
          <p:cNvSpPr txBox="1"/>
          <p:nvPr/>
        </p:nvSpPr>
        <p:spPr>
          <a:xfrm>
            <a:off x="7286612" y="2928934"/>
            <a:ext cx="1857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ocasní obratle</a:t>
            </a:r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428604"/>
            <a:ext cx="7215238" cy="6061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6" name="Přímá spojovací čára 55"/>
          <p:cNvCxnSpPr/>
          <p:nvPr/>
        </p:nvCxnSpPr>
        <p:spPr>
          <a:xfrm rot="16200000" flipH="1">
            <a:off x="964381" y="1035827"/>
            <a:ext cx="357190" cy="28575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Přímá spojovací čára 57"/>
          <p:cNvCxnSpPr/>
          <p:nvPr/>
        </p:nvCxnSpPr>
        <p:spPr>
          <a:xfrm rot="5400000" flipH="1" flipV="1">
            <a:off x="1107257" y="1893083"/>
            <a:ext cx="285752" cy="21431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Přímá spojovací čára 59"/>
          <p:cNvCxnSpPr/>
          <p:nvPr/>
        </p:nvCxnSpPr>
        <p:spPr>
          <a:xfrm>
            <a:off x="2071670" y="2643182"/>
            <a:ext cx="1000132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Přímá spojovací čára 61"/>
          <p:cNvCxnSpPr/>
          <p:nvPr/>
        </p:nvCxnSpPr>
        <p:spPr>
          <a:xfrm>
            <a:off x="1714480" y="3571876"/>
            <a:ext cx="1000132" cy="714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Přímá spojovací čára 63"/>
          <p:cNvCxnSpPr/>
          <p:nvPr/>
        </p:nvCxnSpPr>
        <p:spPr>
          <a:xfrm>
            <a:off x="1643042" y="4500570"/>
            <a:ext cx="1571636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Přímá spojovací čára 66"/>
          <p:cNvCxnSpPr/>
          <p:nvPr/>
        </p:nvCxnSpPr>
        <p:spPr>
          <a:xfrm flipV="1">
            <a:off x="1571604" y="4929198"/>
            <a:ext cx="1214446" cy="1428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Přímá spojovací čára 68"/>
          <p:cNvCxnSpPr/>
          <p:nvPr/>
        </p:nvCxnSpPr>
        <p:spPr>
          <a:xfrm rot="5400000">
            <a:off x="2536017" y="1035827"/>
            <a:ext cx="857256" cy="35719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Přímá spojovací čára 70"/>
          <p:cNvCxnSpPr/>
          <p:nvPr/>
        </p:nvCxnSpPr>
        <p:spPr>
          <a:xfrm rot="5400000">
            <a:off x="3464711" y="1678769"/>
            <a:ext cx="1285884" cy="714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Přímá spojovací čára 72"/>
          <p:cNvCxnSpPr/>
          <p:nvPr/>
        </p:nvCxnSpPr>
        <p:spPr>
          <a:xfrm rot="5400000">
            <a:off x="4857752" y="1785926"/>
            <a:ext cx="857256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Přímá spojovací čára 74"/>
          <p:cNvCxnSpPr/>
          <p:nvPr/>
        </p:nvCxnSpPr>
        <p:spPr>
          <a:xfrm rot="5400000">
            <a:off x="5857884" y="1428736"/>
            <a:ext cx="1000132" cy="85725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Přímá spojovací čára 76"/>
          <p:cNvCxnSpPr/>
          <p:nvPr/>
        </p:nvCxnSpPr>
        <p:spPr>
          <a:xfrm rot="10800000" flipV="1">
            <a:off x="6429388" y="1785926"/>
            <a:ext cx="785818" cy="50006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Přímá spojovací čára 78"/>
          <p:cNvCxnSpPr/>
          <p:nvPr/>
        </p:nvCxnSpPr>
        <p:spPr>
          <a:xfrm rot="10800000">
            <a:off x="6929454" y="3143248"/>
            <a:ext cx="428628" cy="714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" name="Přímá spojovací čára 80"/>
          <p:cNvCxnSpPr/>
          <p:nvPr/>
        </p:nvCxnSpPr>
        <p:spPr>
          <a:xfrm flipV="1">
            <a:off x="5143504" y="3357562"/>
            <a:ext cx="571504" cy="35719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Přímá spojovací čára 82"/>
          <p:cNvCxnSpPr/>
          <p:nvPr/>
        </p:nvCxnSpPr>
        <p:spPr>
          <a:xfrm flipV="1">
            <a:off x="5214942" y="4214818"/>
            <a:ext cx="428628" cy="35719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5" name="Přímá spojovací čára 84"/>
          <p:cNvCxnSpPr/>
          <p:nvPr/>
        </p:nvCxnSpPr>
        <p:spPr>
          <a:xfrm rot="10800000">
            <a:off x="6429388" y="4429132"/>
            <a:ext cx="1285884" cy="21431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Přímá spojovací čára 86"/>
          <p:cNvCxnSpPr/>
          <p:nvPr/>
        </p:nvCxnSpPr>
        <p:spPr>
          <a:xfrm flipV="1">
            <a:off x="2857488" y="5857892"/>
            <a:ext cx="571504" cy="714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Přímá spojovací čára 88"/>
          <p:cNvCxnSpPr/>
          <p:nvPr/>
        </p:nvCxnSpPr>
        <p:spPr>
          <a:xfrm>
            <a:off x="3071802" y="5500702"/>
            <a:ext cx="500066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Přímá spojovací čára 90"/>
          <p:cNvCxnSpPr/>
          <p:nvPr/>
        </p:nvCxnSpPr>
        <p:spPr>
          <a:xfrm flipV="1">
            <a:off x="3071802" y="5143512"/>
            <a:ext cx="714380" cy="28575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Přímá spojovací čára 92"/>
          <p:cNvCxnSpPr/>
          <p:nvPr/>
        </p:nvCxnSpPr>
        <p:spPr>
          <a:xfrm rot="10800000" flipV="1">
            <a:off x="6858016" y="5072074"/>
            <a:ext cx="357190" cy="714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Přímá spojovací čára 94"/>
          <p:cNvCxnSpPr/>
          <p:nvPr/>
        </p:nvCxnSpPr>
        <p:spPr>
          <a:xfrm rot="10800000" flipV="1">
            <a:off x="6858016" y="5357826"/>
            <a:ext cx="285752" cy="1428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Přímá spojovací čára 96"/>
          <p:cNvCxnSpPr/>
          <p:nvPr/>
        </p:nvCxnSpPr>
        <p:spPr>
          <a:xfrm rot="10800000">
            <a:off x="6643702" y="5929330"/>
            <a:ext cx="928694" cy="1428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5" fill="hold">
                      <p:stCondLst>
                        <p:cond delay="indefinite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>
                      <p:stCondLst>
                        <p:cond delay="indefinite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3" fill="hold">
                      <p:stCondLst>
                        <p:cond delay="indefinite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/>
      <p:bldP spid="16" grpId="0" animBg="1"/>
      <p:bldP spid="17" grpId="0" animBg="1"/>
      <p:bldP spid="18" grpId="0"/>
      <p:bldP spid="19" grpId="0" animBg="1"/>
      <p:bldP spid="20" grpId="0"/>
      <p:bldP spid="21" grpId="0" animBg="1"/>
      <p:bldP spid="22" grpId="0"/>
      <p:bldP spid="23" grpId="0" animBg="1"/>
      <p:bldP spid="24" grpId="0"/>
      <p:bldP spid="25" grpId="0" animBg="1"/>
      <p:bldP spid="26" grpId="0"/>
      <p:bldP spid="27" grpId="0" animBg="1"/>
      <p:bldP spid="28" grpId="0"/>
      <p:bldP spid="29" grpId="0" animBg="1"/>
      <p:bldP spid="30" grpId="0"/>
      <p:bldP spid="31" grpId="0" animBg="1"/>
      <p:bldP spid="32" grpId="0"/>
      <p:bldP spid="33" grpId="0" animBg="1"/>
      <p:bldP spid="34" grpId="0"/>
      <p:bldP spid="35" grpId="0" animBg="1"/>
      <p:bldP spid="36" grpId="0"/>
      <p:bldP spid="37" grpId="0" animBg="1"/>
      <p:bldP spid="38" grpId="0"/>
      <p:bldP spid="39" grpId="0" animBg="1"/>
      <p:bldP spid="40" grpId="0"/>
      <p:bldP spid="41" grpId="0" animBg="1"/>
      <p:bldP spid="42" grpId="0"/>
      <p:bldP spid="43" grpId="0" animBg="1"/>
      <p:bldP spid="44" grpId="0"/>
      <p:bldP spid="45" grpId="0"/>
      <p:bldP spid="46" grpId="0" animBg="1"/>
      <p:bldP spid="47" grpId="0"/>
      <p:bldP spid="48" grpId="0" animBg="1"/>
      <p:bldP spid="49" grpId="0"/>
      <p:bldP spid="50" grpId="0" animBg="1"/>
      <p:bldP spid="51" grpId="0"/>
      <p:bldP spid="52" grpId="0" animBg="1"/>
      <p:bldP spid="5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0100" y="785794"/>
            <a:ext cx="4533853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ovéPole 2"/>
          <p:cNvSpPr txBox="1"/>
          <p:nvPr/>
        </p:nvSpPr>
        <p:spPr>
          <a:xfrm>
            <a:off x="1714480" y="0"/>
            <a:ext cx="6786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u="sng" dirty="0" smtClean="0">
                <a:latin typeface="Times New Roman" pitchFamily="18" charset="0"/>
                <a:cs typeface="Times New Roman" pitchFamily="18" charset="0"/>
              </a:rPr>
              <a:t>Kostra psa domácího – hrudní končetina</a:t>
            </a:r>
            <a:endParaRPr lang="cs-CZ" sz="28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7072298" y="571480"/>
            <a:ext cx="2071702" cy="78581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kost pažní</a:t>
            </a:r>
            <a:endParaRPr lang="cs-CZ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6786546" y="1500174"/>
            <a:ext cx="2357454" cy="78581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kost vřetenní</a:t>
            </a:r>
            <a:endParaRPr lang="cs-CZ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7143768" y="5214950"/>
            <a:ext cx="2000232" cy="78581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kost loketní</a:t>
            </a:r>
            <a:endParaRPr lang="cs-CZ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6786546" y="2428868"/>
            <a:ext cx="2357454" cy="78581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kost zápěstní</a:t>
            </a:r>
            <a:endParaRPr lang="cs-CZ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6786546" y="3357562"/>
            <a:ext cx="2357454" cy="785818"/>
          </a:xfrm>
          <a:prstGeom prst="roundRect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kosti záprstní</a:t>
            </a:r>
            <a:endParaRPr lang="cs-CZ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Zaoblený obdélník 8"/>
          <p:cNvSpPr/>
          <p:nvPr/>
        </p:nvSpPr>
        <p:spPr>
          <a:xfrm>
            <a:off x="6786546" y="4286256"/>
            <a:ext cx="2357454" cy="78581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články prstů</a:t>
            </a:r>
            <a:endParaRPr lang="cs-CZ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6061075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253 0.00254 L -0.2842 0.12835 " pathEditMode="relative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75 0.00347 L -0.3316 0.2025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473 0.01503 L -0.3316 0.2250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" y="1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632 0.04764 L -0.6467 0.194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" y="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473 0.02776 L -0.22136 0.1221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" y="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3728E-6 L -0.74497 -0.4012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3" y="-2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6061075"/>
            <a:ext cx="3657600" cy="796925"/>
          </a:xfrm>
          <a:prstGeom prst="rect">
            <a:avLst/>
          </a:prstGeom>
          <a:noFill/>
        </p:spPr>
      </p:pic>
      <p:sp>
        <p:nvSpPr>
          <p:cNvPr id="2" name="TextovéPole 1"/>
          <p:cNvSpPr txBox="1"/>
          <p:nvPr/>
        </p:nvSpPr>
        <p:spPr>
          <a:xfrm>
            <a:off x="1357290" y="0"/>
            <a:ext cx="6786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u="sng" dirty="0" smtClean="0">
                <a:latin typeface="Times New Roman" pitchFamily="18" charset="0"/>
                <a:cs typeface="Times New Roman" pitchFamily="18" charset="0"/>
              </a:rPr>
              <a:t>Kostra psa domácího – pánevní končetina</a:t>
            </a:r>
            <a:endParaRPr lang="cs-CZ" sz="28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14480" y="214290"/>
            <a:ext cx="3128977" cy="5650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aoblený obdélník 4"/>
          <p:cNvSpPr/>
          <p:nvPr/>
        </p:nvSpPr>
        <p:spPr>
          <a:xfrm>
            <a:off x="6715108" y="642918"/>
            <a:ext cx="2428892" cy="928694"/>
          </a:xfrm>
          <a:prstGeom prst="roundRect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kost holenní</a:t>
            </a:r>
            <a:endParaRPr lang="cs-CZ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6715108" y="1714488"/>
            <a:ext cx="2428892" cy="928694"/>
          </a:xfrm>
          <a:prstGeom prst="roundRect">
            <a:avLst/>
          </a:prstGeom>
          <a:solidFill>
            <a:srgbClr val="0070C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kost stehenní</a:t>
            </a:r>
            <a:endParaRPr lang="cs-CZ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6715108" y="2786058"/>
            <a:ext cx="2428892" cy="92869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články prstů</a:t>
            </a:r>
            <a:endParaRPr lang="cs-CZ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6715108" y="3857628"/>
            <a:ext cx="2428892" cy="928694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kost nártní</a:t>
            </a:r>
            <a:endParaRPr lang="cs-CZ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6715108" y="4929198"/>
            <a:ext cx="2428892" cy="928694"/>
          </a:xfrm>
          <a:prstGeom prst="roundRect">
            <a:avLst/>
          </a:prstGeom>
          <a:solidFill>
            <a:srgbClr val="FF5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kost zánártní</a:t>
            </a:r>
            <a:endParaRPr lang="cs-CZ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Zaoblený obdélník 9"/>
          <p:cNvSpPr/>
          <p:nvPr/>
        </p:nvSpPr>
        <p:spPr>
          <a:xfrm>
            <a:off x="6715108" y="5929306"/>
            <a:ext cx="2428892" cy="928694"/>
          </a:xfrm>
          <a:prstGeom prst="roundRect">
            <a:avLst/>
          </a:prstGeom>
          <a:solidFill>
            <a:srgbClr val="77777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kost lýtková</a:t>
            </a:r>
            <a:endParaRPr lang="cs-CZ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309 -0.02891 L -0.30417 0.2964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1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83333E-6 -3.90379E-6 L -0.63803 -0.12581 " pathEditMode="relative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712 -0.03677 L -0.36719 0.298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1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86772E-7 L -0.76094 0.0797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1" y="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82886E-6 L -0.39861 -0.1810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" y="-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59852E-6 L -0.69011 -0.5471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5" y="-2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8" grpId="0" animBg="1"/>
      <p:bldP spid="7" grpId="0" animBg="1"/>
      <p:bldP spid="6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4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upload.wikimedia.org/wikipedia/commons/1/14/BlueWhaleSkelet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725" y="1357298"/>
            <a:ext cx="9105275" cy="4385452"/>
          </a:xfrm>
          <a:prstGeom prst="rect">
            <a:avLst/>
          </a:prstGeom>
          <a:noFill/>
        </p:spPr>
      </p:pic>
      <p:sp>
        <p:nvSpPr>
          <p:cNvPr id="3" name="Zaoblený obdélník 2"/>
          <p:cNvSpPr/>
          <p:nvPr/>
        </p:nvSpPr>
        <p:spPr>
          <a:xfrm>
            <a:off x="2571736" y="5786454"/>
            <a:ext cx="4071966" cy="857256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kostra kytovce</a:t>
            </a:r>
            <a:endParaRPr lang="cs-CZ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857356" y="0"/>
            <a:ext cx="6357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latin typeface="Times New Roman" pitchFamily="18" charset="0"/>
                <a:cs typeface="Times New Roman" pitchFamily="18" charset="0"/>
              </a:rPr>
              <a:t>Víš, komu daná kostra patří?</a:t>
            </a:r>
            <a:endParaRPr lang="cs-CZ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571480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  <a:alpha val="6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865012"/>
            <a:ext cx="2738448" cy="599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0" name="Picture 4" descr="http://upload.wikimedia.org/wikipedia/commons/e/e3/Horse_bones_uggla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65826" y="2571744"/>
            <a:ext cx="6178174" cy="4286256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2000232" y="0"/>
            <a:ext cx="6357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latin typeface="Times New Roman" pitchFamily="18" charset="0"/>
                <a:cs typeface="Times New Roman" pitchFamily="18" charset="0"/>
              </a:rPr>
              <a:t>Víš, komu dané kostry patří?</a:t>
            </a:r>
            <a:endParaRPr lang="cs-CZ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2500298" y="1428736"/>
            <a:ext cx="2714644" cy="92869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kostra gorily</a:t>
            </a:r>
            <a:endParaRPr lang="cs-CZ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6429356" y="1785926"/>
            <a:ext cx="2714644" cy="92869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kostra koně</a:t>
            </a:r>
            <a:endParaRPr lang="cs-CZ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8" descr="OPVK_hor_zakladni_logolink_RGB_c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74" y="571480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357422" y="0"/>
            <a:ext cx="5286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u="sng" dirty="0" smtClean="0">
                <a:latin typeface="Times New Roman" pitchFamily="18" charset="0"/>
                <a:cs typeface="Times New Roman" pitchFamily="18" charset="0"/>
              </a:rPr>
              <a:t>Kostra psa domácího – lebka</a:t>
            </a:r>
            <a:endParaRPr lang="cs-CZ" sz="28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upload.wikimedia.org/wikipedia/commons/thumb/0/02/Skull_of_a_dog.png/800px-Skull_of_a_dog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428604"/>
            <a:ext cx="7620000" cy="4762500"/>
          </a:xfrm>
          <a:prstGeom prst="rect">
            <a:avLst/>
          </a:prstGeom>
          <a:noFill/>
        </p:spPr>
      </p:pic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6061075"/>
            <a:ext cx="3657600" cy="796925"/>
          </a:xfrm>
          <a:prstGeom prst="rect">
            <a:avLst/>
          </a:prstGeom>
          <a:noFill/>
        </p:spPr>
      </p:pic>
      <p:cxnSp>
        <p:nvCxnSpPr>
          <p:cNvPr id="6" name="Přímá spojovací čára 5"/>
          <p:cNvCxnSpPr/>
          <p:nvPr/>
        </p:nvCxnSpPr>
        <p:spPr>
          <a:xfrm flipV="1">
            <a:off x="6715140" y="1000108"/>
            <a:ext cx="785818" cy="71438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extovéPole 6"/>
          <p:cNvSpPr txBox="1"/>
          <p:nvPr/>
        </p:nvSpPr>
        <p:spPr>
          <a:xfrm>
            <a:off x="6929454" y="500042"/>
            <a:ext cx="1785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mozkovna</a:t>
            </a:r>
            <a:endParaRPr lang="cs-CZ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Přímá spojovací čára 8"/>
          <p:cNvCxnSpPr/>
          <p:nvPr/>
        </p:nvCxnSpPr>
        <p:spPr>
          <a:xfrm rot="10800000">
            <a:off x="1214414" y="714356"/>
            <a:ext cx="1714512" cy="142876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357158" y="285728"/>
            <a:ext cx="1714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horní čelist</a:t>
            </a:r>
            <a:endParaRPr lang="cs-CZ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Přímá spojovací čára 11"/>
          <p:cNvCxnSpPr/>
          <p:nvPr/>
        </p:nvCxnSpPr>
        <p:spPr>
          <a:xfrm>
            <a:off x="4286248" y="4714884"/>
            <a:ext cx="3143272" cy="35719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TextovéPole 12"/>
          <p:cNvSpPr txBox="1"/>
          <p:nvPr/>
        </p:nvSpPr>
        <p:spPr>
          <a:xfrm>
            <a:off x="7429488" y="4786322"/>
            <a:ext cx="1714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dolní čelist</a:t>
            </a:r>
            <a:endParaRPr lang="cs-CZ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Přímá spojovací čára 14"/>
          <p:cNvCxnSpPr/>
          <p:nvPr/>
        </p:nvCxnSpPr>
        <p:spPr>
          <a:xfrm rot="5400000">
            <a:off x="678629" y="4393413"/>
            <a:ext cx="428628" cy="21431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TextovéPole 15"/>
          <p:cNvSpPr txBox="1"/>
          <p:nvPr/>
        </p:nvSpPr>
        <p:spPr>
          <a:xfrm>
            <a:off x="0" y="4643446"/>
            <a:ext cx="1142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řezáky</a:t>
            </a:r>
            <a:endParaRPr lang="cs-CZ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Přímá spojovací čára 17"/>
          <p:cNvCxnSpPr/>
          <p:nvPr/>
        </p:nvCxnSpPr>
        <p:spPr>
          <a:xfrm rot="10800000" flipV="1">
            <a:off x="1000100" y="3000372"/>
            <a:ext cx="500066" cy="21431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TextovéPole 18"/>
          <p:cNvSpPr txBox="1"/>
          <p:nvPr/>
        </p:nvSpPr>
        <p:spPr>
          <a:xfrm>
            <a:off x="142844" y="3143248"/>
            <a:ext cx="1285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špičáky</a:t>
            </a:r>
            <a:endParaRPr lang="cs-CZ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Přímá spojovací čára 20"/>
          <p:cNvCxnSpPr/>
          <p:nvPr/>
        </p:nvCxnSpPr>
        <p:spPr>
          <a:xfrm rot="5400000">
            <a:off x="785786" y="4714884"/>
            <a:ext cx="1428760" cy="42862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Přímá spojovací čára 22"/>
          <p:cNvCxnSpPr/>
          <p:nvPr/>
        </p:nvCxnSpPr>
        <p:spPr>
          <a:xfrm rot="5400000">
            <a:off x="892943" y="4536289"/>
            <a:ext cx="1500198" cy="71438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Přímá spojovací čára 24"/>
          <p:cNvCxnSpPr/>
          <p:nvPr/>
        </p:nvCxnSpPr>
        <p:spPr>
          <a:xfrm rot="5400000">
            <a:off x="1142976" y="4286256"/>
            <a:ext cx="1500198" cy="121444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Přímá spojovací čára 26"/>
          <p:cNvCxnSpPr/>
          <p:nvPr/>
        </p:nvCxnSpPr>
        <p:spPr>
          <a:xfrm rot="10800000" flipV="1">
            <a:off x="1285852" y="4071942"/>
            <a:ext cx="1714512" cy="157163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ovéPole 27"/>
          <p:cNvSpPr txBox="1"/>
          <p:nvPr/>
        </p:nvSpPr>
        <p:spPr>
          <a:xfrm>
            <a:off x="214282" y="5572140"/>
            <a:ext cx="1928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zuby třenové</a:t>
            </a:r>
            <a:endParaRPr lang="cs-CZ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0" name="Přímá spojovací čára 29"/>
          <p:cNvCxnSpPr/>
          <p:nvPr/>
        </p:nvCxnSpPr>
        <p:spPr>
          <a:xfrm rot="5400000">
            <a:off x="2678893" y="4393413"/>
            <a:ext cx="1357322" cy="42862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TextovéPole 30"/>
          <p:cNvSpPr txBox="1"/>
          <p:nvPr/>
        </p:nvSpPr>
        <p:spPr>
          <a:xfrm>
            <a:off x="2428860" y="5214950"/>
            <a:ext cx="1428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trháky</a:t>
            </a:r>
            <a:endParaRPr lang="cs-CZ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3" name="Přímá spojovací čára 32"/>
          <p:cNvCxnSpPr/>
          <p:nvPr/>
        </p:nvCxnSpPr>
        <p:spPr>
          <a:xfrm rot="5400000">
            <a:off x="3357554" y="4572008"/>
            <a:ext cx="1500198" cy="21431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4" name="TextovéPole 33"/>
          <p:cNvSpPr txBox="1"/>
          <p:nvPr/>
        </p:nvSpPr>
        <p:spPr>
          <a:xfrm>
            <a:off x="3571868" y="5286388"/>
            <a:ext cx="164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stoličky</a:t>
            </a:r>
            <a:endParaRPr lang="cs-CZ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3" grpId="0"/>
      <p:bldP spid="16" grpId="0"/>
      <p:bldP spid="19" grpId="0"/>
      <p:bldP spid="28" grpId="0"/>
      <p:bldP spid="31" grpId="0"/>
      <p:bldP spid="34" grpId="0"/>
    </p:bld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582</Words>
  <Application>Microsoft Office PowerPoint</Application>
  <PresentationFormat>Předvádění na obrazovce (4:3)</PresentationFormat>
  <Paragraphs>126</Paragraphs>
  <Slides>13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Motiv sady Office</vt:lpstr>
      <vt:lpstr>Kosterní stavba těla savců</vt:lpstr>
      <vt:lpstr>Anotace: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Zdroje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Vnitřní stavba těla savců</dc:title>
  <dc:creator>Eliška</dc:creator>
  <cp:lastModifiedBy>Eliška Čechová</cp:lastModifiedBy>
  <cp:revision>77</cp:revision>
  <dcterms:created xsi:type="dcterms:W3CDTF">2012-11-20T20:49:54Z</dcterms:created>
  <dcterms:modified xsi:type="dcterms:W3CDTF">2014-07-11T07:11:22Z</dcterms:modified>
</cp:coreProperties>
</file>