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57" r:id="rId5"/>
    <p:sldId id="265" r:id="rId6"/>
    <p:sldId id="264" r:id="rId7"/>
    <p:sldId id="260" r:id="rId8"/>
    <p:sldId id="261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62" r:id="rId17"/>
    <p:sldId id="266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pPr/>
              <a:t>29. 9. 2014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pPr/>
              <a:t>29. 9. 2014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pPr/>
              <a:t>29. 9. 2014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pPr/>
              <a:t>29. 9. 2014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pPr/>
              <a:t>29. 9. 2014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pPr/>
              <a:t>29. 9. 2014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pPr/>
              <a:t>29. 9. 2014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pPr/>
              <a:t>29. 9. 2014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pPr/>
              <a:t>29. 9. 2014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pPr/>
              <a:t>29. 9. 2014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pPr/>
              <a:t>29. 9. 2014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25E7-9AC7-4D9C-8BC8-BC166E9FF3FB}" type="datetimeFigureOut">
              <a:rPr lang="cs-CZ" smtClean="0"/>
              <a:pPr/>
              <a:t>29. 9. 2014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86C5-EB07-461B-8BFB-EE90064BC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3/3b/Myresluger2.jpg/800px-Myresluger2.jpg" TargetMode="External"/><Relationship Id="rId3" Type="http://schemas.openxmlformats.org/officeDocument/2006/relationships/hyperlink" Target="http://upload.wikimedia.org/wikipedia/commons/thumb/0/0a/Linnaeuss.two-toed.sloth.arp.jpg/595px-Linnaeuss.two-toed.sloth.arp.jpg" TargetMode="External"/><Relationship Id="rId7" Type="http://schemas.openxmlformats.org/officeDocument/2006/relationships/hyperlink" Target="http://upload.wikimedia.org/wikipedia/commons/thumb/9/9b/Choloepus_didactylus_2_-_Buffalo_Zoo.jpg/697px-Choloepus_didactylus_2_-_Buffalo_Zoo.jpg" TargetMode="External"/><Relationship Id="rId2" Type="http://schemas.openxmlformats.org/officeDocument/2006/relationships/hyperlink" Target="http://upload.wikimedia.org/wikipedia/commons/thumb/1/18/Bradypus.jpg/450px-Bradypu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1/11/471_Faultier.JPG/800px-471_Faultier.JPG" TargetMode="External"/><Relationship Id="rId5" Type="http://schemas.openxmlformats.org/officeDocument/2006/relationships/hyperlink" Target="http://upload.wikimedia.org/wikipedia/commons/thumb/1/14/Zweifingerfaultier_2.jpg/800px-Zweifingerfaultier_2.jpg" TargetMode="External"/><Relationship Id="rId4" Type="http://schemas.openxmlformats.org/officeDocument/2006/relationships/hyperlink" Target="http://upload.wikimedia.org/wikipedia/commons/3/30/Linn%C3%A9's_Two-toed_Sloth_area.png" TargetMode="External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e/e9/EdmontonZooArmadillo.JPG/800px-EdmontonZooArmadillo.JPG" TargetMode="External"/><Relationship Id="rId3" Type="http://schemas.openxmlformats.org/officeDocument/2006/relationships/hyperlink" Target="http://upload.wikimedia.org/wikipedia/commons/thumb/9/91/Myrmecophaga_tridactyla_-_Phoenix_Zoo.jpg/800px-Myrmecophaga_tridactyla_-_Phoenix_Zoo.jpg" TargetMode="External"/><Relationship Id="rId7" Type="http://schemas.openxmlformats.org/officeDocument/2006/relationships/hyperlink" Target="http://upload.wikimedia.org/wikipedia/commons/6/65/Common_Long-nosed_Armadillo_area.png" TargetMode="External"/><Relationship Id="rId2" Type="http://schemas.openxmlformats.org/officeDocument/2006/relationships/hyperlink" Target="http://upload.wikimedia.org/wikipedia/commons/thumb/b/b0/Gr._Ameisenb%C3%A4r_auf_Futtersuche.JPG/797px-Gr._Ameisenb%C3%A4r_auf_Futtersuch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7/77/Dasypus_novemcinctus.jpg/800px-Dasypus_novemcinctus.jpg" TargetMode="External"/><Relationship Id="rId5" Type="http://schemas.openxmlformats.org/officeDocument/2006/relationships/hyperlink" Target="http://upload.wikimedia.org/wikipedia/commons/e/e1/Myresluger.jpg" TargetMode="External"/><Relationship Id="rId4" Type="http://schemas.openxmlformats.org/officeDocument/2006/relationships/hyperlink" Target="http://upload.wikimedia.org/wikipedia/commons/thumb/9/92/Giant_Anteater_Santa_Barbara_Zoo_2.jpg/399px-Giant_Anteater_Santa_Barbara_Zoo_2.jpg" TargetMode="External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thumb/8/89/Tolypeutes_tricinctus_distribution.svg/420px-Tolypeutes_tricinctus_distribution.svg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 chudozubí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071670" y="400050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_071_Savci_řád chudozubí</a:t>
            </a:r>
            <a:endParaRPr lang="cs-CZ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86454"/>
            <a:ext cx="3657600" cy="796925"/>
          </a:xfrm>
          <a:prstGeom prst="rect">
            <a:avLst/>
          </a:prstGeom>
          <a:noFill/>
        </p:spPr>
      </p:pic>
      <p:pic>
        <p:nvPicPr>
          <p:cNvPr id="26626" name="Picture 2" descr="Soubor:Dasypus novemcinc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5857884" cy="382959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928926" y="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Pásovcovití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5286380" y="642918"/>
            <a:ext cx="3643338" cy="1500198"/>
          </a:xfrm>
          <a:prstGeom prst="cloudCallout">
            <a:avLst>
              <a:gd name="adj1" fmla="val -60118"/>
              <a:gd name="adj2" fmla="val 12919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5500662" y="4357694"/>
            <a:ext cx="3643338" cy="1500198"/>
          </a:xfrm>
          <a:prstGeom prst="cloudCallout">
            <a:avLst>
              <a:gd name="adj1" fmla="val -69937"/>
              <a:gd name="adj2" fmla="val -527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kde žiji?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5214942" y="2500306"/>
            <a:ext cx="3643338" cy="1500198"/>
          </a:xfrm>
          <a:prstGeom prst="cloudCallout">
            <a:avLst>
              <a:gd name="adj1" fmla="val -54661"/>
              <a:gd name="adj2" fmla="val 496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Čím jsem zajímavý?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428596" y="785794"/>
            <a:ext cx="4786346" cy="1357322"/>
          </a:xfrm>
          <a:prstGeom prst="cloudCallout">
            <a:avLst>
              <a:gd name="adj1" fmla="val 31626"/>
              <a:gd name="adj2" fmla="val 11619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pásovec, </a:t>
            </a:r>
            <a:r>
              <a:rPr lang="cs-CZ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pásovec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devítipásý.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92933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928926" y="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Pásovcovití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0001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tělo je pokryto krunýřem (tvořen destičkami)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7144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ústa jsou tvořena až stovkou zubů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25003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živí se převážně hmyzem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Soubor:Common Long-nosed Armadillo area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86380" y="2500306"/>
            <a:ext cx="2386752" cy="314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Soubor:Dasypus novemcinct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071810"/>
            <a:ext cx="4000528" cy="261534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oubor:EdmontonZooArmadi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6381741" cy="4786306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92933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928926" y="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Pásovcovití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Soubor:Tolypeutes tricinctus distribut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2645" y="714356"/>
            <a:ext cx="3591355" cy="3762373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072066" y="4572008"/>
            <a:ext cx="3857652" cy="10715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Pásovec </a:t>
            </a:r>
            <a:r>
              <a:rPr lang="cs-CZ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třípásý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/>
              <a:t>Vyber správnou odpověď.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785794"/>
            <a:ext cx="91440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Jako jediní savci mají 6-9 krčních obratlů.</a:t>
            </a:r>
            <a:endParaRPr lang="cs-CZ" sz="2800" b="1" dirty="0"/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0" y="1643050"/>
            <a:ext cx="3000364" cy="64294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pásovcovití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6000728" y="1643050"/>
            <a:ext cx="3143272" cy="6429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mravenečníkovití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3000364" y="1643050"/>
            <a:ext cx="3000364" cy="64294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lenochodovití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000372"/>
            <a:ext cx="91440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Mají jazyk dlouhý až 60 centimetrů.</a:t>
            </a:r>
            <a:endParaRPr lang="cs-CZ" sz="2800" b="1" dirty="0"/>
          </a:p>
        </p:txBody>
      </p:sp>
      <p:sp>
        <p:nvSpPr>
          <p:cNvPr id="9" name="Vývojový diagram: alternativní postup 8"/>
          <p:cNvSpPr/>
          <p:nvPr/>
        </p:nvSpPr>
        <p:spPr>
          <a:xfrm>
            <a:off x="0" y="4071942"/>
            <a:ext cx="3000364" cy="64294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pásovcovití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6000728" y="4071942"/>
            <a:ext cx="3143272" cy="6429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mravenečníkovití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Vývojový diagram: alternativní postup 10"/>
          <p:cNvSpPr/>
          <p:nvPr/>
        </p:nvSpPr>
        <p:spPr>
          <a:xfrm>
            <a:off x="3000364" y="4071942"/>
            <a:ext cx="3000364" cy="64294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lenochodovití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/>
              <a:t>Vyber správnou odpověď.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785794"/>
            <a:ext cx="91440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Žijí zavěšení na stromech hřbetem dolů .</a:t>
            </a:r>
            <a:endParaRPr lang="cs-CZ" sz="2800" b="1" dirty="0"/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0" y="1643050"/>
            <a:ext cx="3000364" cy="64294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pásovcovití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6000728" y="1643050"/>
            <a:ext cx="3143272" cy="6429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mravenečníkovití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3000364" y="1643050"/>
            <a:ext cx="3000364" cy="64294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lenochodovití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000372"/>
            <a:ext cx="91440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Mají nejvíce zubů ze všech suchozemských savců.</a:t>
            </a:r>
            <a:endParaRPr lang="cs-CZ" sz="2800" b="1" dirty="0"/>
          </a:p>
        </p:txBody>
      </p:sp>
      <p:sp>
        <p:nvSpPr>
          <p:cNvPr id="9" name="Vývojový diagram: alternativní postup 8"/>
          <p:cNvSpPr/>
          <p:nvPr/>
        </p:nvSpPr>
        <p:spPr>
          <a:xfrm>
            <a:off x="0" y="4071942"/>
            <a:ext cx="3000364" cy="64294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pásovcovití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6000728" y="4071942"/>
            <a:ext cx="3143272" cy="6429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mravenečníkovití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Vývojový diagram: alternativní postup 10"/>
          <p:cNvSpPr/>
          <p:nvPr/>
        </p:nvSpPr>
        <p:spPr>
          <a:xfrm>
            <a:off x="3000364" y="4071942"/>
            <a:ext cx="3000364" cy="64294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lenochodovití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/>
              <a:t>Vyber správnou odpověď.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785794"/>
            <a:ext cx="91440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Dlouhé drápy používají k vyhrabávání mravenců a termitů.</a:t>
            </a:r>
            <a:endParaRPr lang="cs-CZ" sz="2800" b="1" dirty="0"/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0" y="1643050"/>
            <a:ext cx="3000364" cy="64294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pásovcovití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6000728" y="1643050"/>
            <a:ext cx="3143272" cy="6429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mravenečníkovití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3000364" y="1643050"/>
            <a:ext cx="3000364" cy="64294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lenochodovití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000372"/>
            <a:ext cx="914400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Při nebezpečí jsou schopni se stočit do koule, podobně jako ježek.</a:t>
            </a:r>
            <a:endParaRPr lang="cs-CZ" sz="2800" b="1" dirty="0"/>
          </a:p>
        </p:txBody>
      </p:sp>
      <p:sp>
        <p:nvSpPr>
          <p:cNvPr id="9" name="Vývojový diagram: alternativní postup 8"/>
          <p:cNvSpPr/>
          <p:nvPr/>
        </p:nvSpPr>
        <p:spPr>
          <a:xfrm>
            <a:off x="0" y="4357694"/>
            <a:ext cx="3000364" cy="64294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pásovcovití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6000728" y="4357694"/>
            <a:ext cx="3143272" cy="6429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mravenečníkovití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Vývojový diagram: alternativní postup 10"/>
          <p:cNvSpPr/>
          <p:nvPr/>
        </p:nvSpPr>
        <p:spPr>
          <a:xfrm>
            <a:off x="3000364" y="4357694"/>
            <a:ext cx="3000364" cy="64294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lenochodovití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/>
              <a:t>Bradypus.jpg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16. 2. 2005, 21:50 [cit. 2012-12-18].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upload.wikimedia.org/wikipedia/commons/thumb/1/18/Bradypus.jpg/450px-Bradypus.jpg</a:t>
            </a:r>
            <a:endParaRPr lang="cs-CZ" sz="1400" dirty="0" smtClean="0"/>
          </a:p>
          <a:p>
            <a:r>
              <a:rPr lang="cs-CZ" sz="1400" dirty="0" err="1"/>
              <a:t>Linnaeuss.two</a:t>
            </a:r>
            <a:r>
              <a:rPr lang="cs-CZ" sz="1400" dirty="0"/>
              <a:t>-</a:t>
            </a:r>
            <a:r>
              <a:rPr lang="cs-CZ" sz="1400" dirty="0" err="1"/>
              <a:t>toed.sloth.arp.jpg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17. 2. 2007, 21:13 [cit. 2012-12-18].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upload.wikimedia.org/wikipedia/commons/thumb/0/0a/Linnaeuss.two-toed.sloth.arp.jpg/595px-Linnaeuss.two-toed.sloth.arp.jpg</a:t>
            </a:r>
            <a:endParaRPr lang="cs-CZ" sz="1400" dirty="0" smtClean="0"/>
          </a:p>
          <a:p>
            <a:r>
              <a:rPr lang="cs-CZ" sz="1400" dirty="0" err="1"/>
              <a:t>Linné</a:t>
            </a:r>
            <a:r>
              <a:rPr lang="cs-CZ" sz="1400" dirty="0"/>
              <a:t>'s </a:t>
            </a:r>
            <a:r>
              <a:rPr lang="cs-CZ" sz="1400" dirty="0" err="1"/>
              <a:t>Two</a:t>
            </a:r>
            <a:r>
              <a:rPr lang="cs-CZ" sz="1400" dirty="0"/>
              <a:t>-</a:t>
            </a:r>
            <a:r>
              <a:rPr lang="cs-CZ" sz="1400" dirty="0" err="1"/>
              <a:t>toed</a:t>
            </a:r>
            <a:r>
              <a:rPr lang="cs-CZ" sz="1400" dirty="0"/>
              <a:t> </a:t>
            </a:r>
            <a:r>
              <a:rPr lang="cs-CZ" sz="1400" dirty="0" err="1"/>
              <a:t>Sloth</a:t>
            </a:r>
            <a:r>
              <a:rPr lang="cs-CZ" sz="1400" dirty="0"/>
              <a:t> area.</a:t>
            </a:r>
            <a:r>
              <a:rPr lang="cs-CZ" sz="1400" dirty="0" err="1"/>
              <a:t>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22. 12. 2010, 03:31 [cit. 2012-12-18].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upload.wikimedia.org/wikipedia/commons/3/30/Linn%C3%A9%27s_Two-toed_Sloth_area.png</a:t>
            </a:r>
            <a:endParaRPr lang="cs-CZ" sz="1400" dirty="0" smtClean="0"/>
          </a:p>
          <a:p>
            <a:r>
              <a:rPr lang="cs-CZ" sz="1400" dirty="0" err="1"/>
              <a:t>Zweifingerfaultier</a:t>
            </a:r>
            <a:r>
              <a:rPr lang="cs-CZ" sz="1400" dirty="0"/>
              <a:t> 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20. 12. 2006, 13:29 [cit. 2012-12-18].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upload.wikimedia.org/wikipedia/commons/thumb/1/14/Zweifingerfaultier_2.jpg/800px-Zweifingerfaultier_2.jpg</a:t>
            </a:r>
            <a:endParaRPr lang="cs-CZ" sz="1400" dirty="0" smtClean="0"/>
          </a:p>
          <a:p>
            <a:r>
              <a:rPr lang="cs-CZ" sz="1400" dirty="0"/>
              <a:t>471 </a:t>
            </a:r>
            <a:r>
              <a:rPr lang="cs-CZ" sz="1400" dirty="0" err="1"/>
              <a:t>Faultier.JPG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27. 1. 2006, 20:40 [cit. 2012-12-18].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upload.wikimedia.org/wikipedia/commons/thumb/1/11/471_Faultier.JPG/800px-471_Faultier.JPG</a:t>
            </a:r>
            <a:endParaRPr lang="cs-CZ" sz="1400" dirty="0" smtClean="0"/>
          </a:p>
          <a:p>
            <a:r>
              <a:rPr lang="cs-CZ" sz="1400" dirty="0" err="1"/>
              <a:t>Choloepus</a:t>
            </a:r>
            <a:r>
              <a:rPr lang="cs-CZ" sz="1400" dirty="0"/>
              <a:t> </a:t>
            </a:r>
            <a:r>
              <a:rPr lang="cs-CZ" sz="1400" dirty="0" err="1"/>
              <a:t>didactylus</a:t>
            </a:r>
            <a:r>
              <a:rPr lang="cs-CZ" sz="1400" dirty="0"/>
              <a:t> 2 - </a:t>
            </a:r>
            <a:r>
              <a:rPr lang="cs-CZ" sz="1400" dirty="0" err="1"/>
              <a:t>Buffalo</a:t>
            </a:r>
            <a:r>
              <a:rPr lang="cs-CZ" sz="1400" dirty="0"/>
              <a:t> Zoo.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2012-12-18]. Dostupné z: </a:t>
            </a:r>
            <a:r>
              <a:rPr lang="cs-CZ" sz="1400" dirty="0">
                <a:hlinkClick r:id="rId7"/>
              </a:rPr>
              <a:t>http://upload.wikimedia.org/wikipedia/commons/thumb/9/9b/Choloepus_didactylus_2_-_Buffalo_Zoo.jpg/697px-Choloepus_didactylus_2_-_</a:t>
            </a:r>
            <a:r>
              <a:rPr lang="cs-CZ" sz="1400" dirty="0" smtClean="0">
                <a:hlinkClick r:id="rId7"/>
              </a:rPr>
              <a:t>Buffalo_Zoo.jpg</a:t>
            </a:r>
            <a:endParaRPr lang="cs-CZ" sz="1400" dirty="0" smtClean="0"/>
          </a:p>
          <a:p>
            <a:r>
              <a:rPr lang="cs-CZ" sz="1400" dirty="0"/>
              <a:t>Myresluger2.jpg.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2. 4. 2005, 08:49 [cit. 2012-12-18].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upload.wikimedia.org/wikipedia/commons/thumb/3/3b/Myresluger2.jpg/800px-Myresluger2.jpg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/>
              <a:t>Gr</a:t>
            </a:r>
            <a:r>
              <a:rPr lang="cs-CZ" sz="1400" dirty="0"/>
              <a:t>. </a:t>
            </a:r>
            <a:r>
              <a:rPr lang="cs-CZ" sz="1400" dirty="0" err="1"/>
              <a:t>Ameisenbär</a:t>
            </a:r>
            <a:r>
              <a:rPr lang="cs-CZ" sz="1400" dirty="0"/>
              <a:t> </a:t>
            </a:r>
            <a:r>
              <a:rPr lang="cs-CZ" sz="1400" dirty="0" err="1"/>
              <a:t>auf</a:t>
            </a:r>
            <a:r>
              <a:rPr lang="cs-CZ" sz="1400" dirty="0"/>
              <a:t> </a:t>
            </a:r>
            <a:r>
              <a:rPr lang="cs-CZ" sz="1400" dirty="0" err="1"/>
              <a:t>Futtersuche.JPG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5. 4. 2012, 08:33 [cit. 2012-12-18]. Dostupné z: </a:t>
            </a:r>
            <a:r>
              <a:rPr lang="cs-CZ" sz="1400" dirty="0">
                <a:hlinkClick r:id="rId2"/>
              </a:rPr>
              <a:t>http://upload.wikimedia.org/wikipedia/commons/thumb/b/b0/Gr._Ameisenb%C3%A4r_auf_Futtersuche.JPG/797px-Gr._</a:t>
            </a:r>
            <a:r>
              <a:rPr lang="cs-CZ" sz="1400" dirty="0" smtClean="0">
                <a:hlinkClick r:id="rId2"/>
              </a:rPr>
              <a:t>Ameisenb%C3%A4r_auf_Futtersuche.JPG</a:t>
            </a:r>
            <a:endParaRPr lang="cs-CZ" sz="1400" dirty="0" smtClean="0"/>
          </a:p>
          <a:p>
            <a:r>
              <a:rPr lang="cs-CZ" sz="1400" dirty="0" err="1"/>
              <a:t>Myrmecophaga</a:t>
            </a:r>
            <a:r>
              <a:rPr lang="cs-CZ" sz="1400" dirty="0"/>
              <a:t> </a:t>
            </a:r>
            <a:r>
              <a:rPr lang="cs-CZ" sz="1400" dirty="0" err="1"/>
              <a:t>tridactyla</a:t>
            </a:r>
            <a:r>
              <a:rPr lang="cs-CZ" sz="1400" dirty="0"/>
              <a:t> - </a:t>
            </a:r>
            <a:r>
              <a:rPr lang="cs-CZ" sz="1400" dirty="0" err="1"/>
              <a:t>Phoenix</a:t>
            </a:r>
            <a:r>
              <a:rPr lang="cs-CZ" sz="1400" dirty="0"/>
              <a:t> Zoo.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 3. 2007, 21:36 [cit. 2012-12-18]. Dostupné z: </a:t>
            </a:r>
            <a:r>
              <a:rPr lang="cs-CZ" sz="1400" dirty="0">
                <a:hlinkClick r:id="rId3"/>
              </a:rPr>
              <a:t>http://upload.wikimedia.org/wikipedia/commons/thumb/9/91/Myrmecophaga_tridactyla_-_Phoenix_Zoo.jpg/800px-Myrmecophaga_tridactyla_-_</a:t>
            </a:r>
            <a:r>
              <a:rPr lang="cs-CZ" sz="1400" dirty="0" smtClean="0">
                <a:hlinkClick r:id="rId3"/>
              </a:rPr>
              <a:t>Phoenix_Zoo.jpg</a:t>
            </a:r>
            <a:endParaRPr lang="cs-CZ" sz="1400" dirty="0" smtClean="0"/>
          </a:p>
          <a:p>
            <a:r>
              <a:rPr lang="cs-CZ" sz="1400" dirty="0" err="1"/>
              <a:t>Giant</a:t>
            </a:r>
            <a:r>
              <a:rPr lang="cs-CZ" sz="1400" dirty="0"/>
              <a:t> </a:t>
            </a:r>
            <a:r>
              <a:rPr lang="cs-CZ" sz="1400" dirty="0" err="1"/>
              <a:t>Anteater</a:t>
            </a:r>
            <a:r>
              <a:rPr lang="cs-CZ" sz="1400" dirty="0"/>
              <a:t> </a:t>
            </a:r>
            <a:r>
              <a:rPr lang="cs-CZ" sz="1400" dirty="0" err="1"/>
              <a:t>Santa</a:t>
            </a:r>
            <a:r>
              <a:rPr lang="cs-CZ" sz="1400" dirty="0"/>
              <a:t> Barbara Zoo 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28. 1. 2005, 00:52 [cit. 2012-12-18].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upload.wikimedia.org/wikipedia/commons/thumb/9/92/Giant_Anteater_Santa_Barbara_Zoo_2.jpg/399px-Giant_Anteater_Santa_Barbara_Zoo_2.jpg</a:t>
            </a:r>
            <a:endParaRPr lang="cs-CZ" sz="1400" dirty="0" smtClean="0"/>
          </a:p>
          <a:p>
            <a:r>
              <a:rPr lang="cs-CZ" sz="1400" dirty="0" err="1"/>
              <a:t>Myresluger.jpg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5. 4. 2010, 23:49 [cit. 2012-12-18].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upload.wikimedia.org/wikipedia/commons/e/e1/Myresluger.jpg</a:t>
            </a:r>
            <a:endParaRPr lang="cs-CZ" sz="1400" dirty="0" smtClean="0"/>
          </a:p>
          <a:p>
            <a:r>
              <a:rPr lang="cs-CZ" sz="1400" dirty="0" err="1"/>
              <a:t>Dasypus</a:t>
            </a:r>
            <a:r>
              <a:rPr lang="cs-CZ" sz="1400" dirty="0"/>
              <a:t> </a:t>
            </a:r>
            <a:r>
              <a:rPr lang="cs-CZ" sz="1400" dirty="0" err="1"/>
              <a:t>novemcinctus.jpg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4. 2. 2010, 21:41 [cit. 2012-12-18].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upload.wikimedia.org/wikipedia/commons/thumb/7/77/Dasypus_novemcinctus.jpg/800px-Dasypus_novemcinctus.jpg</a:t>
            </a:r>
            <a:endParaRPr lang="cs-CZ" sz="1400" dirty="0" smtClean="0"/>
          </a:p>
          <a:p>
            <a:r>
              <a:rPr lang="cs-CZ" sz="1400" dirty="0" err="1"/>
              <a:t>Common</a:t>
            </a:r>
            <a:r>
              <a:rPr lang="cs-CZ" sz="1400" dirty="0"/>
              <a:t> </a:t>
            </a:r>
            <a:r>
              <a:rPr lang="cs-CZ" sz="1400" dirty="0" err="1"/>
              <a:t>Long</a:t>
            </a:r>
            <a:r>
              <a:rPr lang="cs-CZ" sz="1400" dirty="0"/>
              <a:t>-</a:t>
            </a:r>
            <a:r>
              <a:rPr lang="cs-CZ" sz="1400" dirty="0" err="1"/>
              <a:t>nosed</a:t>
            </a:r>
            <a:r>
              <a:rPr lang="cs-CZ" sz="1400" dirty="0"/>
              <a:t> </a:t>
            </a:r>
            <a:r>
              <a:rPr lang="cs-CZ" sz="1400" dirty="0" err="1"/>
              <a:t>Armadillo</a:t>
            </a:r>
            <a:r>
              <a:rPr lang="cs-CZ" sz="1400" dirty="0"/>
              <a:t> area.</a:t>
            </a:r>
            <a:r>
              <a:rPr lang="cs-CZ" sz="1400" dirty="0" err="1"/>
              <a:t>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22. 12. 2010, 02:58 [cit. 2012-12-18].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upload.wikimedia.org/wikipedia/commons/6/65/Common_Long-nosed_Armadillo_area.png</a:t>
            </a:r>
            <a:endParaRPr lang="cs-CZ" sz="1400" dirty="0" smtClean="0"/>
          </a:p>
          <a:p>
            <a:r>
              <a:rPr lang="cs-CZ" sz="1400" dirty="0" err="1"/>
              <a:t>EdmontonZooArmadillo.JPG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2012-12-18].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upload.wikimedia.org/wikipedia/commons/thumb/e/e9/EdmontonZooArmadillo.JPG/800px-EdmontonZooArmadillo.JPG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/>
              <a:t>Tolypeutes</a:t>
            </a:r>
            <a:r>
              <a:rPr lang="cs-CZ" sz="1400" dirty="0"/>
              <a:t> </a:t>
            </a:r>
            <a:r>
              <a:rPr lang="cs-CZ" sz="1400" dirty="0" err="1"/>
              <a:t>tricinctus</a:t>
            </a:r>
            <a:r>
              <a:rPr lang="cs-CZ" sz="1400" dirty="0"/>
              <a:t> </a:t>
            </a:r>
            <a:r>
              <a:rPr lang="cs-CZ" sz="1400" dirty="0" err="1"/>
              <a:t>distribution.svg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10. 11. 2010, 09:37 [cit. 2012-12-18].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upload.wikimedia.org/wikipedia/commons/thumb/8/89/Tolypeutes_tricinctus_distribution.svg/420px-Tolypeutes_tricinctus_distribution.svg.png</a:t>
            </a:r>
            <a:endParaRPr lang="cs-CZ" sz="1400" dirty="0" smtClean="0"/>
          </a:p>
          <a:p>
            <a:r>
              <a:rPr lang="cs-CZ" sz="1400" i="1" dirty="0" smtClean="0"/>
              <a:t>Přírodopis 8 učebnice pro základní školy a víceletá gymnázia</a:t>
            </a:r>
            <a:r>
              <a:rPr lang="cs-CZ" sz="1400" dirty="0" smtClean="0"/>
              <a:t>. </a:t>
            </a:r>
            <a:r>
              <a:rPr lang="cs-CZ" sz="1400" dirty="0" err="1" smtClean="0"/>
              <a:t>Goethova</a:t>
            </a:r>
            <a:r>
              <a:rPr lang="cs-CZ" sz="1400" dirty="0" smtClean="0"/>
              <a:t> 8, 301 31 Plzeň: </a:t>
            </a:r>
            <a:r>
              <a:rPr lang="cs-CZ" sz="1400" dirty="0" err="1" smtClean="0"/>
              <a:t>Fraus</a:t>
            </a:r>
            <a:r>
              <a:rPr lang="cs-CZ" sz="1400" dirty="0" smtClean="0"/>
              <a:t>, 2006. ISBN 80-7238-428-7.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rozšiřování a seznámení žáků s novým řádem savců – chudozubí.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pomocí názorným ukázek vysvětluje nové učivo: řád chudozubí.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3174" y="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Lenochodovití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Soubor:Linnaeuss.two-toed.sloth.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1641" y="1571588"/>
            <a:ext cx="5242359" cy="5286412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5" name="Obláček 4"/>
          <p:cNvSpPr/>
          <p:nvPr/>
        </p:nvSpPr>
        <p:spPr>
          <a:xfrm>
            <a:off x="0" y="785794"/>
            <a:ext cx="3643338" cy="1500198"/>
          </a:xfrm>
          <a:prstGeom prst="cloudCallout">
            <a:avLst>
              <a:gd name="adj1" fmla="val 57733"/>
              <a:gd name="adj2" fmla="val 7795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0" y="4286256"/>
            <a:ext cx="3643338" cy="1500198"/>
          </a:xfrm>
          <a:prstGeom prst="cloudCallout">
            <a:avLst>
              <a:gd name="adj1" fmla="val 60645"/>
              <a:gd name="adj2" fmla="val -8192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kde žiji?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0" y="2571744"/>
            <a:ext cx="3643338" cy="1500198"/>
          </a:xfrm>
          <a:prstGeom prst="cloudCallout">
            <a:avLst>
              <a:gd name="adj1" fmla="val 61735"/>
              <a:gd name="adj2" fmla="val 17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Čím se vyznačuje můj život?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láček 8"/>
          <p:cNvSpPr/>
          <p:nvPr/>
        </p:nvSpPr>
        <p:spPr>
          <a:xfrm>
            <a:off x="4000496" y="642918"/>
            <a:ext cx="4786346" cy="1357322"/>
          </a:xfrm>
          <a:prstGeom prst="cloudCallout">
            <a:avLst>
              <a:gd name="adj1" fmla="val -29563"/>
              <a:gd name="adj2" fmla="val 9667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lenochod, </a:t>
            </a:r>
            <a:r>
              <a:rPr lang="cs-CZ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lenochod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dvouprstý.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3174" y="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Lenochodovití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35729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život je přizpůsoben pro život </a:t>
            </a:r>
            <a:r>
              <a:rPr lang="cs-CZ" sz="3200" u="sng" dirty="0" smtClean="0">
                <a:latin typeface="Times New Roman" pitchFamily="18" charset="0"/>
                <a:cs typeface="Times New Roman" pitchFamily="18" charset="0"/>
              </a:rPr>
              <a:t>v korunách stromů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714356"/>
            <a:ext cx="964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tropické pralesy Střední a Jižní Ameriky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27146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končetiny mají opatřeny dlouhými drápy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2000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pohybují se velmi pomalu (0,24 km/h)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Soubor:Zweifingerfaultier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286124"/>
            <a:ext cx="5119670" cy="3410981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pic>
        <p:nvPicPr>
          <p:cNvPr id="1030" name="Picture 6" descr="Soubor:471 Faulti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3476596" cy="26074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3174" y="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Lenochodovití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živí se listím a ovocem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7144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srst roste od břicha směrem k hřbetu (přizpůsobení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k životu vzhůru nohama)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292893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průměrně trousí asi jednou týdně a spí až 15 hodin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denně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oubor:Bradyp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2196701" cy="2928934"/>
          </a:xfrm>
          <a:prstGeom prst="rect">
            <a:avLst/>
          </a:prstGeom>
          <a:noFill/>
        </p:spPr>
      </p:pic>
      <p:pic>
        <p:nvPicPr>
          <p:cNvPr id="22532" name="Picture 4" descr="Soubor:Choloepus didactylus 2 - Buffalo Z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88344"/>
            <a:ext cx="3571868" cy="3069655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6061075"/>
            <a:ext cx="3657600" cy="796925"/>
          </a:xfrm>
          <a:prstGeom prst="rect">
            <a:avLst/>
          </a:prstGeom>
          <a:noFill/>
        </p:spPr>
      </p:pic>
      <p:pic>
        <p:nvPicPr>
          <p:cNvPr id="11" name="Picture 2" descr="Soubor:Linné's Two-toed Sloth are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1117256" cy="168115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oubor:Myreslug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857676"/>
            <a:ext cx="5929322" cy="4009705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6061075"/>
            <a:ext cx="3657600" cy="796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643174" y="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Mravenečníkovití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0" y="785794"/>
            <a:ext cx="3643338" cy="1500198"/>
          </a:xfrm>
          <a:prstGeom prst="cloudCallout">
            <a:avLst>
              <a:gd name="adj1" fmla="val 57733"/>
              <a:gd name="adj2" fmla="val 7795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0" y="4286256"/>
            <a:ext cx="3643338" cy="1500198"/>
          </a:xfrm>
          <a:prstGeom prst="cloudCallout">
            <a:avLst>
              <a:gd name="adj1" fmla="val 60645"/>
              <a:gd name="adj2" fmla="val -8192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kde žiji?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láček 8"/>
          <p:cNvSpPr/>
          <p:nvPr/>
        </p:nvSpPr>
        <p:spPr>
          <a:xfrm>
            <a:off x="0" y="2571744"/>
            <a:ext cx="3643338" cy="1500198"/>
          </a:xfrm>
          <a:prstGeom prst="cloudCallout">
            <a:avLst>
              <a:gd name="adj1" fmla="val 61735"/>
              <a:gd name="adj2" fmla="val 17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je mým typickým znakem?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láček 9"/>
          <p:cNvSpPr/>
          <p:nvPr/>
        </p:nvSpPr>
        <p:spPr>
          <a:xfrm>
            <a:off x="4000496" y="642918"/>
            <a:ext cx="4786346" cy="1357322"/>
          </a:xfrm>
          <a:prstGeom prst="cloudCallout">
            <a:avLst>
              <a:gd name="adj1" fmla="val -29563"/>
              <a:gd name="adj2" fmla="val 9667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mravenečník, </a:t>
            </a:r>
            <a:r>
              <a:rPr lang="cs-CZ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mravenečník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velký.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428860" y="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Mravenečníkovití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mají zcela bezzubé čelisti, hlavu protáhlou zakončenou rourkovitým čenichem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Soubor:Gr. Ameisenbär auf Futtersu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00240"/>
            <a:ext cx="5091095" cy="38326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428860" y="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Mravenečníkovití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7154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dlouhý, daleko vysunovatelný, lepkavý jazyk jim umožňuje sbírat potravu - potravou jsou převážně mravenci a termiti (jazyk může být až 60 cm dlouhý)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7146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přední končetiny jsou tvořeny mohutnými drápy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357562"/>
            <a:ext cx="3143267" cy="329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28860" y="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Mravenečníkovití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Soubor:Giant Anteater Santa Barbara Zo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800475" cy="5715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786454"/>
            <a:ext cx="3657600" cy="796925"/>
          </a:xfrm>
          <a:prstGeom prst="rect">
            <a:avLst/>
          </a:prstGeom>
          <a:noFill/>
        </p:spPr>
      </p:pic>
      <p:pic>
        <p:nvPicPr>
          <p:cNvPr id="24580" name="Picture 4" descr="Soubor:Myreslu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928802"/>
            <a:ext cx="458575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443</Words>
  <Application>Microsoft Office PowerPoint</Application>
  <PresentationFormat>Předvádění na obrazovce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Savci – řád chudozubí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57</cp:revision>
  <dcterms:created xsi:type="dcterms:W3CDTF">2012-12-18T16:49:13Z</dcterms:created>
  <dcterms:modified xsi:type="dcterms:W3CDTF">2014-09-29T18:58:54Z</dcterms:modified>
</cp:coreProperties>
</file>