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7" r:id="rId20"/>
    <p:sldId id="265" r:id="rId21"/>
    <p:sldId id="26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BC80-73EF-4209-8578-E1DD9B34C10A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5BFB-712C-4A63-8DD8-05AC0392A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jpeg"/><Relationship Id="rId7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1/19/Europ%C3%A4ischer_Ziesel_in_Hockstellung.jpg/800px-Europ%C3%A4ischer_Ziesel_in_Hockstellung.jpg" TargetMode="External"/><Relationship Id="rId3" Type="http://schemas.openxmlformats.org/officeDocument/2006/relationships/hyperlink" Target="http://upload.wikimedia.org/wikipedia/commons/thumb/b/bc/Bristol.zoo.capybara.arp.jpg/742px-Bristol.zoo.capybara.arp.jpg" TargetMode="External"/><Relationship Id="rId7" Type="http://schemas.openxmlformats.org/officeDocument/2006/relationships/hyperlink" Target="http://upload.wikimedia.org/wikipedia/commons/thumb/1/15/WildRat.jpg/800px-WildRat.jpg" TargetMode="External"/><Relationship Id="rId2" Type="http://schemas.openxmlformats.org/officeDocument/2006/relationships/hyperlink" Target="http://upload.wikimedia.org/wikipedia/commons/thumb/5/53/RagondinCr%C3%A2ne.jpg/800px-RagondinCr%C3%A2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5/5d/Mor%C4%8De.jpg" TargetMode="External"/><Relationship Id="rId5" Type="http://schemas.openxmlformats.org/officeDocument/2006/relationships/hyperlink" Target="http://upload.wikimedia.org/wikipedia/commons/a/ab/House_mouse.jpg" TargetMode="External"/><Relationship Id="rId4" Type="http://schemas.openxmlformats.org/officeDocument/2006/relationships/hyperlink" Target="http://upload.wikimedia.org/wikipedia/commons/thumb/0/02/Eichh%C3%B6rnchen_D%C3%BCsseldorf_Hofgarten_edit.jpg/800px-Eichh%C3%B6rnchen_D%C3%BCsseldorf_Hofgarten_edit.jpg" TargetMode="External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a/Male_capybara.jpg/800px-Male_capybara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upload.wikimedia.org/wikipedia/commons/1/10/Hamster-Commu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Mus_musculus" TargetMode="External"/><Relationship Id="rId5" Type="http://schemas.openxmlformats.org/officeDocument/2006/relationships/hyperlink" Target="http://upload.wikimedia.org/wikipedia/commons/thumb/3/39/Hystrix.leucura.jpg/696px-Hystrix.leucura.jpg" TargetMode="External"/><Relationship Id="rId4" Type="http://schemas.openxmlformats.org/officeDocument/2006/relationships/hyperlink" Target="http://upload.wikimedia.org/wikipedia/commons/thumb/2/2c/Chinchilla-Patchouli.jpg/622px-Chinchilla-Patchouli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(úvod)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14480" y="40005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_073_Savci_řád </a:t>
            </a:r>
            <a:r>
              <a:rPr lang="cs-CZ" sz="3200" dirty="0" smtClean="0"/>
              <a:t>hlodavci </a:t>
            </a:r>
            <a:r>
              <a:rPr lang="cs-CZ" sz="3200" dirty="0" smtClean="0"/>
              <a:t>(úvod)</a:t>
            </a:r>
            <a:endParaRPr lang="cs-CZ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7238997" cy="542924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15008" y="1142984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Potkan obecný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7238997" cy="542924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15008" y="1142984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Sysel obecný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Soubor:Hystrix.leuc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6057896" cy="521362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15008" y="1142984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Dikobraz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Soubor:Hamster-Comm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6286544" cy="4714908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715008" y="1142984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Křeček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Soubor:Male capy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762000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86446" y="1000108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Kapybara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Soubor:Chinchilla-Patcho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92455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86446" y="1000108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Činčila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Řekni co víš a některém z daných hlodavců.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House 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500462" cy="2426988"/>
          </a:xfrm>
          <a:prstGeom prst="rect">
            <a:avLst/>
          </a:prstGeom>
          <a:noFill/>
        </p:spPr>
      </p:pic>
      <p:pic>
        <p:nvPicPr>
          <p:cNvPr id="5" name="Picture 4" descr="Soubor:Hamster-Commu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928670"/>
            <a:ext cx="3357586" cy="2518189"/>
          </a:xfrm>
          <a:prstGeom prst="rect">
            <a:avLst/>
          </a:prstGeom>
          <a:noFill/>
        </p:spPr>
      </p:pic>
      <p:pic>
        <p:nvPicPr>
          <p:cNvPr id="6" name="Picture 2" descr="Soubor:WildR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29066"/>
            <a:ext cx="3524253" cy="2643190"/>
          </a:xfrm>
          <a:prstGeom prst="rect">
            <a:avLst/>
          </a:prstGeom>
          <a:noFill/>
        </p:spPr>
      </p:pic>
      <p:sp>
        <p:nvSpPr>
          <p:cNvPr id="7" name="Tlačítko akce: Informace 6">
            <a:hlinkClick r:id="rId6" action="ppaction://hlinksldjump" highlightClick="1"/>
          </p:cNvPr>
          <p:cNvSpPr/>
          <p:nvPr/>
        </p:nvSpPr>
        <p:spPr>
          <a:xfrm>
            <a:off x="214282" y="3857628"/>
            <a:ext cx="1143008" cy="857256"/>
          </a:xfrm>
          <a:prstGeom prst="actionButtonInformation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rId7" action="ppaction://hlinksldjump" highlightClick="1"/>
          </p:cNvPr>
          <p:cNvSpPr/>
          <p:nvPr/>
        </p:nvSpPr>
        <p:spPr>
          <a:xfrm>
            <a:off x="7286644" y="2786058"/>
            <a:ext cx="1214446" cy="928694"/>
          </a:xfrm>
          <a:prstGeom prst="actionButtonInformation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Informace 8">
            <a:hlinkClick r:id="rId8" action="ppaction://hlinksldjump" highlightClick="1"/>
          </p:cNvPr>
          <p:cNvSpPr/>
          <p:nvPr/>
        </p:nvSpPr>
        <p:spPr>
          <a:xfrm>
            <a:off x="7643834" y="6000768"/>
            <a:ext cx="1143008" cy="857232"/>
          </a:xfrm>
          <a:prstGeom prst="actionButtonInformation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074" name="Picture 2" descr="http://upload.wikimedia.org/wikipedia/commons/7/75/Mus_muscul_061113_t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898" y="1000108"/>
            <a:ext cx="5306102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7643834" y="6072206"/>
            <a:ext cx="1500166" cy="7857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1357298"/>
            <a:ext cx="600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náš nejznámější hlodavec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přenašeč onemocnění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kosmopolitní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laboratorní zvíře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142852"/>
            <a:ext cx="4214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Myš domácí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85720" y="142852"/>
            <a:ext cx="4214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Křeček polní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7643834" y="6072206"/>
            <a:ext cx="1500166" cy="7857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Soubor:Hamster-Comm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16" y="1214422"/>
            <a:ext cx="466728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0" y="1357298"/>
            <a:ext cx="600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v Česku chráněný zákonem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hluboké nory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lícní torby (slouží k </a:t>
            </a:r>
          </a:p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přenášení např. zrní)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potrava: zrní, semena,</a:t>
            </a:r>
          </a:p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hmyz, …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85720" y="142852"/>
            <a:ext cx="4214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Potkan obecný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7643834" y="6072206"/>
            <a:ext cx="1500166" cy="7857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Soubor:Wild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67" y="1357298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0" y="1357298"/>
            <a:ext cx="600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kosmopolitní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noční hlodavec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tvoří velké skupiny</a:t>
            </a:r>
          </a:p>
          <a:p>
            <a:pPr>
              <a:buFontTx/>
              <a:buChar char="-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mohou přenášet</a:t>
            </a:r>
          </a:p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nebezpečná </a:t>
            </a:r>
          </a:p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onemocnění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 novým řádem savců – hlodavci. Jedná se o úvodní seznámení s charakteristickými znaky tohoto řádu.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vysvětluje nové učivo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RagondinCrâne.jpg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2012-12-26].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upload.wikimedia.org/wikipedia/commons/thumb/5/53/RagondinCr%C3%A2ne.jpg/800px-RagondinCr%C3%A2ne.jpg</a:t>
            </a:r>
            <a:endParaRPr lang="cs-CZ" sz="1400" dirty="0" smtClean="0"/>
          </a:p>
          <a:p>
            <a:r>
              <a:rPr lang="cs-CZ" sz="1400" dirty="0"/>
              <a:t>Bristol.zoo.</a:t>
            </a:r>
            <a:r>
              <a:rPr lang="cs-CZ" sz="1400" dirty="0" err="1"/>
              <a:t>capybara.arp.jpg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 1. 2006, 15:03 [cit. 2012-12-26].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upload.wikimedia.org/wikipedia/commons/thumb/b/bc/Bristol.zoo.capybara.arp.jpg/742px-Bristol.zoo.capybara.arp.jpg</a:t>
            </a:r>
            <a:endParaRPr lang="cs-CZ" sz="1400" dirty="0" smtClean="0"/>
          </a:p>
          <a:p>
            <a:r>
              <a:rPr lang="cs-CZ" sz="1400" dirty="0" err="1"/>
              <a:t>Eichhörnchen</a:t>
            </a:r>
            <a:r>
              <a:rPr lang="cs-CZ" sz="1400" dirty="0"/>
              <a:t> Düsseldorf </a:t>
            </a:r>
            <a:r>
              <a:rPr lang="cs-CZ" sz="1400" dirty="0" err="1"/>
              <a:t>Hofgarten</a:t>
            </a:r>
            <a:r>
              <a:rPr lang="cs-CZ" sz="1400" dirty="0"/>
              <a:t> </a:t>
            </a:r>
            <a:r>
              <a:rPr lang="cs-CZ" sz="1400" dirty="0" err="1"/>
              <a:t>edit.jpg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19. 11. 2011, 17:57 [cit. 2012-12-26].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upload.wikimedia.org/wikipedia/commons/thumb/0/02/Eichh%C3%B6rnchen_D%C3%BCsseldorf_Hofgarten_edit.jpg/800px-Eichh%C3%B6rnchen_D%C3%BCsseldorf_Hofgarten_edit.jpg</a:t>
            </a:r>
            <a:endParaRPr lang="cs-CZ" sz="1400" dirty="0" smtClean="0"/>
          </a:p>
          <a:p>
            <a:r>
              <a:rPr lang="en-US" sz="1400" dirty="0"/>
              <a:t>House mouse.jpg. In: </a:t>
            </a:r>
            <a:r>
              <a:rPr lang="en-US" sz="1400" i="1" dirty="0"/>
              <a:t>Wikipedia: the free encyclopedia</a:t>
            </a:r>
            <a:r>
              <a:rPr lang="en-US" sz="1400" dirty="0"/>
              <a:t> [online]. San Francisco (CA): Wikimedia Foundation, 2001-, 15. 12. 2004, 19:25 [cit. 2012-12-26].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upload.wikimedia.org/wikipedia/commons/a/ab/House_mouse.jpg</a:t>
            </a:r>
            <a:endParaRPr lang="cs-CZ" sz="1400" dirty="0" smtClean="0"/>
          </a:p>
          <a:p>
            <a:r>
              <a:rPr lang="cs-CZ" sz="1400" dirty="0"/>
              <a:t>Morče.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 5. 2006, 19:40 [cit. 2012-12-26].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upload.wikimedia.org/wikipedia/commons/5/5d/Mor%C4%8De.jpg</a:t>
            </a:r>
            <a:endParaRPr lang="cs-CZ" sz="1400" dirty="0" smtClean="0"/>
          </a:p>
          <a:p>
            <a:r>
              <a:rPr lang="cs-CZ" sz="1400" dirty="0" err="1"/>
              <a:t>WildRat.jpg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4. 2008, 10:15 [cit. 2012-12-26].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upload.wikimedia.org/wikipedia/commons/thumb/1/15/WildRat.jpg/800px-WildRat.jpg</a:t>
            </a:r>
            <a:endParaRPr lang="cs-CZ" sz="1400" dirty="0" smtClean="0"/>
          </a:p>
          <a:p>
            <a:r>
              <a:rPr lang="cs-CZ" sz="1400" dirty="0" err="1"/>
              <a:t>Europäischer</a:t>
            </a:r>
            <a:r>
              <a:rPr lang="cs-CZ" sz="1400" dirty="0"/>
              <a:t> </a:t>
            </a:r>
            <a:r>
              <a:rPr lang="cs-CZ" sz="1400" dirty="0" err="1"/>
              <a:t>Ziesel</a:t>
            </a:r>
            <a:r>
              <a:rPr lang="cs-CZ" sz="1400" dirty="0"/>
              <a:t> in </a:t>
            </a:r>
            <a:r>
              <a:rPr lang="cs-CZ" sz="1400" dirty="0" err="1"/>
              <a:t>Hockstellung.jpg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5. 2005, 23:29 [cit. 2012-12-26].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upload.wikimedia.org/wikipedia/commons/thumb/1/19/Europ%C3%A4ischer_Ziesel_in_Hockstellung.jpg/800px-Europ%C3%A4ischer_Ziesel_in_Hockstellung.jpg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Hamster</a:t>
            </a:r>
            <a:r>
              <a:rPr lang="cs-CZ" sz="1400" dirty="0"/>
              <a:t>-</a:t>
            </a:r>
            <a:r>
              <a:rPr lang="cs-CZ" sz="1400" dirty="0" err="1"/>
              <a:t>Commun.jpg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1. 2. 2007, 22:36 [cit. 2012-12-26].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upload.wikimedia.org/wikipedia/commons/1/10/Hamster-Commun.jpg</a:t>
            </a:r>
            <a:endParaRPr lang="cs-CZ" sz="1400" dirty="0" smtClean="0"/>
          </a:p>
          <a:p>
            <a:r>
              <a:rPr lang="cs-CZ" sz="1400" dirty="0"/>
              <a:t>Male </a:t>
            </a:r>
            <a:r>
              <a:rPr lang="cs-CZ" sz="1400" dirty="0" err="1"/>
              <a:t>capybara.jpg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9. 2006, 22:03 [cit. 2012-12-26].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upload.wikimedia.org/wikipedia/commons/thumb/8/8a/Male_capybara.jpg/800px-Male_capybara.jpg</a:t>
            </a:r>
            <a:endParaRPr lang="cs-CZ" sz="1400" dirty="0" smtClean="0"/>
          </a:p>
          <a:p>
            <a:r>
              <a:rPr lang="cs-CZ" sz="1400" dirty="0" err="1"/>
              <a:t>Chinchilla</a:t>
            </a:r>
            <a:r>
              <a:rPr lang="cs-CZ" sz="1400" dirty="0"/>
              <a:t>-</a:t>
            </a:r>
            <a:r>
              <a:rPr lang="cs-CZ" sz="1400" dirty="0" err="1"/>
              <a:t>Patchouli.jpg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26. 6. 2006, 21:37 [cit. 2012-12-26].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upload.wikimedia.org/wikipedia/commons/thumb/2/2c/Chinchilla-Patchouli.jpg/622px-Chinchilla-Patchouli.jpg</a:t>
            </a:r>
            <a:endParaRPr lang="cs-CZ" sz="1400" dirty="0" smtClean="0"/>
          </a:p>
          <a:p>
            <a:r>
              <a:rPr lang="cs-CZ" sz="1400" dirty="0" err="1" smtClean="0"/>
              <a:t>Hystrix.leucura.jpg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5. 2006, 18:22 [cit. 2012-12-26]. Dostupné z: </a:t>
            </a:r>
            <a:r>
              <a:rPr lang="cs-CZ" sz="1400" dirty="0" smtClean="0">
                <a:hlinkClick r:id="rId5"/>
              </a:rPr>
              <a:t>http://upload.wikimedia.org/wikipedia/commons/thumb/3/39/Hystrix.leucura.jpg/696px-Hystrix.leucura.jpg</a:t>
            </a:r>
            <a:endParaRPr lang="cs-CZ" sz="1400" dirty="0" smtClean="0"/>
          </a:p>
          <a:p>
            <a:r>
              <a:rPr lang="en-US" sz="1400" dirty="0" err="1" smtClean="0"/>
              <a:t>Mus</a:t>
            </a:r>
            <a:r>
              <a:rPr lang="en-US" sz="1400" dirty="0" smtClean="0"/>
              <a:t> </a:t>
            </a:r>
            <a:r>
              <a:rPr lang="en-US" sz="1400" dirty="0" err="1" smtClean="0"/>
              <a:t>musculus</a:t>
            </a:r>
            <a:r>
              <a:rPr lang="en-US" sz="1400" dirty="0" smtClean="0"/>
              <a:t>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2014-10-07].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</a:t>
            </a:r>
            <a:r>
              <a:rPr lang="en-US" sz="1400" dirty="0" smtClean="0">
                <a:hlinkClick r:id="rId6"/>
              </a:rPr>
              <a:t>http://</a:t>
            </a:r>
            <a:r>
              <a:rPr lang="en-US" sz="1400" dirty="0" err="1" smtClean="0">
                <a:hlinkClick r:id="rId6"/>
              </a:rPr>
              <a:t>commons.wikimedia.org</a:t>
            </a:r>
            <a:r>
              <a:rPr lang="en-US" sz="1400" dirty="0" smtClean="0">
                <a:hlinkClick r:id="rId6"/>
              </a:rPr>
              <a:t>/wiki/</a:t>
            </a:r>
            <a:r>
              <a:rPr lang="en-US" sz="1400" dirty="0" err="1" smtClean="0">
                <a:hlinkClick r:id="rId6"/>
              </a:rPr>
              <a:t>Mus_musculus#mediaviewer</a:t>
            </a:r>
            <a:r>
              <a:rPr lang="en-US" sz="1400" dirty="0" smtClean="0">
                <a:hlinkClick r:id="rId6"/>
              </a:rPr>
              <a:t>/File:Mus_muscul_061113_tdp.jpg</a:t>
            </a:r>
            <a:endParaRPr lang="cs-CZ" sz="1400" dirty="0" smtClean="0"/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43108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Charakteristické znaky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nejpočetnější skupina savců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rozšířeni po celém světě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3574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přizpůsobeni životu na souši, u vody, na stromech, 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na polích, atd.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jsou býložraví, výjimečně všežraví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1433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jedná se především o malé až střední druhy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3108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Charakteristické znaky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typický chrup s hlodavými řezáky 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(neustále dorůstají)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oubor:RagondinCrâ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2722" y="1857364"/>
            <a:ext cx="5371278" cy="35719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14282" y="2571744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špičáky chybí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3108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Charakteristické znaky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velká rozmnožovací schopnost (krátká doba březosti, velký počet mláďat)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často se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přemnožují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největším zástupcem je </a:t>
            </a:r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kapybara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Soubor:Bristol.zoo.capybara.a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4164"/>
            <a:ext cx="3714744" cy="30038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92867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Pokus se na následujících snímcích určit některé zástupce hlodavců.</a:t>
            </a:r>
            <a:endParaRPr lang="cs-CZ" sz="6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Soubor:Eichhörnchen Düsseldorf Hofgarten 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7620000" cy="517207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15008" y="928670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Veverka obecná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oubor:House 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6388202" cy="442915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715008" y="1142984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Myš domácí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074" name="Picture 2" descr="Soubor:Morč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6334148" cy="475061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57422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Zástupci hlodavců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715008" y="1142984"/>
            <a:ext cx="3214710" cy="10001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Morče domácí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358</Words>
  <Application>Microsoft Office PowerPoint</Application>
  <PresentationFormat>Předvádění na obrazovce (4:3)</PresentationFormat>
  <Paragraphs>81</Paragraphs>
  <Slides>21</Slides>
  <Notes>0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Savci – řád hlodavci (úvod)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38</cp:revision>
  <dcterms:created xsi:type="dcterms:W3CDTF">2012-12-26T09:03:36Z</dcterms:created>
  <dcterms:modified xsi:type="dcterms:W3CDTF">2014-10-07T14:59:34Z</dcterms:modified>
</cp:coreProperties>
</file>