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84" r:id="rId18"/>
    <p:sldId id="274" r:id="rId19"/>
    <p:sldId id="285" r:id="rId20"/>
    <p:sldId id="275" r:id="rId21"/>
    <p:sldId id="286" r:id="rId22"/>
    <p:sldId id="276" r:id="rId23"/>
    <p:sldId id="278" r:id="rId24"/>
    <p:sldId id="279" r:id="rId25"/>
    <p:sldId id="280" r:id="rId26"/>
    <p:sldId id="281" r:id="rId27"/>
    <p:sldId id="282" r:id="rId28"/>
    <p:sldId id="263" r:id="rId29"/>
    <p:sldId id="273" r:id="rId30"/>
    <p:sldId id="277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12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DED824-6C92-4229-A54D-A32456300680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4/Gray_Wolf_Range.png/800px-Gray_Wolf_Range.png" TargetMode="External"/><Relationship Id="rId3" Type="http://schemas.openxmlformats.org/officeDocument/2006/relationships/hyperlink" Target="http://www.clker.com/cliparts/2/d/f/a/11949898861584890518bobi_architetto_francesc_01.svg.med.png" TargetMode="External"/><Relationship Id="rId7" Type="http://schemas.openxmlformats.org/officeDocument/2006/relationships/hyperlink" Target="http://www.clker.com/cliparts/6/1/1/9/11954395571816358682loup__tienne_bersac_01.svg.med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3/Canis_lupus.jpg" TargetMode="External"/><Relationship Id="rId11" Type="http://schemas.openxmlformats.org/officeDocument/2006/relationships/hyperlink" Target="http://upload.wikimedia.org/wikipedia/commons/thumb/d/d0/Vulpes_vulpes_standing_in_snow.jpg/800px-Vulpes_vulpes_standing_in_snow.jpg" TargetMode="External"/><Relationship Id="rId5" Type="http://schemas.openxmlformats.org/officeDocument/2006/relationships/hyperlink" Target="http://www.clker.com/cliparts/a/6/d/0/11954400241655438672johnny_automatic_cartoon_dog_1.svg.med.png" TargetMode="External"/><Relationship Id="rId10" Type="http://schemas.openxmlformats.org/officeDocument/2006/relationships/hyperlink" Target="http://upload.wikimedia.org/wikipedia/commons/4/45/Canis_lupus_pack_surrounding_Bison.jpg" TargetMode="External"/><Relationship Id="rId4" Type="http://schemas.openxmlformats.org/officeDocument/2006/relationships/hyperlink" Target="http://www.clker.com/cliparts/1/1/8/5/1194999579507615098guarddog.svg.med.png" TargetMode="External"/><Relationship Id="rId9" Type="http://schemas.openxmlformats.org/officeDocument/2006/relationships/hyperlink" Target="http://upload.wikimedia.org/wikipedia/commons/1/1f/Wolves_Kill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e/ef/Dingo_Australia_Zoo_QLD.jpg/777px-Dingo_Australia_Zoo_QLD.jpg" TargetMode="External"/><Relationship Id="rId3" Type="http://schemas.openxmlformats.org/officeDocument/2006/relationships/hyperlink" Target="http://upload.wikimedia.org/wikipedia/commons/thumb/2/28/Vulpes_vulpes_pup_sitting_on_stone.jpg/800px-Vulpes_vulpes_pup_sitting_on_stone.jpg" TargetMode="External"/><Relationship Id="rId7" Type="http://schemas.openxmlformats.org/officeDocument/2006/relationships/hyperlink" Target="http://upload.wikimedia.org/wikipedia/commons/6/6f/Leefgebied_coyoteupdate.jpg" TargetMode="External"/><Relationship Id="rId2" Type="http://schemas.openxmlformats.org/officeDocument/2006/relationships/hyperlink" Target="http://upload.wikimedia.org/wikipedia/commons/0/03/Vulpes_vulpes_laying_in_sn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c/Coyote_in_forest.jpg/800px-Coyote_in_forest.jpg" TargetMode="External"/><Relationship Id="rId5" Type="http://schemas.openxmlformats.org/officeDocument/2006/relationships/hyperlink" Target="http://upload.wikimedia.org/wikipedia/commons/4/43/World_goldschakal.pn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upload.wikimedia.org/wikipedia/commons/3/3c/Golden_Jackal_sa02.jpg" TargetMode="External"/><Relationship Id="rId9" Type="http://schemas.openxmlformats.org/officeDocument/2006/relationships/hyperlink" Target="http://upload.wikimedia.org/wikipedia/commons/thumb/7/7c/Montage_of_dogs.jpg/529px-Montage_of_dogs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5/55/Beagle_600.jpg" TargetMode="External"/><Relationship Id="rId3" Type="http://schemas.openxmlformats.org/officeDocument/2006/relationships/hyperlink" Target="http://www.clker.com/cliparts/8/6/b/5/1206579092872357299Gerald_G_Puppy_Cartoon.svg.med.png" TargetMode="External"/><Relationship Id="rId7" Type="http://schemas.openxmlformats.org/officeDocument/2006/relationships/hyperlink" Target="http://upload.wikimedia.org/wikipedia/commons/thumb/1/13/Stravharig_tax.jpg/800px-Stravharig_tax.jpg" TargetMode="External"/><Relationship Id="rId2" Type="http://schemas.openxmlformats.org/officeDocument/2006/relationships/hyperlink" Target="http://www.clker.com/cliparts/f/7/b/d/1194985533695551966dog_on_leash_gerald_g._01.svg.m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0/SanBernardo_Newton.jpg/800px-SanBernardo_Newton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upload.wikimedia.org/wikipedia/commons/thumb/2/25/Dobermann.jpg/696px-Dobermann.jpg" TargetMode="External"/><Relationship Id="rId10" Type="http://schemas.openxmlformats.org/officeDocument/2006/relationships/hyperlink" Target="http://upload.wikimedia.org/wikipedia/commons/thumb/f/f0/Goldensondika.jpg/400px-Goldensondika.jpg" TargetMode="External"/><Relationship Id="rId4" Type="http://schemas.openxmlformats.org/officeDocument/2006/relationships/hyperlink" Target="http://www.clker.com/cliparts/8/1/3/6/12161396651491232743lemmling_Cartoon_dog.svg.med.png" TargetMode="External"/><Relationship Id="rId9" Type="http://schemas.openxmlformats.org/officeDocument/2006/relationships/hyperlink" Target="http://upload.wikimedia.org/wikipedia/commons/1/15/Dalmatiner_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3/Irish_Wolfhound_3.jpg/450px-Irish_Wolfhound_3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a/a4/Racib%C3%B3rz_2007_082.jpg/800px-Racib%C3%B3rz_2007_08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ustralsk%C3%BD_hon%C3%A1ck%C3%BD_pes" TargetMode="External"/><Relationship Id="rId5" Type="http://schemas.openxmlformats.org/officeDocument/2006/relationships/hyperlink" Target="http://commons.wikimedia.org/wiki/Canis_latrans" TargetMode="External"/><Relationship Id="rId4" Type="http://schemas.openxmlformats.org/officeDocument/2006/relationships/hyperlink" Target="http://commons.wikimedia.org/wiki/Canis_aure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psovití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_082_Savci_šelmy_čeleď psovití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7890" name="Picture 2" descr="Soubor:Gray Wolf Ran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7620000" cy="3524251"/>
          </a:xfrm>
          <a:prstGeom prst="rect">
            <a:avLst/>
          </a:prstGeom>
          <a:noFill/>
        </p:spPr>
      </p:pic>
      <p:pic>
        <p:nvPicPr>
          <p:cNvPr id="3" name="Picture 4" descr="Wol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0"/>
            <a:ext cx="2257425" cy="283845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0" y="4429132"/>
            <a:ext cx="1357290" cy="500066"/>
          </a:xfrm>
          <a:prstGeom prst="roundRect">
            <a:avLst/>
          </a:prstGeom>
          <a:solidFill>
            <a:srgbClr val="2D4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0" y="5072074"/>
            <a:ext cx="1357290" cy="5000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28728" y="450057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 rozšíření vlka</a:t>
            </a:r>
          </a:p>
          <a:p>
            <a:pPr>
              <a:buFontTx/>
              <a:buChar char="-"/>
            </a:pPr>
            <a:r>
              <a:rPr lang="cs-CZ" sz="3600" dirty="0">
                <a:solidFill>
                  <a:srgbClr val="00B0F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místa, kde byl vyhuben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Wolves K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64341" cy="53578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100" name="Picture 4" descr="Soubor:Canis lupus pack surrounding B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34306"/>
            <a:ext cx="8358246" cy="552031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074" name="Picture 2" descr="Soubor:Vulpes vulpes standing in 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7620000" cy="519112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5" name="Šipka doleva 4"/>
          <p:cNvSpPr/>
          <p:nvPr/>
        </p:nvSpPr>
        <p:spPr>
          <a:xfrm>
            <a:off x="5286380" y="1214422"/>
            <a:ext cx="3857620" cy="2143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Víš něco o životě lišky?</a:t>
            </a:r>
            <a:endParaRPr lang="cs-C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nejrozšířenější šelma u nás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má důležitou roli v ekosystémech: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loví myši, hlodavce, požírá taky hmyz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lovena pro kožešinu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143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mohou být přenašeči několika onemocnění: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především </a:t>
            </a:r>
            <a:r>
              <a:rPr lang="cs-CZ" sz="3200" i="1" dirty="0" smtClean="0"/>
              <a:t>vztekliny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2149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samotářský druh, buduje si podzemní nory</a:t>
            </a: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0" y="2500306"/>
            <a:ext cx="692948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Dokážeš říct PROČ?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0" y="2500306"/>
            <a:ext cx="91440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0" y="3357562"/>
            <a:ext cx="91440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</a:rPr>
              <a:t>Víš pro co je lovena liška?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0" y="3357562"/>
            <a:ext cx="9144000" cy="7143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9938" name="Picture 2" descr="Soubor:Vulpes vulpes laying in 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6690568" cy="4429156"/>
          </a:xfrm>
          <a:prstGeom prst="rect">
            <a:avLst/>
          </a:prstGeom>
          <a:noFill/>
        </p:spPr>
      </p:pic>
      <p:pic>
        <p:nvPicPr>
          <p:cNvPr id="39940" name="Picture 4" descr="Soubor:Vulpes vulpes pup sitting on st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620000" cy="50673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šakal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8914" name="Picture 2" descr="Soubor:Golden Jackal s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6965202" cy="4643470"/>
          </a:xfrm>
          <a:prstGeom prst="rect">
            <a:avLst/>
          </a:prstGeom>
          <a:noFill/>
        </p:spPr>
      </p:pic>
      <p:pic>
        <p:nvPicPr>
          <p:cNvPr id="38916" name="Picture 4" descr="Soubor:World goldschak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3286116" cy="237250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šakal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2144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má dlouhé svalnaté nohy                dobrý běžec na delší vzdálenosti</a:t>
            </a:r>
            <a:endParaRPr lang="cs-CZ" sz="3200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786314" y="15716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0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příbuzný vlka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žije v párech nebo malých smečkách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4291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loví převážně v noci</a:t>
            </a:r>
            <a:endParaRPr lang="cs-CZ" sz="3200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thumb/8/82/Canis_aureus_-_golden_jackal.jpg/640px-Canis_aureus_-_golden_jack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7850" y="2357430"/>
            <a:ext cx="243615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Kojot prérijní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4034" name="Picture 2" descr="Soubor:Coyote in 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620000" cy="5610225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857892"/>
            <a:ext cx="3657600" cy="796925"/>
          </a:xfrm>
          <a:prstGeom prst="rect">
            <a:avLst/>
          </a:prstGeom>
          <a:noFill/>
        </p:spPr>
      </p:pic>
      <p:pic>
        <p:nvPicPr>
          <p:cNvPr id="44036" name="Picture 4" descr="Soubor:Leefgebied coyoteupd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3305175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Kojot prérijní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výskyt Severní Amerika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žijí v párech nebo smečkách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6431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své teritorium si hlídají značkováním trusem nebo močí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dokáže napadnout i člověka</a:t>
            </a:r>
            <a:endParaRPr lang="cs-CZ" sz="3200" dirty="0"/>
          </a:p>
        </p:txBody>
      </p:sp>
      <p:pic>
        <p:nvPicPr>
          <p:cNvPr id="1026" name="Picture 2" descr="http://upload.wikimedia.org/wikipedia/commons/2/26/Coy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86124"/>
            <a:ext cx="2238817" cy="339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Pes dingo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3010" name="Picture 2" descr="Soubor:Dingo Australia Zoo Q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0092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psovití.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Pes dingo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výskyt  Austrálie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dirty="0" smtClean="0"/>
              <a:t>vyvinul se pravděpodobně ze zdivočelého psa domácího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2146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</a:t>
            </a:r>
            <a:r>
              <a:rPr lang="cs-CZ" sz="3200" i="1" u="sng" dirty="0" smtClean="0"/>
              <a:t>Australský honácký pes</a:t>
            </a:r>
            <a:r>
              <a:rPr lang="cs-CZ" sz="3200" dirty="0" smtClean="0"/>
              <a:t>: vznikl křížením psa dinga s dalšími plemeny (vedení stáda)</a:t>
            </a:r>
            <a:endParaRPr lang="cs-CZ" sz="3200" dirty="0"/>
          </a:p>
        </p:txBody>
      </p:sp>
      <p:pic>
        <p:nvPicPr>
          <p:cNvPr id="55298" name="Picture 2" descr="http://upload.wikimedia.org/wikipedia/commons/6/67/AustrCattleDogRed_w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44323"/>
            <a:ext cx="3333740" cy="281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Pes domácí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5058" name="Picture 2" descr="Soubor:Montage of do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6357982" cy="570547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pic>
        <p:nvPicPr>
          <p:cNvPr id="45060" name="Picture 4" descr="Dog On Leash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857500" cy="2476501"/>
          </a:xfrm>
          <a:prstGeom prst="rect">
            <a:avLst/>
          </a:prstGeom>
          <a:noFill/>
        </p:spPr>
      </p:pic>
      <p:pic>
        <p:nvPicPr>
          <p:cNvPr id="45062" name="Picture 6" descr="Puppy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2257425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rtoon Dog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3000396" cy="402755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50004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Dokážeš poznat následující plemena psů?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pic>
        <p:nvPicPr>
          <p:cNvPr id="50178" name="Picture 2" descr="Soubor:Doberma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643338" cy="3135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42910" y="3643314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Dobrman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50180" name="Picture 4" descr="Soubor:Irish Wolfhoun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4286250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14942" y="142852"/>
            <a:ext cx="30003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Irský vlkodav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pic>
        <p:nvPicPr>
          <p:cNvPr id="49154" name="Picture 2" descr="Soubor:SanBernardo New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7"/>
            <a:ext cx="4714908" cy="309415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28662" y="3571876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Bernardýn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49156" name="Picture 4" descr="Soubor:Racibórz 2007 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30994"/>
            <a:ext cx="4786314" cy="318888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2066" y="2143116"/>
            <a:ext cx="378621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Anglický buldok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857892"/>
            <a:ext cx="3657600" cy="796925"/>
          </a:xfrm>
          <a:prstGeom prst="rect">
            <a:avLst/>
          </a:prstGeom>
          <a:noFill/>
        </p:spPr>
      </p:pic>
      <p:pic>
        <p:nvPicPr>
          <p:cNvPr id="48130" name="Picture 2" descr="Soubor:Stravharig t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572032" cy="282323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3357562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 Black" pitchFamily="34" charset="0"/>
              </a:rPr>
              <a:t>Jezevčík</a:t>
            </a:r>
            <a:endParaRPr lang="cs-CZ" sz="3600" dirty="0">
              <a:latin typeface="Arial Black" pitchFamily="34" charset="0"/>
            </a:endParaRPr>
          </a:p>
        </p:txBody>
      </p:sp>
      <p:pic>
        <p:nvPicPr>
          <p:cNvPr id="48132" name="Picture 4" descr="Soubor:Goldensond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3000"/>
            <a:ext cx="3810000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86380" y="571480"/>
            <a:ext cx="35719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 Black" pitchFamily="34" charset="0"/>
              </a:rPr>
              <a:t>Zlatý </a:t>
            </a:r>
            <a:r>
              <a:rPr lang="cs-CZ" sz="3600" dirty="0" err="1" smtClean="0">
                <a:latin typeface="Arial Black" pitchFamily="34" charset="0"/>
              </a:rPr>
              <a:t>retrívr</a:t>
            </a:r>
            <a:endParaRPr lang="cs-CZ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51202" name="Picture 2" descr="Soubor:Beagle 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2" cy="331469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42910" y="3429000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Bígl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51204" name="Picture 4" descr="Soubor:Dalmatin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4548166" cy="34054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14942" y="1214422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dalmatin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-33130" y="646044"/>
            <a:ext cx="9177130" cy="6211956"/>
          </a:xfrm>
        </p:spPr>
        <p:txBody>
          <a:bodyPr>
            <a:normAutofit/>
          </a:bodyPr>
          <a:lstStyle/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dirty="0"/>
              <a:t>Bobi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13-Nov-07 13:38:06 PST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/2/d/f/a/11949898861584890518bobi_</a:t>
            </a:r>
            <a:r>
              <a:rPr lang="cs-CZ" sz="1400" dirty="0" err="1" smtClean="0">
                <a:hlinkClick r:id="rId3"/>
              </a:rPr>
              <a:t>architetto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francesc</a:t>
            </a:r>
            <a:r>
              <a:rPr lang="cs-CZ" sz="1400" dirty="0" smtClean="0">
                <a:hlinkClick r:id="rId3"/>
              </a:rPr>
              <a:t>_01.svg.med.png</a:t>
            </a:r>
            <a:endParaRPr lang="cs-CZ" sz="1400" dirty="0" smtClean="0"/>
          </a:p>
          <a:p>
            <a:r>
              <a:rPr lang="cs-CZ" sz="1400" dirty="0" err="1"/>
              <a:t>Guard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13-Nov-07 16:19:39 PST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/1/1/8/5/1194999579507615098guarddog.svg.med.png</a:t>
            </a:r>
            <a:endParaRPr lang="cs-CZ" sz="1400" dirty="0" smtClean="0"/>
          </a:p>
          <a:p>
            <a:r>
              <a:rPr lang="cs-CZ" sz="1400" dirty="0" err="1"/>
              <a:t>Cartoon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Sunday</a:t>
            </a:r>
            <a:r>
              <a:rPr lang="cs-CZ" sz="1400" dirty="0"/>
              <a:t>, 18-Nov-07 18:40:25 PST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/a/6/d/0/11954400241655438672johnny_</a:t>
            </a:r>
            <a:r>
              <a:rPr lang="cs-CZ" sz="1400" dirty="0" err="1" smtClean="0">
                <a:hlinkClick r:id="rId5"/>
              </a:rPr>
              <a:t>automatic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cartoon</a:t>
            </a:r>
            <a:r>
              <a:rPr lang="cs-CZ" sz="1400" dirty="0" smtClean="0">
                <a:hlinkClick r:id="rId5"/>
              </a:rPr>
              <a:t>_dog_1.svg.med.png</a:t>
            </a:r>
            <a:endParaRPr lang="cs-CZ" sz="1400" dirty="0" smtClean="0"/>
          </a:p>
          <a:p>
            <a:r>
              <a:rPr lang="cs-CZ" sz="1400" dirty="0" err="1"/>
              <a:t>Canis</a:t>
            </a:r>
            <a:r>
              <a:rPr lang="cs-CZ" sz="1400" dirty="0"/>
              <a:t> lupus.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7. 2005, 21:24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upload.wikimedia.org/wikipedia/commons/2/23/Canis_lupus.jpg</a:t>
            </a:r>
            <a:endParaRPr lang="cs-CZ" sz="1400" dirty="0" smtClean="0"/>
          </a:p>
          <a:p>
            <a:r>
              <a:rPr lang="cs-CZ" sz="1400" dirty="0"/>
              <a:t>Wolf 2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Sunday</a:t>
            </a:r>
            <a:r>
              <a:rPr lang="cs-CZ" sz="1400" dirty="0"/>
              <a:t>, 18-Nov-07 18:32:38 PST [cit. 2013-02-16]. Dostupné z: </a:t>
            </a:r>
            <a:r>
              <a:rPr lang="cs-CZ" sz="1400" dirty="0">
                <a:hlinkClick r:id="rId7"/>
              </a:rPr>
              <a:t>http://www.</a:t>
            </a:r>
            <a:r>
              <a:rPr lang="cs-CZ" sz="1400" dirty="0" err="1">
                <a:hlinkClick r:id="rId7"/>
              </a:rPr>
              <a:t>clker.com</a:t>
            </a:r>
            <a:r>
              <a:rPr lang="cs-CZ" sz="1400" dirty="0">
                <a:hlinkClick r:id="rId7"/>
              </a:rPr>
              <a:t>/</a:t>
            </a:r>
            <a:r>
              <a:rPr lang="cs-CZ" sz="1400" dirty="0" err="1">
                <a:hlinkClick r:id="rId7"/>
              </a:rPr>
              <a:t>cliparts</a:t>
            </a:r>
            <a:r>
              <a:rPr lang="cs-CZ" sz="1400" dirty="0">
                <a:hlinkClick r:id="rId7"/>
              </a:rPr>
              <a:t>/6/1/1/9/11954395571816358682loup__</a:t>
            </a:r>
            <a:r>
              <a:rPr lang="cs-CZ" sz="1400" dirty="0" err="1" smtClean="0">
                <a:hlinkClick r:id="rId7"/>
              </a:rPr>
              <a:t>tienne</a:t>
            </a:r>
            <a:r>
              <a:rPr lang="cs-CZ" sz="1400" dirty="0" smtClean="0">
                <a:hlinkClick r:id="rId7"/>
              </a:rPr>
              <a:t>_</a:t>
            </a:r>
            <a:r>
              <a:rPr lang="cs-CZ" sz="1400" dirty="0" err="1" smtClean="0">
                <a:hlinkClick r:id="rId7"/>
              </a:rPr>
              <a:t>bersac</a:t>
            </a:r>
            <a:r>
              <a:rPr lang="cs-CZ" sz="1400" dirty="0" smtClean="0">
                <a:hlinkClick r:id="rId7"/>
              </a:rPr>
              <a:t>_01.svg.med.png</a:t>
            </a:r>
            <a:endParaRPr lang="cs-CZ" sz="1400" dirty="0" smtClean="0"/>
          </a:p>
          <a:p>
            <a:r>
              <a:rPr lang="cs-CZ" sz="1400" dirty="0" err="1"/>
              <a:t>Gray</a:t>
            </a:r>
            <a:r>
              <a:rPr lang="cs-CZ" sz="1400" dirty="0"/>
              <a:t> Wolf </a:t>
            </a:r>
            <a:r>
              <a:rPr lang="cs-CZ" sz="1400" dirty="0" err="1"/>
              <a:t>Range.png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7. 2012, 08:46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upload.wikimedia.org/wikipedia/commons/thumb/8/84/Gray_Wolf_Range.png/800px-Gray_Wolf_Range.png</a:t>
            </a:r>
            <a:endParaRPr lang="cs-CZ" sz="1400" dirty="0" smtClean="0"/>
          </a:p>
          <a:p>
            <a:r>
              <a:rPr lang="cs-CZ" sz="1400" dirty="0" err="1"/>
              <a:t>Wolves</a:t>
            </a:r>
            <a:r>
              <a:rPr lang="cs-CZ" sz="1400" dirty="0"/>
              <a:t> </a:t>
            </a:r>
            <a:r>
              <a:rPr lang="cs-CZ" sz="1400" dirty="0" err="1"/>
              <a:t>Kill.jpg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5. 2008, 00:51 [cit. 2013-02-16].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upload.wikimedia.org/wikipedia/commons/1/1f/Wolves_Kill.jpg</a:t>
            </a:r>
            <a:endParaRPr lang="cs-CZ" sz="1400" dirty="0" smtClean="0"/>
          </a:p>
          <a:p>
            <a:r>
              <a:rPr lang="cs-CZ" sz="1400" dirty="0" err="1"/>
              <a:t>Canis</a:t>
            </a:r>
            <a:r>
              <a:rPr lang="cs-CZ" sz="1400" dirty="0"/>
              <a:t> lupus </a:t>
            </a:r>
            <a:r>
              <a:rPr lang="cs-CZ" sz="1400" dirty="0" err="1"/>
              <a:t>pack</a:t>
            </a:r>
            <a:r>
              <a:rPr lang="cs-CZ" sz="1400" dirty="0"/>
              <a:t> </a:t>
            </a:r>
            <a:r>
              <a:rPr lang="cs-CZ" sz="1400" dirty="0" err="1"/>
              <a:t>surrounding</a:t>
            </a:r>
            <a:r>
              <a:rPr lang="cs-CZ" sz="1400" dirty="0"/>
              <a:t> </a:t>
            </a:r>
            <a:r>
              <a:rPr lang="cs-CZ" sz="1400" dirty="0" err="1"/>
              <a:t>Bison.jpg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7. 2006, 00:28 [cit. 2013-02-16]. Dostupné z: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upload.wikimedia.org/wikipedia/commons/4/45/Canis_lupus_pack_surrounding_Bison.jpg</a:t>
            </a:r>
            <a:endParaRPr lang="cs-CZ" sz="1400" dirty="0" smtClean="0"/>
          </a:p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standing</a:t>
            </a:r>
            <a:r>
              <a:rPr lang="cs-CZ" sz="1400" dirty="0"/>
              <a:t> in </a:t>
            </a:r>
            <a:r>
              <a:rPr lang="cs-CZ" sz="1400" dirty="0" err="1"/>
              <a:t>snow.jpg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9. 2004, 17:01 [cit. 2013-02-16]. Dostupné z: </a:t>
            </a:r>
            <a:r>
              <a:rPr lang="cs-CZ" sz="1400" dirty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upload.wikimedia.org/wikipedia/commons/thumb/d/d0/Vulpes_vulpes_standing_in_snow.jpg/800px-Vulpes_vulpes_standing_in_snow.jpg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572164"/>
          </a:xfrm>
        </p:spPr>
        <p:txBody>
          <a:bodyPr>
            <a:normAutofit lnSpcReduction="10000"/>
          </a:bodyPr>
          <a:lstStyle/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laying</a:t>
            </a:r>
            <a:r>
              <a:rPr lang="cs-CZ" sz="1400" dirty="0"/>
              <a:t> in </a:t>
            </a:r>
            <a:r>
              <a:rPr lang="cs-CZ" sz="1400" dirty="0" err="1"/>
              <a:t>snow.jpg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9. 2004, 18:16 [cit. 2013-02-16].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upload.wikimedia.org/wikipedia/commons/0/03/Vulpes_vulpes_laying_in_snow.jpg</a:t>
            </a:r>
            <a:endParaRPr lang="cs-CZ" sz="1400" dirty="0" smtClean="0"/>
          </a:p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pup </a:t>
            </a:r>
            <a:r>
              <a:rPr lang="cs-CZ" sz="1400" dirty="0" err="1"/>
              <a:t>sitting</a:t>
            </a:r>
            <a:r>
              <a:rPr lang="cs-CZ" sz="1400" dirty="0"/>
              <a:t> on stone.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9. 2004, 16:59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upload.wikimedia.org/wikipedia/commons/thumb/2/28/Vulpes_vulpes_pup_sitting_on_stone.jpg/800px-Vulpes_vulpes_pup_sitting_on_stone.jpg</a:t>
            </a:r>
            <a:endParaRPr lang="cs-CZ" sz="1400" dirty="0" smtClean="0"/>
          </a:p>
          <a:p>
            <a:r>
              <a:rPr lang="cs-CZ" sz="1400" dirty="0" err="1"/>
              <a:t>Golden</a:t>
            </a:r>
            <a:r>
              <a:rPr lang="cs-CZ" sz="1400" dirty="0"/>
              <a:t> </a:t>
            </a:r>
            <a:r>
              <a:rPr lang="cs-CZ" sz="1400" dirty="0" err="1"/>
              <a:t>Jackal</a:t>
            </a:r>
            <a:r>
              <a:rPr lang="cs-CZ" sz="1400" dirty="0"/>
              <a:t> sa02.jpg.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upload.wikimedia.org/wikipedia/commons/3/3c/Golden_Jackal_sa02.jpg</a:t>
            </a:r>
            <a:endParaRPr lang="cs-CZ" sz="1400" dirty="0" smtClean="0"/>
          </a:p>
          <a:p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goldschakal.png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7. 2005, 13:29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upload.wikimedia.org/wikipedia/commons/4/43/World_goldschakal.png</a:t>
            </a:r>
            <a:endParaRPr lang="cs-CZ" sz="1400" dirty="0" smtClean="0"/>
          </a:p>
          <a:p>
            <a:r>
              <a:rPr lang="cs-CZ" sz="1400" dirty="0" err="1"/>
              <a:t>Coyote</a:t>
            </a:r>
            <a:r>
              <a:rPr lang="cs-CZ" sz="1400" dirty="0"/>
              <a:t> in </a:t>
            </a:r>
            <a:r>
              <a:rPr lang="cs-CZ" sz="1400" dirty="0" err="1"/>
              <a:t>forest.jpg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12. 2004, 22:14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upload.wikimedia.org/wikipedia/commons/thumb/3/3c/Coyote_in_forest.jpg/800px-Coyote_in_forest.jpg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coyoteupdate.jpg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7. 2010, 14:31 [cit. 2013-02-16].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upload.wikimedia.org/wikipedia/commons/6/6f/Leefgebied_coyoteupdate.jpg</a:t>
            </a:r>
            <a:endParaRPr lang="cs-CZ" sz="1400" dirty="0" smtClean="0"/>
          </a:p>
          <a:p>
            <a:r>
              <a:rPr lang="cs-CZ" sz="1400" dirty="0"/>
              <a:t>Dingo </a:t>
            </a:r>
            <a:r>
              <a:rPr lang="cs-CZ" sz="1400" dirty="0" err="1"/>
              <a:t>Australia</a:t>
            </a:r>
            <a:r>
              <a:rPr lang="cs-CZ" sz="1400" dirty="0"/>
              <a:t> Zoo </a:t>
            </a:r>
            <a:r>
              <a:rPr lang="cs-CZ" sz="1400" dirty="0" err="1"/>
              <a:t>QLD.jpg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3. 2005, 21:04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upload.wikimedia.org/wikipedia/commons/thumb/e/ef/Dingo_Australia_Zoo_QLD.jpg/777px-Dingo_Australia_Zoo_QLD.jpg</a:t>
            </a:r>
            <a:endParaRPr lang="cs-CZ" sz="1400" dirty="0" smtClean="0"/>
          </a:p>
          <a:p>
            <a:r>
              <a:rPr lang="en-US" sz="1400" dirty="0"/>
              <a:t>Montage of dogs.jpg.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20. 11. 2011, 12:28 [cit. 2013-02-16].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upload.wikimedia.org/wikipedia/commons/thumb/7/7c/Montage_of_dogs.jpg/529px-Montage_of_dogs.jpg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8641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Dog On Leash clip art. In: </a:t>
            </a:r>
            <a:r>
              <a:rPr lang="en-US" sz="1400" i="1" dirty="0"/>
              <a:t>Www.clker.com</a:t>
            </a:r>
            <a:r>
              <a:rPr lang="en-US" sz="1400" dirty="0"/>
              <a:t> [online]. Tuesday, 13-Nov-07 12:25:33 PST [cit. 2013-02-16].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2"/>
              </a:rPr>
              <a:t>http://www.clker.com/cliparts/f/7/b/d/1194985533695551966dog_on_leash_gerald_g._</a:t>
            </a:r>
            <a:r>
              <a:rPr lang="en-US" sz="1400" dirty="0" smtClean="0">
                <a:hlinkClick r:id="rId2"/>
              </a:rPr>
              <a:t>01.svg.med.png</a:t>
            </a:r>
            <a:endParaRPr lang="cs-CZ" sz="1400" dirty="0" smtClean="0"/>
          </a:p>
          <a:p>
            <a:r>
              <a:rPr lang="cs-CZ" sz="1400" dirty="0" err="1"/>
              <a:t>Puppy</a:t>
            </a:r>
            <a:r>
              <a:rPr lang="cs-CZ" sz="1400" dirty="0"/>
              <a:t> </a:t>
            </a:r>
            <a:r>
              <a:rPr lang="cs-CZ" sz="1400" dirty="0" err="1"/>
              <a:t>Cartoon</a:t>
            </a:r>
            <a:r>
              <a:rPr lang="cs-CZ" sz="1400" dirty="0"/>
              <a:t>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Wednesday</a:t>
            </a:r>
            <a:r>
              <a:rPr lang="cs-CZ" sz="1400" dirty="0"/>
              <a:t>, 26-</a:t>
            </a:r>
            <a:r>
              <a:rPr lang="cs-CZ" sz="1400" dirty="0" err="1"/>
              <a:t>Mar</a:t>
            </a:r>
            <a:r>
              <a:rPr lang="cs-CZ" sz="1400" dirty="0"/>
              <a:t>-08 17:51:34 PDT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/8/6/b/5/1206579092872357299Gerald_G_</a:t>
            </a:r>
            <a:r>
              <a:rPr lang="cs-CZ" sz="1400" dirty="0" err="1" smtClean="0">
                <a:hlinkClick r:id="rId3"/>
              </a:rPr>
              <a:t>Puppy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Cartoon.svg.med.png</a:t>
            </a:r>
            <a:endParaRPr lang="cs-CZ" sz="1400" dirty="0" smtClean="0"/>
          </a:p>
          <a:p>
            <a:r>
              <a:rPr lang="cs-CZ" sz="1400" dirty="0" err="1"/>
              <a:t>Cartoon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15-</a:t>
            </a:r>
            <a:r>
              <a:rPr lang="cs-CZ" sz="1400" dirty="0" err="1"/>
              <a:t>Jul</a:t>
            </a:r>
            <a:r>
              <a:rPr lang="cs-CZ" sz="1400" dirty="0"/>
              <a:t>-08 09:34:29 PDT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/8/1/3/6/12161396651491232743lemmling_</a:t>
            </a:r>
            <a:r>
              <a:rPr lang="cs-CZ" sz="1400" dirty="0" err="1" smtClean="0">
                <a:hlinkClick r:id="rId4"/>
              </a:rPr>
              <a:t>Cartoon</a:t>
            </a:r>
            <a:r>
              <a:rPr lang="cs-CZ" sz="1400" dirty="0" smtClean="0">
                <a:hlinkClick r:id="rId4"/>
              </a:rPr>
              <a:t>_dog.</a:t>
            </a:r>
            <a:r>
              <a:rPr lang="cs-CZ" sz="1400" dirty="0" err="1" smtClean="0">
                <a:hlinkClick r:id="rId4"/>
              </a:rPr>
              <a:t>svg.med.png</a:t>
            </a:r>
            <a:endParaRPr lang="cs-CZ" sz="1400" dirty="0" smtClean="0"/>
          </a:p>
          <a:p>
            <a:r>
              <a:rPr lang="cs-CZ" sz="1400" dirty="0" err="1"/>
              <a:t>Dobermann.jpg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upload.wikimedia.org/wikipedia/commons/thumb/2/25/Dobermann.jpg/696px-Dobermann.jpg</a:t>
            </a:r>
            <a:endParaRPr lang="cs-CZ" sz="1400" dirty="0" smtClean="0"/>
          </a:p>
          <a:p>
            <a:r>
              <a:rPr lang="cs-CZ" sz="1400" dirty="0" err="1"/>
              <a:t>SanBernardo</a:t>
            </a:r>
            <a:r>
              <a:rPr lang="cs-CZ" sz="1400" dirty="0"/>
              <a:t> Newton.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1. 2012, 11:23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upload.wikimedia.org/wikipedia/commons/thumb/c/c0/SanBernardo_Newton.jpg/800px-SanBernardo_Newton.jpg</a:t>
            </a:r>
            <a:endParaRPr lang="cs-CZ" sz="1400" dirty="0" smtClean="0"/>
          </a:p>
          <a:p>
            <a:r>
              <a:rPr lang="cs-CZ" sz="1400" dirty="0" err="1"/>
              <a:t>Stravharig</a:t>
            </a:r>
            <a:r>
              <a:rPr lang="cs-CZ" sz="1400" dirty="0"/>
              <a:t> tax.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10. 2005, 15:56 [cit. 2013-02-16].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upload.wikimedia.org/wikipedia/commons/thumb/1/13/Stravharig_tax.jpg/800px-Stravharig_tax.jpg</a:t>
            </a:r>
            <a:endParaRPr lang="cs-CZ" sz="1400" dirty="0" smtClean="0"/>
          </a:p>
          <a:p>
            <a:r>
              <a:rPr lang="cs-CZ" sz="1400" dirty="0" err="1"/>
              <a:t>Beagle</a:t>
            </a:r>
            <a:r>
              <a:rPr lang="cs-CZ" sz="1400" dirty="0"/>
              <a:t> 600.jpg.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26. 2. 2006, 17:26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upload.wikimedia.org/wikipedia/commons/5/55/Beagle_600.jpg</a:t>
            </a:r>
            <a:endParaRPr lang="cs-CZ" sz="1400" dirty="0" smtClean="0"/>
          </a:p>
          <a:p>
            <a:r>
              <a:rPr lang="cs-CZ" sz="1400" dirty="0" err="1"/>
              <a:t>Dalmatiner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7. 2005, 09:53 [cit. 2013-02-16].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upload.wikimedia.org/wikipedia/commons/1/15/Dalmatiner_2.jpg</a:t>
            </a:r>
            <a:endParaRPr lang="cs-CZ" sz="1400" dirty="0" smtClean="0"/>
          </a:p>
          <a:p>
            <a:r>
              <a:rPr lang="cs-CZ" sz="1400" dirty="0" err="1"/>
              <a:t>Goldensondika.jpg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 7. 2007, 20:35 [cit. 2013-02-16]. Dostupné z: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upload.wikimedia.org/wikipedia/commons/thumb/f/f0/Goldensondika.jpg/400px-Goldensondika.jpg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71472" y="1000108"/>
            <a:ext cx="60469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14282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lgerian" pitchFamily="82" charset="0"/>
              </a:rPr>
              <a:t>Opakování – lebka psa domácího</a:t>
            </a:r>
            <a:endParaRPr lang="cs-CZ" sz="4000" dirty="0">
              <a:latin typeface="Algerian" pitchFamily="82" charset="0"/>
            </a:endParaRPr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072066" y="1000108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500166" y="2285992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571736" y="6215082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71472" y="2928934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00034" y="5572140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571736" y="5357826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571868" y="5643578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1214414" y="5929330"/>
            <a:ext cx="1357322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/>
              <a:t>Racibórz</a:t>
            </a:r>
            <a:r>
              <a:rPr lang="cs-CZ" sz="1400" dirty="0"/>
              <a:t> 2007 082.jpg.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23. 8. 2007, 11:05 [cit. 2013-02-16].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upload.wikimedia.org/wikipedia/commons/thumb/a/a4/Racib%C3%B3rz_2007_082.jpg/800px-Racib%C3%B3rz_2007_082.jpg</a:t>
            </a:r>
            <a:endParaRPr lang="cs-CZ" sz="1400" dirty="0" smtClean="0"/>
          </a:p>
          <a:p>
            <a:r>
              <a:rPr lang="cs-CZ" sz="1400" dirty="0" err="1"/>
              <a:t>Irish</a:t>
            </a:r>
            <a:r>
              <a:rPr lang="cs-CZ" sz="1400" dirty="0"/>
              <a:t> </a:t>
            </a:r>
            <a:r>
              <a:rPr lang="cs-CZ" sz="1400" dirty="0" err="1"/>
              <a:t>Wolfhound</a:t>
            </a:r>
            <a:r>
              <a:rPr lang="cs-CZ" sz="1400" dirty="0"/>
              <a:t> 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6. 2011, 08:57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upload.wikimedia.org/wikipedia/commons/thumb/0/03/Irish_Wolfhound_3.jpg/450px-Irish_Wolfhound_3.jpg</a:t>
            </a:r>
            <a:endParaRPr lang="cs-CZ" sz="1400" dirty="0" smtClean="0"/>
          </a:p>
          <a:p>
            <a:r>
              <a:rPr lang="cs-CZ" sz="1400" dirty="0" err="1" smtClean="0"/>
              <a:t>Canis</a:t>
            </a:r>
            <a:r>
              <a:rPr lang="cs-CZ" sz="1400" dirty="0" smtClean="0"/>
              <a:t> aureus - </a:t>
            </a:r>
            <a:r>
              <a:rPr lang="cs-CZ" sz="1400" dirty="0" err="1" smtClean="0"/>
              <a:t>golden</a:t>
            </a:r>
            <a:r>
              <a:rPr lang="cs-CZ" sz="1400" dirty="0" smtClean="0"/>
              <a:t> </a:t>
            </a:r>
            <a:r>
              <a:rPr lang="cs-CZ" sz="1400" dirty="0" err="1" smtClean="0"/>
              <a:t>jackal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4"/>
              </a:rPr>
              <a:t>http://commons.wikimedia.org/wiki/Canis_aureus#mediaviewer/File:Canis_aureus_-_</a:t>
            </a:r>
            <a:r>
              <a:rPr lang="cs-CZ" sz="1400" dirty="0" smtClean="0">
                <a:hlinkClick r:id="rId4"/>
              </a:rPr>
              <a:t>golden_jackal.jpg</a:t>
            </a:r>
            <a:endParaRPr lang="cs-CZ" sz="1400" dirty="0" smtClean="0"/>
          </a:p>
          <a:p>
            <a:r>
              <a:rPr lang="en-US" sz="1400" dirty="0" smtClean="0"/>
              <a:t>Coyote.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 </a:t>
            </a:r>
            <a:r>
              <a:rPr lang="en-US" sz="1400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commons.wikimedia.org/wiki/Canis_latrans#mediaviewer/File:Coyote.jpg</a:t>
            </a:r>
            <a:endParaRPr lang="cs-CZ" sz="1400" dirty="0" smtClean="0"/>
          </a:p>
          <a:p>
            <a:r>
              <a:rPr lang="cs-CZ" sz="1400" dirty="0" err="1" smtClean="0"/>
              <a:t>AustrCattleDogRed</a:t>
            </a:r>
            <a:r>
              <a:rPr lang="cs-CZ" sz="1400" dirty="0" smtClean="0"/>
              <a:t> </a:t>
            </a:r>
            <a:r>
              <a:rPr lang="cs-CZ" sz="1400" dirty="0" err="1" smtClean="0"/>
              <a:t>wb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cs.wikipedia.org/wiki/Australsk%C3%BD_hon%C3%A1ck%C3%BD_pes#mediaviewer/File:AustrCattleDogRed_wb.jpg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0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42852"/>
            <a:ext cx="942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lgerian" pitchFamily="82" charset="0"/>
              </a:rPr>
              <a:t>Opakování – kostra psa domácího</a:t>
            </a:r>
            <a:endParaRPr lang="cs-CZ" sz="4000" dirty="0">
              <a:latin typeface="Algerian" pitchFamily="82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929586" y="1071546"/>
            <a:ext cx="71441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143768" y="2500306"/>
            <a:ext cx="64294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7000892" y="3429000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7072330" y="400050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7000892" y="471488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7215206" y="542926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Zaoblený obdélník 27"/>
          <p:cNvSpPr/>
          <p:nvPr/>
        </p:nvSpPr>
        <p:spPr>
          <a:xfrm>
            <a:off x="4643438" y="1000108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4643438" y="2000240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Zaoblený obdélník 29"/>
          <p:cNvSpPr/>
          <p:nvPr/>
        </p:nvSpPr>
        <p:spPr>
          <a:xfrm>
            <a:off x="3714744" y="1285860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Zaoblený obdélník 30"/>
          <p:cNvSpPr/>
          <p:nvPr/>
        </p:nvSpPr>
        <p:spPr>
          <a:xfrm>
            <a:off x="2857488" y="1571612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Zaoblený obdélník 31"/>
          <p:cNvSpPr/>
          <p:nvPr/>
        </p:nvSpPr>
        <p:spPr>
          <a:xfrm>
            <a:off x="2071670" y="1857364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Zaoblený obdélník 32"/>
          <p:cNvSpPr/>
          <p:nvPr/>
        </p:nvSpPr>
        <p:spPr>
          <a:xfrm>
            <a:off x="1500166" y="2285992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Zaoblený obdélník 33"/>
          <p:cNvSpPr/>
          <p:nvPr/>
        </p:nvSpPr>
        <p:spPr>
          <a:xfrm>
            <a:off x="714348" y="2928934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Zaoblený obdélník 34"/>
          <p:cNvSpPr/>
          <p:nvPr/>
        </p:nvSpPr>
        <p:spPr>
          <a:xfrm>
            <a:off x="1142976" y="4000504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Zaoblený obdélník 35"/>
          <p:cNvSpPr/>
          <p:nvPr/>
        </p:nvSpPr>
        <p:spPr>
          <a:xfrm>
            <a:off x="1142976" y="4429132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Zaoblený obdélník 36"/>
          <p:cNvSpPr/>
          <p:nvPr/>
        </p:nvSpPr>
        <p:spPr>
          <a:xfrm>
            <a:off x="1071538" y="4857760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Zaoblený obdélník 37"/>
          <p:cNvSpPr/>
          <p:nvPr/>
        </p:nvSpPr>
        <p:spPr>
          <a:xfrm>
            <a:off x="857224" y="5286388"/>
            <a:ext cx="1000132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Zaoblený obdélník 38"/>
          <p:cNvSpPr/>
          <p:nvPr/>
        </p:nvSpPr>
        <p:spPr>
          <a:xfrm>
            <a:off x="928662" y="5643578"/>
            <a:ext cx="1000132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Zaoblený obdélník 39"/>
          <p:cNvSpPr/>
          <p:nvPr/>
        </p:nvSpPr>
        <p:spPr>
          <a:xfrm>
            <a:off x="4071934" y="4143380"/>
            <a:ext cx="1000132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Zaoblený obdélník 40"/>
          <p:cNvSpPr/>
          <p:nvPr/>
        </p:nvSpPr>
        <p:spPr>
          <a:xfrm>
            <a:off x="3571868" y="4714884"/>
            <a:ext cx="1000132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Zaoblený obdélník 41"/>
          <p:cNvSpPr/>
          <p:nvPr/>
        </p:nvSpPr>
        <p:spPr>
          <a:xfrm>
            <a:off x="4071934" y="5072074"/>
            <a:ext cx="1214446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Zaoblený obdélník 42"/>
          <p:cNvSpPr/>
          <p:nvPr/>
        </p:nvSpPr>
        <p:spPr>
          <a:xfrm>
            <a:off x="4143372" y="5572140"/>
            <a:ext cx="1214446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87868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Jak loví svoji kořist?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00298" y="20716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kořist loví štvaním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Čím se většinou živí?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14480" y="385762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jsou to především masožravci</a:t>
            </a:r>
            <a:endParaRPr lang="cs-CZ" sz="3600" b="1" dirty="0"/>
          </a:p>
        </p:txBody>
      </p:sp>
      <p:pic>
        <p:nvPicPr>
          <p:cNvPr id="22530" name="Picture 2" descr="Bobi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0"/>
            <a:ext cx="2400300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Co jím především napomáhá k lovu potravy?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2071678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dlouhé nohy, štíhlé tělo a dlouhý ocas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000372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prstochodci (přední končetina 5 prstů, zadní 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 končetina 4 prsty)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počet zubů: kolem 42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žijí většinou v malých skupinách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drápy nejsou zatažitelné</a:t>
            </a:r>
            <a:endParaRPr lang="cs-CZ" sz="3200" b="1" dirty="0"/>
          </a:p>
        </p:txBody>
      </p:sp>
      <p:pic>
        <p:nvPicPr>
          <p:cNvPr id="21506" name="Picture 2" descr="Guard Dog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786190"/>
            <a:ext cx="2857500" cy="28098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 - 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zástupci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1214422"/>
            <a:ext cx="30718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Vlk obecný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2571744"/>
            <a:ext cx="30003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Liška obecná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1214422"/>
            <a:ext cx="30718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Šakal obecný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2500306"/>
            <a:ext cx="30718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Kojot prérijní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43240" y="3786190"/>
            <a:ext cx="30718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Pes dingo</a:t>
            </a:r>
            <a:endParaRPr lang="cs-CZ" sz="3600" b="1" dirty="0"/>
          </a:p>
        </p:txBody>
      </p:sp>
      <p:pic>
        <p:nvPicPr>
          <p:cNvPr id="7170" name="Picture 2" descr="Cartoon Dog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2200275" cy="284797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143240" y="4786322"/>
            <a:ext cx="30718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Pes domácí</a:t>
            </a:r>
            <a:endParaRPr lang="cs-CZ" sz="36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Canis lu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572428" cy="504513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5286380" y="1214422"/>
            <a:ext cx="3857620" cy="2143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Dokážete popsat život vlků?</a:t>
            </a:r>
            <a:endParaRPr lang="cs-C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" name="Picture 4" descr="Wol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04"/>
            <a:ext cx="2257425" cy="28384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214422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pohybuje se a loví ve smečkách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000240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předkem psa domácího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786058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podobný německému ovčákovi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v ČR se vyskytuje jen ve  velmi malém množství 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86050" y="4714884"/>
            <a:ext cx="4000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CHRÁNĚNÝ DRUH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520</Words>
  <Application>Microsoft Office PowerPoint</Application>
  <PresentationFormat>Předvádění na obrazovce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sady Office</vt:lpstr>
      <vt:lpstr>Metro</vt:lpstr>
      <vt:lpstr>Řád šelmy - čeleď psovití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Zdroje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80</cp:revision>
  <dcterms:created xsi:type="dcterms:W3CDTF">2013-02-16T12:57:37Z</dcterms:created>
  <dcterms:modified xsi:type="dcterms:W3CDTF">2014-10-28T07:14:46Z</dcterms:modified>
</cp:coreProperties>
</file>