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3" r:id="rId22"/>
    <p:sldId id="27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3A9197-D5BB-4BA4-B3AC-4C3B715DCB29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4D1042-B398-4A88-B661-50A51B503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8/89/Loutre2.jpg/800px-Loutre2.jpg" TargetMode="External"/><Relationship Id="rId3" Type="http://schemas.openxmlformats.org/officeDocument/2006/relationships/hyperlink" Target="http://upload.wikimedia.org/wikipedia/commons/thumb/e/e3/Mustela_nivalis_-British_Wildlife_Centre-4.jpg/702px-Mustela_nivalis_-British_Wildlife_Centre-4.jpg" TargetMode="External"/><Relationship Id="rId7" Type="http://schemas.openxmlformats.org/officeDocument/2006/relationships/hyperlink" Target="http://upload.wikimedia.org/wikipedia/commons/thumb/6/60/Ilder.jpg/800px-Ilder.jpg" TargetMode="External"/><Relationship Id="rId2" Type="http://schemas.openxmlformats.org/officeDocument/2006/relationships/hyperlink" Target="http://upload.wikimedia.org/wikipedia/commons/thumb/d/d3/Fischotter,_Lutra_Lutra.JPG/800px-Fischotter,_Lutra_Lut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f/ff/Martes_martes_crop.jpg" TargetMode="External"/><Relationship Id="rId5" Type="http://schemas.openxmlformats.org/officeDocument/2006/relationships/hyperlink" Target="http://upload.wikimedia.org/wikipedia/commons/thumb/d/db/Steinmarder.JPG/800px-Steinmarder.JPG" TargetMode="External"/><Relationship Id="rId4" Type="http://schemas.openxmlformats.org/officeDocument/2006/relationships/hyperlink" Target="http://upload.wikimedia.org/wikipedia/commons/thumb/9/98/Mustela_erminea_upright.jpg/431px-Mustela_erminea_upright.jpg" TargetMode="External"/><Relationship Id="rId9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pload.wikimedia.org/wikipedia/commons/f/fd/Leefgebied_hermelijn.jpg" TargetMode="External"/><Relationship Id="rId7" Type="http://schemas.openxmlformats.org/officeDocument/2006/relationships/hyperlink" Target="http://upload.wikimedia.org/wikipedia/commons/4/48/Meles_meles_range_map.JPG" TargetMode="External"/><Relationship Id="rId2" Type="http://schemas.openxmlformats.org/officeDocument/2006/relationships/hyperlink" Target="http://upload.wikimedia.org/wikipedia/commons/thumb/1/10/Badger-badger.jpg/800px-Badger-badg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1/14/European_Otter_distribution.png/800px-European_Otter_distribution.png" TargetMode="External"/><Relationship Id="rId5" Type="http://schemas.openxmlformats.org/officeDocument/2006/relationships/hyperlink" Target="http://upload.wikimedia.org/wikipedia/commons/thumb/e/ea/Mustela_putorius_distribution.svg/411px-Mustela_putorius_distribution.svg.png" TargetMode="External"/><Relationship Id="rId4" Type="http://schemas.openxmlformats.org/officeDocument/2006/relationships/hyperlink" Target="http://upload.wikimedia.org/wikipedia/commons/b/b7/Leefgebied_boommarter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ád šelmy - čeleď lasicovití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71604" y="400050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_084_Savci_šelmy_čeleď lasicovití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71472" y="357166"/>
            <a:ext cx="314327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Vydra říční</a:t>
            </a:r>
            <a:endParaRPr lang="cs-CZ" sz="4000" dirty="0"/>
          </a:p>
        </p:txBody>
      </p:sp>
      <p:pic>
        <p:nvPicPr>
          <p:cNvPr id="35842" name="Picture 2" descr="Soubor:Lout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7620000" cy="504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 descr="Soubor:European Otter distribu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142984"/>
            <a:ext cx="2934749" cy="1357322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5" action="ppaction://hlinksldjump" highlightClick="1"/>
          </p:cNvPr>
          <p:cNvSpPr/>
          <p:nvPr/>
        </p:nvSpPr>
        <p:spPr>
          <a:xfrm>
            <a:off x="8143900" y="1357298"/>
            <a:ext cx="1000100" cy="64294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000496" y="4180344"/>
            <a:ext cx="5143504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přizpůsobena životu ve vodě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hustá srst, stále mastná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mezi prsty plovací blány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svalnatý ocas napomáhá při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plavání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potrava: ryby, žáby, hmyz</a:t>
            </a:r>
            <a:endParaRPr lang="cs-CZ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00034" y="357166"/>
            <a:ext cx="37147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Jezevec lesní</a:t>
            </a:r>
            <a:endParaRPr lang="cs-CZ" sz="4000" dirty="0"/>
          </a:p>
        </p:txBody>
      </p:sp>
      <p:pic>
        <p:nvPicPr>
          <p:cNvPr id="34818" name="Picture 2" descr="Soubor:Badger-badger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2095506" y="1357298"/>
            <a:ext cx="7048494" cy="5286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0" name="Picture 4" descr="Soubor:Meles meles range 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6164" y="1142985"/>
            <a:ext cx="2953883" cy="135732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1857364"/>
            <a:ext cx="80724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největší lasicovitá šelma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na hlavě černá srst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s bílými pruhy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potrava: drobní obratlovci,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hmyz, slimáci, …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loví v noci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vyhrabává nory až 5 m </a:t>
            </a:r>
          </a:p>
          <a:p>
            <a:r>
              <a:rPr lang="cs-CZ" sz="3200" dirty="0" smtClean="0"/>
              <a:t>    dlouhé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upadá do zimního spánku,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během kterého se několikrát probouzí</a:t>
            </a:r>
            <a:endParaRPr lang="cs-CZ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Vyber správný název druhu na obrázku.</a:t>
            </a:r>
            <a:endParaRPr lang="cs-CZ" sz="3600" u="sng" dirty="0"/>
          </a:p>
        </p:txBody>
      </p:sp>
      <p:pic>
        <p:nvPicPr>
          <p:cNvPr id="5" name="Picture 2" descr="Soubor:Lout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6000792" cy="397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aoblený obdélník 5"/>
          <p:cNvSpPr/>
          <p:nvPr/>
        </p:nvSpPr>
        <p:spPr>
          <a:xfrm>
            <a:off x="5643570" y="2071678"/>
            <a:ext cx="3143272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Vydra říční</a:t>
            </a:r>
            <a:endParaRPr lang="cs-CZ" sz="2800" dirty="0"/>
          </a:p>
        </p:txBody>
      </p:sp>
      <p:sp>
        <p:nvSpPr>
          <p:cNvPr id="7" name="Zaoblený obdélník 6"/>
          <p:cNvSpPr/>
          <p:nvPr/>
        </p:nvSpPr>
        <p:spPr>
          <a:xfrm>
            <a:off x="5715008" y="3143248"/>
            <a:ext cx="3143272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Sysel říční</a:t>
            </a:r>
            <a:endParaRPr lang="cs-CZ" sz="2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Vyber správný název druhu na obrázku.</a:t>
            </a:r>
            <a:endParaRPr lang="cs-CZ" sz="3600" u="sng" dirty="0"/>
          </a:p>
        </p:txBody>
      </p:sp>
      <p:pic>
        <p:nvPicPr>
          <p:cNvPr id="4" name="Picture 2" descr="Soubor:Il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00174"/>
            <a:ext cx="6312469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aoblený obdélník 4"/>
          <p:cNvSpPr/>
          <p:nvPr/>
        </p:nvSpPr>
        <p:spPr>
          <a:xfrm>
            <a:off x="0" y="1785926"/>
            <a:ext cx="3071834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Tchoř tmavý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0" y="2928934"/>
            <a:ext cx="3071834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Kuna lesní</a:t>
            </a:r>
            <a:endParaRPr lang="cs-CZ" sz="2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bor:Mustela erminea upr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52524"/>
            <a:ext cx="4105275" cy="5705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Vyber správný název druhu na obrázku.</a:t>
            </a:r>
            <a:endParaRPr lang="cs-CZ" sz="3600" u="sng" dirty="0"/>
          </a:p>
        </p:txBody>
      </p:sp>
      <p:sp>
        <p:nvSpPr>
          <p:cNvPr id="5" name="Zaoblený obdélník 4"/>
          <p:cNvSpPr/>
          <p:nvPr/>
        </p:nvSpPr>
        <p:spPr>
          <a:xfrm>
            <a:off x="5000628" y="1643050"/>
            <a:ext cx="321471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Lasice kolčava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5000628" y="2714620"/>
            <a:ext cx="321471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Lasice hranostaj</a:t>
            </a:r>
            <a:endParaRPr lang="cs-CZ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bor:Martes martes 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71437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Vyber správný název druhu na obrázku.</a:t>
            </a:r>
            <a:endParaRPr lang="cs-CZ" sz="3600" u="sng" dirty="0"/>
          </a:p>
        </p:txBody>
      </p:sp>
      <p:sp>
        <p:nvSpPr>
          <p:cNvPr id="5" name="Zaoblený obdélník 4"/>
          <p:cNvSpPr/>
          <p:nvPr/>
        </p:nvSpPr>
        <p:spPr>
          <a:xfrm>
            <a:off x="6143636" y="2000240"/>
            <a:ext cx="2786082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Kuna lesní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6215074" y="2928934"/>
            <a:ext cx="2786082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Kuna skalní</a:t>
            </a:r>
            <a:endParaRPr lang="cs-CZ" sz="28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Opakování</a:t>
            </a:r>
            <a:endParaRPr lang="cs-CZ" sz="36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Kde žije kuna skalní?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928802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Která z lasicovitých šelem přespává zimu?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857496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Kdy se vydává na lov tchoř?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786190"/>
            <a:ext cx="91440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Čím se živí jezevec lesní?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714884"/>
            <a:ext cx="9144000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Jak je vydra říční přizpůsobena svému životnímu prostředí?</a:t>
            </a:r>
            <a:endParaRPr lang="cs-CZ" sz="3200" dirty="0"/>
          </a:p>
        </p:txBody>
      </p:sp>
      <p:sp>
        <p:nvSpPr>
          <p:cNvPr id="9" name="Obláček 8"/>
          <p:cNvSpPr/>
          <p:nvPr/>
        </p:nvSpPr>
        <p:spPr>
          <a:xfrm>
            <a:off x="357158" y="2000240"/>
            <a:ext cx="8572560" cy="2214578"/>
          </a:xfrm>
          <a:prstGeom prst="cloudCallout">
            <a:avLst>
              <a:gd name="adj1" fmla="val -36292"/>
              <a:gd name="adj2" fmla="val -580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 přírodě i ve městech (duté stromy, hromady dříví,…)</a:t>
            </a:r>
            <a:endParaRPr lang="cs-CZ" sz="2800" dirty="0"/>
          </a:p>
        </p:txBody>
      </p:sp>
      <p:sp>
        <p:nvSpPr>
          <p:cNvPr id="10" name="Obláček 9"/>
          <p:cNvSpPr/>
          <p:nvPr/>
        </p:nvSpPr>
        <p:spPr>
          <a:xfrm>
            <a:off x="2571704" y="0"/>
            <a:ext cx="6572296" cy="1428760"/>
          </a:xfrm>
          <a:prstGeom prst="cloudCallout">
            <a:avLst>
              <a:gd name="adj1" fmla="val -56322"/>
              <a:gd name="adj2" fmla="val 699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Jezevec lesní</a:t>
            </a:r>
            <a:endParaRPr lang="cs-CZ" sz="2800" dirty="0"/>
          </a:p>
        </p:txBody>
      </p:sp>
      <p:sp>
        <p:nvSpPr>
          <p:cNvPr id="11" name="Obláček 10"/>
          <p:cNvSpPr/>
          <p:nvPr/>
        </p:nvSpPr>
        <p:spPr>
          <a:xfrm>
            <a:off x="3428960" y="3643314"/>
            <a:ext cx="5715040" cy="1428760"/>
          </a:xfrm>
          <a:prstGeom prst="cloudCallout">
            <a:avLst>
              <a:gd name="adj1" fmla="val -50050"/>
              <a:gd name="adj2" fmla="val -6223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Loví v noci.</a:t>
            </a:r>
            <a:endParaRPr lang="cs-CZ" sz="2800" dirty="0"/>
          </a:p>
        </p:txBody>
      </p:sp>
      <p:sp>
        <p:nvSpPr>
          <p:cNvPr id="12" name="Obláček 11"/>
          <p:cNvSpPr/>
          <p:nvPr/>
        </p:nvSpPr>
        <p:spPr>
          <a:xfrm>
            <a:off x="3428992" y="4572008"/>
            <a:ext cx="5715008" cy="1500198"/>
          </a:xfrm>
          <a:prstGeom prst="cloudCallout">
            <a:avLst>
              <a:gd name="adj1" fmla="val -66050"/>
              <a:gd name="adj2" fmla="val -5940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Drobní obratlovci, hmyz, slimáci, …</a:t>
            </a:r>
            <a:endParaRPr lang="cs-CZ" sz="2800" dirty="0"/>
          </a:p>
        </p:txBody>
      </p:sp>
      <p:sp>
        <p:nvSpPr>
          <p:cNvPr id="13" name="Obláček 12"/>
          <p:cNvSpPr/>
          <p:nvPr/>
        </p:nvSpPr>
        <p:spPr>
          <a:xfrm>
            <a:off x="2428860" y="2214554"/>
            <a:ext cx="6715140" cy="1928826"/>
          </a:xfrm>
          <a:prstGeom prst="cloudCallout">
            <a:avLst>
              <a:gd name="adj1" fmla="val -28135"/>
              <a:gd name="adj2" fmla="val 810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Plovací blány, uzavíratelné nosní otvory a uší boltce.</a:t>
            </a:r>
            <a:endParaRPr lang="cs-CZ" sz="28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Vybe</a:t>
            </a:r>
            <a:r>
              <a:rPr lang="cs-CZ" sz="3600" u="sng" dirty="0" smtClean="0"/>
              <a:t>r, co k danému druhu patří</a:t>
            </a:r>
            <a:r>
              <a:rPr lang="cs-CZ" sz="3600" u="sng" dirty="0" smtClean="0"/>
              <a:t>.</a:t>
            </a:r>
            <a:endParaRPr lang="cs-CZ" sz="36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071546"/>
            <a:ext cx="9144000" cy="5232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JEZEVEC LESNÍ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785926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2800" dirty="0" smtClean="0"/>
              <a:t> největší lasicovitá šelma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571744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2800" dirty="0" smtClean="0"/>
              <a:t> na hrdle má žlutou skvrnu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714752"/>
            <a:ext cx="91440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LASICE KOLČAVA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429132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2800" dirty="0" smtClean="0"/>
              <a:t> dosahuje velikosti kočky domácí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521495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2800" dirty="0" smtClean="0"/>
              <a:t> nejmenší šelma u nás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Vybe</a:t>
            </a:r>
            <a:r>
              <a:rPr lang="cs-CZ" sz="3600" u="sng" dirty="0" smtClean="0"/>
              <a:t>r, co k danému druhu patří</a:t>
            </a:r>
            <a:r>
              <a:rPr lang="cs-CZ" sz="3600" u="sng" dirty="0" smtClean="0"/>
              <a:t>.</a:t>
            </a:r>
            <a:endParaRPr lang="cs-CZ" sz="36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Vybe</a:t>
            </a:r>
            <a:r>
              <a:rPr lang="cs-CZ" sz="3600" u="sng" dirty="0" smtClean="0"/>
              <a:t>r, co k danému druhu patří</a:t>
            </a:r>
            <a:r>
              <a:rPr lang="cs-CZ" sz="3600" u="sng" dirty="0" smtClean="0"/>
              <a:t>.</a:t>
            </a:r>
            <a:endParaRPr lang="cs-CZ" sz="3600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142984"/>
            <a:ext cx="9144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TCHOŘ TMAVÝ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1857364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2800" dirty="0" smtClean="0"/>
              <a:t> vylučuje páchnoucí tekutinu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643182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2800" dirty="0" smtClean="0"/>
              <a:t> hustá, stále mastná srst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714752"/>
            <a:ext cx="91440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VYDRA ŘÍČNÍ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429132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2800" dirty="0" smtClean="0"/>
              <a:t> loví ryby, žáby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521495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2800" dirty="0" smtClean="0"/>
              <a:t> loví ptáky, hlodavce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Vybe</a:t>
            </a:r>
            <a:r>
              <a:rPr lang="cs-CZ" sz="3600" u="sng" dirty="0" smtClean="0"/>
              <a:t>r, co k danému druhu patří</a:t>
            </a:r>
            <a:r>
              <a:rPr lang="cs-CZ" sz="3600" u="sng" dirty="0" smtClean="0"/>
              <a:t>.</a:t>
            </a:r>
            <a:endParaRPr lang="cs-CZ" sz="36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071546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KUNA LESNÍ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785926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2800" dirty="0" smtClean="0"/>
              <a:t> bílá náprsenka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571744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2800" dirty="0" smtClean="0"/>
              <a:t> žlutá skvrna na hrdle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571876"/>
            <a:ext cx="91440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LASICE HRANOSTAJ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286256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2800" dirty="0" smtClean="0"/>
              <a:t> v zimě je srst čistě bílá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5072074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2800" dirty="0" smtClean="0"/>
              <a:t> plovací blány mezi prsty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seznámení žáků s čeledí lasicovití.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a podporuje v žácích větší zájem o zvířata. Aktivní formou se snaží žáky zapojit do výuky.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/>
              <a:t>Fischotter</a:t>
            </a:r>
            <a:r>
              <a:rPr lang="cs-CZ" sz="1400" dirty="0"/>
              <a:t>, </a:t>
            </a:r>
            <a:r>
              <a:rPr lang="cs-CZ" sz="1400" dirty="0" err="1"/>
              <a:t>Lutra</a:t>
            </a:r>
            <a:r>
              <a:rPr lang="cs-CZ" sz="1400" dirty="0"/>
              <a:t> </a:t>
            </a:r>
            <a:r>
              <a:rPr lang="cs-CZ" sz="1400" dirty="0" err="1"/>
              <a:t>Lutra.JPG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11. 1. 2005, 20:30 [cit. 2013-02-19].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upload.wikimedia.org/wikipedia/commons/thumb/d/d3/Fischotter%2C_Lutra_Lutra.JPG/800px-Fischotter%2C_Lutra_Lutra.JPG</a:t>
            </a:r>
            <a:endParaRPr lang="cs-CZ" sz="1400" dirty="0" smtClean="0"/>
          </a:p>
          <a:p>
            <a:r>
              <a:rPr lang="cs-CZ" sz="1400" dirty="0" err="1"/>
              <a:t>Mustela</a:t>
            </a:r>
            <a:r>
              <a:rPr lang="cs-CZ" sz="1400" dirty="0"/>
              <a:t> </a:t>
            </a:r>
            <a:r>
              <a:rPr lang="cs-CZ" sz="1400" dirty="0" err="1"/>
              <a:t>nivalis</a:t>
            </a:r>
            <a:r>
              <a:rPr lang="cs-CZ" sz="1400" dirty="0"/>
              <a:t> -</a:t>
            </a:r>
            <a:r>
              <a:rPr lang="cs-CZ" sz="1400" dirty="0" err="1"/>
              <a:t>British</a:t>
            </a:r>
            <a:r>
              <a:rPr lang="cs-CZ" sz="1400" dirty="0"/>
              <a:t> </a:t>
            </a:r>
            <a:r>
              <a:rPr lang="cs-CZ" sz="1400" dirty="0" err="1"/>
              <a:t>Wildlife</a:t>
            </a:r>
            <a:r>
              <a:rPr lang="cs-CZ" sz="1400" dirty="0"/>
              <a:t> Centre-4.jpg.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18. 8. 2008, 09:09 [cit. 2013-02-19]. Dostupné z: </a:t>
            </a:r>
            <a:r>
              <a:rPr lang="cs-CZ" sz="1400" dirty="0">
                <a:hlinkClick r:id="rId3"/>
              </a:rPr>
              <a:t>http://upload.wikimedia.org/wikipedia/commons/thumb/e/e3/Mustela_nivalis_-British_Wildlife_Centre-4.jpg/702px-Mustela_nivalis_-</a:t>
            </a:r>
            <a:r>
              <a:rPr lang="cs-CZ" sz="1400" dirty="0" smtClean="0">
                <a:hlinkClick r:id="rId3"/>
              </a:rPr>
              <a:t>British_Wildlife_Centre-4.jpg</a:t>
            </a:r>
            <a:endParaRPr lang="cs-CZ" sz="1400" dirty="0" smtClean="0"/>
          </a:p>
          <a:p>
            <a:r>
              <a:rPr lang="cs-CZ" sz="1400" dirty="0" err="1"/>
              <a:t>Mustela</a:t>
            </a:r>
            <a:r>
              <a:rPr lang="cs-CZ" sz="1400" dirty="0"/>
              <a:t> </a:t>
            </a:r>
            <a:r>
              <a:rPr lang="cs-CZ" sz="1400" dirty="0" err="1"/>
              <a:t>erminea</a:t>
            </a:r>
            <a:r>
              <a:rPr lang="cs-CZ" sz="1400" dirty="0"/>
              <a:t> </a:t>
            </a:r>
            <a:r>
              <a:rPr lang="cs-CZ" sz="1400" dirty="0" err="1"/>
              <a:t>upright.jpg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6. 9. 2010, 09:18 [cit. 2013-02-19].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upload.wikimedia.org/wikipedia/commons/thumb/9/98/Mustela_erminea_upright.jpg/431px-Mustela_erminea_upright.jpg</a:t>
            </a:r>
            <a:endParaRPr lang="cs-CZ" sz="1400" dirty="0" smtClean="0"/>
          </a:p>
          <a:p>
            <a:r>
              <a:rPr lang="cs-CZ" sz="1400" dirty="0" err="1"/>
              <a:t>Steinmarder.JPG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22. 10. 2006, 12:28 [cit. 2013-02-19].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upload.wikimedia.org/wikipedia/commons/thumb/d/db/Steinmarder.JPG/800px-Steinmarder.JPG</a:t>
            </a:r>
            <a:endParaRPr lang="cs-CZ" sz="1400" dirty="0" smtClean="0"/>
          </a:p>
          <a:p>
            <a:r>
              <a:rPr lang="cs-CZ" sz="1400" dirty="0" err="1"/>
              <a:t>Martes</a:t>
            </a:r>
            <a:r>
              <a:rPr lang="cs-CZ" sz="1400" dirty="0"/>
              <a:t> </a:t>
            </a:r>
            <a:r>
              <a:rPr lang="cs-CZ" sz="1400" dirty="0" err="1"/>
              <a:t>martes</a:t>
            </a:r>
            <a:r>
              <a:rPr lang="cs-CZ" sz="1400" dirty="0"/>
              <a:t> </a:t>
            </a:r>
            <a:r>
              <a:rPr lang="cs-CZ" sz="1400" dirty="0" err="1"/>
              <a:t>crop.jpg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20. 8. 2007, 06:16 [cit. 2013-02-19].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upload.wikimedia.org/wikipedia/commons/f/ff/Martes_martes_crop.jpg</a:t>
            </a:r>
            <a:endParaRPr lang="cs-CZ" sz="1400" dirty="0" smtClean="0"/>
          </a:p>
          <a:p>
            <a:r>
              <a:rPr lang="cs-CZ" sz="1400" dirty="0" err="1"/>
              <a:t>Ilder.jpg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2013-02-19].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upload.wikimedia.org/wikipedia/commons/thumb/6/60/Ilder.jpg/800px-Ilder.jpg</a:t>
            </a:r>
            <a:endParaRPr lang="cs-CZ" sz="1400" dirty="0" smtClean="0"/>
          </a:p>
          <a:p>
            <a:r>
              <a:rPr lang="cs-CZ" sz="1400" dirty="0"/>
              <a:t>Loutre2.jpg.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 3. 2008, 12:10 [cit. 2013-02-19].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upload.wikimedia.org/wikipedia/commons/thumb/8/89/Loutre2.jpg/800px-Loutre2.jpg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/>
              <a:t>Badger</a:t>
            </a:r>
            <a:r>
              <a:rPr lang="cs-CZ" sz="1400" dirty="0"/>
              <a:t>-</a:t>
            </a:r>
            <a:r>
              <a:rPr lang="cs-CZ" sz="1400" dirty="0" err="1"/>
              <a:t>badger.jpg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30. 7. 2009, 22:19 [cit. 2013-02-19].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upload.wikimedia.org/wikipedia/commons/thumb/1/10/Badger-badger.jpg/800px-Badger-badger.jpg</a:t>
            </a:r>
            <a:endParaRPr lang="cs-CZ" sz="1400" dirty="0" smtClean="0"/>
          </a:p>
          <a:p>
            <a:r>
              <a:rPr lang="cs-CZ" sz="1400" dirty="0" err="1"/>
              <a:t>Leefgebied</a:t>
            </a:r>
            <a:r>
              <a:rPr lang="cs-CZ" sz="1400" dirty="0"/>
              <a:t> </a:t>
            </a:r>
            <a:r>
              <a:rPr lang="cs-CZ" sz="1400" dirty="0" err="1"/>
              <a:t>hermelijn.jpg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25. 10. 2006, 04:13 [cit. 2013-02-19].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upload.wikimedia.org/wikipedia/commons/f/fd/Leefgebied_hermelijn.jpg</a:t>
            </a:r>
            <a:endParaRPr lang="cs-CZ" sz="1400" dirty="0" smtClean="0"/>
          </a:p>
          <a:p>
            <a:r>
              <a:rPr lang="cs-CZ" sz="1400" dirty="0" err="1"/>
              <a:t>Leefgebied</a:t>
            </a:r>
            <a:r>
              <a:rPr lang="cs-CZ" sz="1400" dirty="0"/>
              <a:t> </a:t>
            </a:r>
            <a:r>
              <a:rPr lang="cs-CZ" sz="1400" dirty="0" err="1"/>
              <a:t>boommarter.JPG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27. 3. 2007, 21:22 [cit. 2013-02-19].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upload.wikimedia.org/wikipedia/commons/b/b7/Leefgebied_boommarter.JPG</a:t>
            </a:r>
            <a:endParaRPr lang="cs-CZ" sz="1400" dirty="0" smtClean="0"/>
          </a:p>
          <a:p>
            <a:r>
              <a:rPr lang="cs-CZ" sz="1400" dirty="0" err="1"/>
              <a:t>Mustela</a:t>
            </a:r>
            <a:r>
              <a:rPr lang="cs-CZ" sz="1400" dirty="0"/>
              <a:t> </a:t>
            </a:r>
            <a:r>
              <a:rPr lang="cs-CZ" sz="1400" dirty="0" err="1"/>
              <a:t>putorius</a:t>
            </a:r>
            <a:r>
              <a:rPr lang="cs-CZ" sz="1400" dirty="0"/>
              <a:t> </a:t>
            </a:r>
            <a:r>
              <a:rPr lang="cs-CZ" sz="1400" dirty="0" err="1"/>
              <a:t>distribution.svg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7. 11. 2010, 00:06 [cit. 2013-02-19].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upload.wikimedia.org/wikipedia/commons/thumb/e/ea/Mustela_putorius_distribution.svg/411px-Mustela_putorius_distribution.svg.png</a:t>
            </a:r>
            <a:endParaRPr lang="cs-CZ" sz="1400" dirty="0" smtClean="0"/>
          </a:p>
          <a:p>
            <a:r>
              <a:rPr lang="cs-CZ" sz="1400" dirty="0" err="1"/>
              <a:t>European</a:t>
            </a:r>
            <a:r>
              <a:rPr lang="cs-CZ" sz="1400" dirty="0"/>
              <a:t> </a:t>
            </a:r>
            <a:r>
              <a:rPr lang="cs-CZ" sz="1400" dirty="0" err="1"/>
              <a:t>Otter</a:t>
            </a:r>
            <a:r>
              <a:rPr lang="cs-CZ" sz="1400" dirty="0"/>
              <a:t> </a:t>
            </a:r>
            <a:r>
              <a:rPr lang="cs-CZ" sz="1400" dirty="0" err="1"/>
              <a:t>distribution.png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14. 12. 2009, 16:45 [cit. 2013-02-19].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upload.wikimedia.org/wikipedia/commons/thumb/1/14/European_Otter_distribution.png/800px-European_Otter_distribution.png</a:t>
            </a:r>
            <a:endParaRPr lang="cs-CZ" sz="1400" dirty="0" smtClean="0"/>
          </a:p>
          <a:p>
            <a:r>
              <a:rPr lang="cs-CZ" sz="1400" dirty="0" err="1"/>
              <a:t>Meles</a:t>
            </a:r>
            <a:r>
              <a:rPr lang="cs-CZ" sz="1400" dirty="0"/>
              <a:t> </a:t>
            </a:r>
            <a:r>
              <a:rPr lang="cs-CZ" sz="1400" dirty="0" err="1"/>
              <a:t>meles</a:t>
            </a:r>
            <a:r>
              <a:rPr lang="cs-CZ" sz="1400" dirty="0"/>
              <a:t> </a:t>
            </a:r>
            <a:r>
              <a:rPr lang="cs-CZ" sz="1400" dirty="0" err="1"/>
              <a:t>range</a:t>
            </a:r>
            <a:r>
              <a:rPr lang="cs-CZ" sz="1400" dirty="0"/>
              <a:t> map.JPG.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3. 7. 2011, 21:51 [cit. 2013-02-19].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upload.wikimedia.org/wikipedia/commons/4/48/Meles_meles_range_map.JPG</a:t>
            </a:r>
            <a:endParaRPr lang="cs-CZ" sz="1400" dirty="0" smtClean="0"/>
          </a:p>
          <a:p>
            <a:r>
              <a:rPr lang="cs-CZ" sz="1400" i="1" dirty="0" smtClean="0"/>
              <a:t>Přírodopis 2 pro 7. ročník základní školy a nižší ročníky víceletých gymnázií</a:t>
            </a:r>
            <a:r>
              <a:rPr lang="cs-CZ" sz="1400" dirty="0" smtClean="0"/>
              <a:t>. Bělehradská 47, 120 00 Praha 2: SPN, 1999. ISBN 80-7235-069-2.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oubor:Fischotter, Lutra Lutra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750736" y="642918"/>
            <a:ext cx="8155116" cy="544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u="sng" dirty="0"/>
              <a:t>č</a:t>
            </a:r>
            <a:r>
              <a:rPr lang="cs-CZ" sz="4000" u="sng" dirty="0" smtClean="0"/>
              <a:t>eleď </a:t>
            </a:r>
            <a:r>
              <a:rPr lang="cs-CZ" sz="4000" i="1" u="sng" dirty="0" smtClean="0"/>
              <a:t>lasicovití</a:t>
            </a:r>
            <a:endParaRPr lang="cs-CZ" sz="4000" i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štíhlé, hbité tělo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78592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nezatažitelné drápy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5717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potrava: hmyz, hlodavci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35756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v okolí řitního otvoru – </a:t>
            </a:r>
            <a:r>
              <a:rPr lang="cs-CZ" sz="3200" b="1" i="1" u="sng" dirty="0" smtClean="0"/>
              <a:t>pachové žlázy</a:t>
            </a:r>
          </a:p>
          <a:p>
            <a:r>
              <a:rPr lang="cs-CZ" sz="3200" b="1" i="1" dirty="0"/>
              <a:t> </a:t>
            </a:r>
            <a:r>
              <a:rPr lang="cs-CZ" sz="3200" b="1" i="1" dirty="0" smtClean="0"/>
              <a:t>  </a:t>
            </a:r>
            <a:r>
              <a:rPr lang="cs-CZ" sz="3200" dirty="0" smtClean="0"/>
              <a:t>( při ohrožení vylučují páchnoucí výměšky)</a:t>
            </a:r>
            <a:endParaRPr lang="cs-CZ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u="sng" dirty="0"/>
              <a:t>č</a:t>
            </a:r>
            <a:r>
              <a:rPr lang="cs-CZ" sz="4000" u="sng" dirty="0" smtClean="0"/>
              <a:t>eleď </a:t>
            </a:r>
            <a:r>
              <a:rPr lang="cs-CZ" sz="4000" i="1" u="sng" dirty="0" smtClean="0"/>
              <a:t>lasicovití </a:t>
            </a:r>
            <a:r>
              <a:rPr lang="cs-CZ" sz="4000" dirty="0" smtClean="0"/>
              <a:t>- zástupci</a:t>
            </a:r>
            <a:endParaRPr lang="cs-CZ" sz="4000" i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2976" y="1357298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Lasice kolčava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0" y="1357298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Lasice hranostaj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42976" y="2285992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Kuna skalní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2285992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Kuna lesní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42976" y="3214686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Tchoř tmavý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72000" y="3214686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Vydra říční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00364" y="4143380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Jezevec lesní</a:t>
            </a:r>
            <a:endParaRPr lang="cs-CZ" sz="3200" dirty="0"/>
          </a:p>
        </p:txBody>
      </p:sp>
      <p:sp>
        <p:nvSpPr>
          <p:cNvPr id="12" name="Tlačítko akce: Dopředu nebo Další 11">
            <a:hlinkClick r:id="" action="ppaction://hlinkshowjump?jump=nextslide" highlightClick="1"/>
          </p:cNvPr>
          <p:cNvSpPr/>
          <p:nvPr/>
        </p:nvSpPr>
        <p:spPr>
          <a:xfrm>
            <a:off x="0" y="1357298"/>
            <a:ext cx="928662" cy="57150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rId3" action="ppaction://hlinksldjump" highlightClick="1"/>
          </p:cNvPr>
          <p:cNvSpPr/>
          <p:nvPr/>
        </p:nvSpPr>
        <p:spPr>
          <a:xfrm>
            <a:off x="7929586" y="1357298"/>
            <a:ext cx="1000132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lačítko akce: Dopředu nebo Další 13">
            <a:hlinkClick r:id="rId4" action="ppaction://hlinksldjump" highlightClick="1"/>
          </p:cNvPr>
          <p:cNvSpPr/>
          <p:nvPr/>
        </p:nvSpPr>
        <p:spPr>
          <a:xfrm>
            <a:off x="0" y="2285992"/>
            <a:ext cx="1000100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lačítko akce: Dopředu nebo Další 14">
            <a:hlinkClick r:id="rId5" action="ppaction://hlinksldjump" highlightClick="1"/>
          </p:cNvPr>
          <p:cNvSpPr/>
          <p:nvPr/>
        </p:nvSpPr>
        <p:spPr>
          <a:xfrm>
            <a:off x="7929586" y="2285992"/>
            <a:ext cx="1000132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lačítko akce: Dopředu nebo Další 15">
            <a:hlinkClick r:id="rId6" action="ppaction://hlinksldjump" highlightClick="1"/>
          </p:cNvPr>
          <p:cNvSpPr/>
          <p:nvPr/>
        </p:nvSpPr>
        <p:spPr>
          <a:xfrm>
            <a:off x="0" y="3214686"/>
            <a:ext cx="928662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lačítko akce: Dopředu nebo Další 16">
            <a:hlinkClick r:id="rId7" action="ppaction://hlinksldjump" highlightClick="1"/>
          </p:cNvPr>
          <p:cNvSpPr/>
          <p:nvPr/>
        </p:nvSpPr>
        <p:spPr>
          <a:xfrm>
            <a:off x="7929586" y="3214686"/>
            <a:ext cx="1000132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lačítko akce: Dopředu nebo Další 17">
            <a:hlinkClick r:id="rId8" action="ppaction://hlinksldjump" highlightClick="1"/>
          </p:cNvPr>
          <p:cNvSpPr/>
          <p:nvPr/>
        </p:nvSpPr>
        <p:spPr>
          <a:xfrm>
            <a:off x="6357950" y="4214818"/>
            <a:ext cx="857256" cy="50006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Mustela nivalis -British Wildlife Centr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3000"/>
            <a:ext cx="668655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4282" y="214290"/>
            <a:ext cx="40719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Lasice kolčava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500174"/>
            <a:ext cx="6643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naše nejmenší šelma</a:t>
            </a:r>
          </a:p>
          <a:p>
            <a:pPr>
              <a:buFont typeface="Courier New" pitchFamily="49" charset="0"/>
              <a:buChar char="o"/>
            </a:pPr>
            <a:r>
              <a:rPr lang="cs-CZ" sz="3200" dirty="0"/>
              <a:t> </a:t>
            </a:r>
            <a:r>
              <a:rPr lang="cs-CZ" sz="3200" dirty="0" smtClean="0"/>
              <a:t>sídlí v lesích a polích</a:t>
            </a:r>
          </a:p>
          <a:p>
            <a:pPr>
              <a:buFont typeface="Courier New" pitchFamily="49" charset="0"/>
              <a:buChar char="o"/>
            </a:pPr>
            <a:r>
              <a:rPr lang="cs-CZ" sz="3200" dirty="0"/>
              <a:t> </a:t>
            </a:r>
            <a:r>
              <a:rPr lang="cs-CZ" sz="3200" dirty="0" smtClean="0"/>
              <a:t>potrava: hraboši, myši, křečci,…</a:t>
            </a:r>
            <a:endParaRPr lang="cs-CZ" sz="3200" dirty="0"/>
          </a:p>
        </p:txBody>
      </p:sp>
      <p:sp>
        <p:nvSpPr>
          <p:cNvPr id="6" name="Tlačítko akce: Zpět nebo Předchozí 5">
            <a:hlinkClick r:id="rId4" action="ppaction://hlinksldjump" highlightClick="1"/>
          </p:cNvPr>
          <p:cNvSpPr/>
          <p:nvPr/>
        </p:nvSpPr>
        <p:spPr>
          <a:xfrm>
            <a:off x="357158" y="5715016"/>
            <a:ext cx="1143008" cy="85725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14290"/>
            <a:ext cx="392909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Lasice hranostaj</a:t>
            </a:r>
            <a:endParaRPr lang="cs-CZ" sz="4000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3657600" cy="796925"/>
          </a:xfrm>
          <a:prstGeom prst="rect">
            <a:avLst/>
          </a:prstGeom>
          <a:noFill/>
        </p:spPr>
      </p:pic>
      <p:pic>
        <p:nvPicPr>
          <p:cNvPr id="38914" name="Picture 2" descr="Soubor:Mustela erminea upr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52524"/>
            <a:ext cx="4105275" cy="5705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916" name="Picture 4" descr="Soubor:Leefgebied hermelij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14422"/>
            <a:ext cx="3305175" cy="159067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643306" y="2928934"/>
            <a:ext cx="5500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výskyt: lesy, louky, křovinné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porosty</a:t>
            </a:r>
          </a:p>
          <a:p>
            <a:pPr>
              <a:buFont typeface="Courier New" pitchFamily="49" charset="0"/>
              <a:buChar char="o"/>
            </a:pPr>
            <a:r>
              <a:rPr lang="cs-CZ" sz="3200" dirty="0"/>
              <a:t> </a:t>
            </a:r>
            <a:r>
              <a:rPr lang="cs-CZ" sz="3200" dirty="0" smtClean="0"/>
              <a:t>potrava: hlodavci, ptáci</a:t>
            </a:r>
          </a:p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 zimě je srst čistě bílá,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pouze špička ocásku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zůstává černá</a:t>
            </a:r>
          </a:p>
        </p:txBody>
      </p:sp>
      <p:sp>
        <p:nvSpPr>
          <p:cNvPr id="7" name="Tlačítko akce: Zpět nebo Předchozí 6">
            <a:hlinkClick r:id="rId5" action="ppaction://hlinksldjump" highlightClick="1"/>
          </p:cNvPr>
          <p:cNvSpPr/>
          <p:nvPr/>
        </p:nvSpPr>
        <p:spPr>
          <a:xfrm>
            <a:off x="7500958" y="5643578"/>
            <a:ext cx="1428760" cy="78581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5720" y="214290"/>
            <a:ext cx="36433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Kuna skalní</a:t>
            </a:r>
            <a:endParaRPr lang="cs-CZ" sz="4000" dirty="0"/>
          </a:p>
        </p:txBody>
      </p:sp>
      <p:pic>
        <p:nvPicPr>
          <p:cNvPr id="1026" name="Picture 2" descr="Soubor:Steinmar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39398"/>
            <a:ext cx="7072362" cy="5304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571736" y="1214422"/>
            <a:ext cx="657226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 přírodě i ve městech</a:t>
            </a:r>
          </a:p>
          <a:p>
            <a:pPr>
              <a:buFont typeface="Courier New" pitchFamily="49" charset="0"/>
              <a:buChar char="o"/>
            </a:pPr>
            <a:r>
              <a:rPr lang="cs-CZ" sz="3200" dirty="0" smtClean="0"/>
              <a:t> dosahuje velikosti kočky domácí</a:t>
            </a:r>
          </a:p>
          <a:p>
            <a:pPr>
              <a:buFont typeface="Courier New" pitchFamily="49" charset="0"/>
              <a:buChar char="o"/>
            </a:pPr>
            <a:r>
              <a:rPr lang="cs-CZ" sz="3200" dirty="0"/>
              <a:t> </a:t>
            </a:r>
            <a:r>
              <a:rPr lang="cs-CZ" sz="3200" dirty="0" smtClean="0"/>
              <a:t>bílá náprsenka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57356" y="6072206"/>
            <a:ext cx="72866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potrava: hlodavci, drůbež a vajíčka</a:t>
            </a:r>
            <a:endParaRPr lang="cs-CZ" sz="3200" dirty="0"/>
          </a:p>
        </p:txBody>
      </p:sp>
      <p:sp>
        <p:nvSpPr>
          <p:cNvPr id="7" name="Tlačítko akce: Zpět nebo Předchozí 6">
            <a:hlinkClick r:id="rId4" action="ppaction://hlinksldjump" highlightClick="1"/>
          </p:cNvPr>
          <p:cNvSpPr/>
          <p:nvPr/>
        </p:nvSpPr>
        <p:spPr>
          <a:xfrm>
            <a:off x="7715272" y="5000636"/>
            <a:ext cx="1143008" cy="7143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85728"/>
            <a:ext cx="314327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Kuna lesní</a:t>
            </a:r>
            <a:endParaRPr lang="cs-CZ" sz="4000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3657600" cy="796925"/>
          </a:xfrm>
          <a:prstGeom prst="rect">
            <a:avLst/>
          </a:prstGeom>
          <a:noFill/>
        </p:spPr>
      </p:pic>
      <p:pic>
        <p:nvPicPr>
          <p:cNvPr id="37890" name="Picture 2" descr="Soubor:Martes martes 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7143750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2" name="Picture 4" descr="Soubor:Leefgebied boommar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142984"/>
            <a:ext cx="3305175" cy="159067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429124" y="3000372"/>
            <a:ext cx="471487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sídlí v lesích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/>
              <a:t> </a:t>
            </a:r>
            <a:r>
              <a:rPr lang="cs-CZ" sz="3200" dirty="0" smtClean="0"/>
              <a:t>na hrdle má žlutou</a:t>
            </a:r>
          </a:p>
          <a:p>
            <a:r>
              <a:rPr lang="cs-CZ" sz="3200" dirty="0" smtClean="0"/>
              <a:t>    skvrnu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 smtClean="0"/>
              <a:t> potrava: ptáci, drobná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lesní zvěř</a:t>
            </a:r>
            <a:endParaRPr lang="cs-CZ" sz="3200" dirty="0"/>
          </a:p>
        </p:txBody>
      </p:sp>
      <p:sp>
        <p:nvSpPr>
          <p:cNvPr id="7" name="Tlačítko akce: Zpět nebo Předchozí 6">
            <a:hlinkClick r:id="rId5" action="ppaction://hlinksldjump" highlightClick="1"/>
          </p:cNvPr>
          <p:cNvSpPr/>
          <p:nvPr/>
        </p:nvSpPr>
        <p:spPr>
          <a:xfrm>
            <a:off x="7429520" y="5715016"/>
            <a:ext cx="1357322" cy="78581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71472" y="285728"/>
            <a:ext cx="314327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Tchoř tmavý</a:t>
            </a:r>
            <a:endParaRPr lang="cs-CZ" sz="4000" dirty="0"/>
          </a:p>
        </p:txBody>
      </p:sp>
      <p:pic>
        <p:nvPicPr>
          <p:cNvPr id="36866" name="Picture 2" descr="Soubor:Il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00174"/>
            <a:ext cx="7620000" cy="4829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8" name="Picture 4" descr="Soubor:Mustela putorius distribut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2714644" cy="1671059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žije v lesích, polích, opuštěných norách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/>
              <a:t> </a:t>
            </a:r>
            <a:r>
              <a:rPr lang="cs-CZ" sz="3200" dirty="0" smtClean="0"/>
              <a:t>potrava: myši, křečci, žáby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/>
              <a:t> </a:t>
            </a:r>
            <a:r>
              <a:rPr lang="cs-CZ" sz="3200" dirty="0" smtClean="0"/>
              <a:t>loví v noci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/>
              <a:t> </a:t>
            </a:r>
            <a:r>
              <a:rPr lang="cs-CZ" sz="3200" dirty="0" smtClean="0"/>
              <a:t>vylučuje páchnoucí tekutinu z řitních žláz</a:t>
            </a:r>
            <a:endParaRPr lang="cs-CZ" sz="3200" dirty="0"/>
          </a:p>
        </p:txBody>
      </p:sp>
      <p:sp>
        <p:nvSpPr>
          <p:cNvPr id="7" name="Tlačítko akce: Zpět nebo Předchozí 6">
            <a:hlinkClick r:id="rId5" action="ppaction://hlinksldjump" highlightClick="1"/>
          </p:cNvPr>
          <p:cNvSpPr/>
          <p:nvPr/>
        </p:nvSpPr>
        <p:spPr>
          <a:xfrm>
            <a:off x="285720" y="3857628"/>
            <a:ext cx="1000132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634</Words>
  <Application>Microsoft Office PowerPoint</Application>
  <PresentationFormat>Předvádění na obrazovce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 sady Office</vt:lpstr>
      <vt:lpstr>Technický</vt:lpstr>
      <vt:lpstr>Řád šelmy - čeleď lasicovití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62</cp:revision>
  <dcterms:created xsi:type="dcterms:W3CDTF">2013-02-19T15:53:35Z</dcterms:created>
  <dcterms:modified xsi:type="dcterms:W3CDTF">2014-10-28T08:29:18Z</dcterms:modified>
</cp:coreProperties>
</file>