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0" r:id="rId7"/>
    <p:sldId id="275" r:id="rId8"/>
    <p:sldId id="276" r:id="rId9"/>
    <p:sldId id="277" r:id="rId10"/>
    <p:sldId id="261" r:id="rId11"/>
    <p:sldId id="264" r:id="rId12"/>
    <p:sldId id="265" r:id="rId13"/>
    <p:sldId id="266" r:id="rId14"/>
    <p:sldId id="262" r:id="rId15"/>
    <p:sldId id="267" r:id="rId16"/>
    <p:sldId id="271" r:id="rId17"/>
    <p:sldId id="268" r:id="rId18"/>
    <p:sldId id="269" r:id="rId19"/>
    <p:sldId id="272" r:id="rId20"/>
    <p:sldId id="263" r:id="rId21"/>
    <p:sldId id="270" r:id="rId22"/>
    <p:sldId id="274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FF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626864D-8E3C-45EF-9177-2759233E8B11}" type="datetimeFigureOut">
              <a:rPr lang="cs-CZ" smtClean="0"/>
              <a:pPr/>
              <a:t>27. 10. 2014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F5919A7-C450-4168-9F89-8BF2416C5BF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2/2e/Tigerramki.jpg" TargetMode="External"/><Relationship Id="rId3" Type="http://schemas.openxmlformats.org/officeDocument/2006/relationships/hyperlink" Target="http://upload.wikimedia.org/wikipedia/commons/thumb/9/99/Tropicke_lesy_sveta.png/800px-Tropicke_lesy_sveta.png" TargetMode="External"/><Relationship Id="rId7" Type="http://schemas.openxmlformats.org/officeDocument/2006/relationships/hyperlink" Target="http://upload.wikimedia.org/wikipedia/commons/thumb/b/b4/Hyene_amneville.JPG/800px-Hyene_amnevill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3/31/Amur_leopard01_960.jpg/800px-Amur_leopard01_960.jpg" TargetMode="External"/><Relationship Id="rId5" Type="http://schemas.openxmlformats.org/officeDocument/2006/relationships/hyperlink" Target="http://upload.wikimedia.org/wikipedia/commons/thumb/4/49/Panthera_tigris_tigris.jpg/800px-Panthera_tigris_tigris.jpg" TargetMode="External"/><Relationship Id="rId4" Type="http://schemas.openxmlformats.org/officeDocument/2006/relationships/hyperlink" Target="http://upload.wikimedia.org/wikipedia/commons/thumb/0/00/Cheetah_and_Cub.jpg/480px-Cheetah_and_Cub.jpg" TargetMode="External"/><Relationship Id="rId9" Type="http://schemas.openxmlformats.org/officeDocument/2006/relationships/hyperlink" Target="http://upload.wikimedia.org/wikipedia/commons/thumb/5/51/Brazilian_tapir_zoo.JPG/800px-Brazilian_tapir_zoo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thumb/2/26/Gorilla_gorilla_gorilla6.jpg/450px-Gorilla_gorilla_gorilla6.jpg" TargetMode="External"/><Relationship Id="rId3" Type="http://schemas.openxmlformats.org/officeDocument/2006/relationships/hyperlink" Target="http://upload.wikimedia.org/wikipedia/commons/thumb/6/6a/Possum122708.JPG/800px-Possum122708.JPG" TargetMode="External"/><Relationship Id="rId7" Type="http://schemas.openxmlformats.org/officeDocument/2006/relationships/hyperlink" Target="http://upload.wikimedia.org/wikipedia/commons/5/52/Diademmeerkatze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upload.wikimedia.org/wikipedia/commons/thumb/4/40/Capuchin_Costa_Rica.jpg/613px-Capuchin_Costa_Rica.jpg" TargetMode="External"/><Relationship Id="rId5" Type="http://schemas.openxmlformats.org/officeDocument/2006/relationships/hyperlink" Target="http://upload.wikimedia.org/wikipedia/commons/0/03/Alouatta_seniculus.jpg" TargetMode="External"/><Relationship Id="rId4" Type="http://schemas.openxmlformats.org/officeDocument/2006/relationships/hyperlink" Target="http://upload.wikimedia.org/wikipedia/commons/thumb/9/9b/Choloepus_didactylus_2_-_Buffalo_Zoo.jpg/697px-Choloepus_didactylus_2_-_Buffalo_Zoo.jpg" TargetMode="External"/><Relationship Id="rId9" Type="http://schemas.openxmlformats.org/officeDocument/2006/relationships/hyperlink" Target="http://upload.wikimedia.org/wikipedia/commons/thumb/7/78/Pongo_pygmaeus_(orangutang).jpg/385px-Pongo_pygmaeus_(orangutang)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6/Amazon_rainforest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upload.wikimedia.org/wikipedia/commons/thumb/1/14/Amazonia_boliviana_desde_el_aire.jpg/800px-Amazonia_boliviana_desde_el_aire.jpg" TargetMode="External"/><Relationship Id="rId4" Type="http://schemas.openxmlformats.org/officeDocument/2006/relationships/hyperlink" Target="http://upload.wikimedia.org/wikipedia/commons/thumb/f/f9/Amazon_CIAT_(3).jpg/800px-Amazon_CIAT_(3)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>
            <a:normAutofit/>
          </a:bodyPr>
          <a:lstStyle/>
          <a:p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Savci – tropický deštný les</a:t>
            </a:r>
            <a:endParaRPr lang="cs-CZ" sz="4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 dirty="0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Eliška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organizace 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/>
              <a:t>Registrační číslo projektu: CZ.1.07/1.1.38/02.0025</a:t>
            </a:r>
          </a:p>
          <a:p>
            <a:pPr algn="ctr"/>
            <a:r>
              <a:rPr lang="cs-CZ" dirty="0"/>
              <a:t>Název projektu: Modernizace výuky na ZŠ Slušovice, </a:t>
            </a:r>
            <a:r>
              <a:rPr lang="cs-CZ" dirty="0" err="1"/>
              <a:t>Fryšták</a:t>
            </a:r>
            <a:r>
              <a:rPr lang="cs-CZ" dirty="0"/>
              <a:t>, </a:t>
            </a:r>
            <a:r>
              <a:rPr lang="cs-CZ" dirty="0" err="1"/>
              <a:t>Kašava</a:t>
            </a:r>
            <a:r>
              <a:rPr lang="cs-CZ" dirty="0"/>
              <a:t> a Velehrad</a:t>
            </a:r>
          </a:p>
          <a:p>
            <a:pPr algn="ctr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28794" y="4000504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err="1" smtClean="0"/>
              <a:t>Př</a:t>
            </a:r>
            <a:r>
              <a:rPr lang="cs-CZ" sz="3200" dirty="0" smtClean="0"/>
              <a:t>_101_Savci_tropický deštný les</a:t>
            </a:r>
            <a:endParaRPr lang="cs-CZ" sz="3200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769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Řekni, co o mně víš.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000108"/>
            <a:ext cx="38576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Jaguár</a:t>
            </a:r>
            <a:endParaRPr lang="cs-CZ" sz="3600" dirty="0"/>
          </a:p>
        </p:txBody>
      </p:sp>
      <p:pic>
        <p:nvPicPr>
          <p:cNvPr id="5" name="Picture 6" descr="File:Amur leopard01 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3929058" cy="22100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143372" y="1785926"/>
            <a:ext cx="48577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výskyt: Amerika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4143372" y="2571744"/>
            <a:ext cx="48577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samotář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43372" y="3357562"/>
            <a:ext cx="48577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dobrý plavec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43372" y="4143380"/>
            <a:ext cx="48577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téměř ohrožený druh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1643042" y="5357826"/>
            <a:ext cx="728667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Jak poznáme jaguára od levharta?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Baskerville Old Face" pitchFamily="18" charset="0"/>
              </a:rPr>
              <a:t>Další obyvatelé tropických deštných lesů.</a:t>
            </a:r>
            <a:endParaRPr lang="cs-CZ" sz="4000" dirty="0">
              <a:latin typeface="Baskerville Old Face" pitchFamily="18" charset="0"/>
            </a:endParaRPr>
          </a:p>
        </p:txBody>
      </p:sp>
      <p:pic>
        <p:nvPicPr>
          <p:cNvPr id="45058" name="Picture 2" descr="Soubor:Brazilian tapir z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4572000" cy="3429000"/>
          </a:xfrm>
          <a:prstGeom prst="rect">
            <a:avLst/>
          </a:prstGeom>
          <a:noFill/>
        </p:spPr>
      </p:pic>
      <p:pic>
        <p:nvPicPr>
          <p:cNvPr id="45060" name="Picture 4" descr="Soubor:Possum1227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785795"/>
            <a:ext cx="4786314" cy="3589736"/>
          </a:xfrm>
          <a:prstGeom prst="rect">
            <a:avLst/>
          </a:prstGeom>
          <a:noFill/>
        </p:spPr>
      </p:pic>
      <p:pic>
        <p:nvPicPr>
          <p:cNvPr id="45062" name="Picture 6" descr="Soubor:Choloepus didactylus 2 - Buffalo Zo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86191"/>
            <a:ext cx="3574375" cy="307180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3143240" y="3857628"/>
            <a:ext cx="20717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Baskerville Old Face" pitchFamily="18" charset="0"/>
              </a:rPr>
              <a:t>TAPÍR</a:t>
            </a:r>
            <a:endParaRPr lang="cs-CZ" sz="2800" dirty="0">
              <a:latin typeface="Baskerville Old Fac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6500826" y="4214818"/>
            <a:ext cx="207170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Baskerville Old Face" pitchFamily="18" charset="0"/>
              </a:rPr>
              <a:t>VAČICE</a:t>
            </a:r>
            <a:endParaRPr lang="cs-CZ" sz="2800" dirty="0">
              <a:latin typeface="Baskerville Old Face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500430" y="5143512"/>
            <a:ext cx="250033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dirty="0" smtClean="0">
                <a:latin typeface="Baskerville Old Face" pitchFamily="18" charset="0"/>
              </a:rPr>
              <a:t>LENOCHOD</a:t>
            </a:r>
            <a:endParaRPr lang="cs-CZ" sz="2800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Zjisti, kteří primáti obývají deštný les.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1429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Baskerville Old Face" pitchFamily="18" charset="0"/>
              </a:rPr>
              <a:t>Díky svému hlasitému křiku dostali své pojmenování.</a:t>
            </a:r>
            <a:endParaRPr lang="cs-CZ" sz="2800" dirty="0">
              <a:latin typeface="Baskerville Old Fac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8573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Baskerville Old Face" pitchFamily="18" charset="0"/>
              </a:rPr>
              <a:t>Jsou obyvateli Jižní Ameriky.</a:t>
            </a:r>
            <a:endParaRPr lang="cs-CZ" sz="2800" dirty="0">
              <a:latin typeface="Baskerville Old Fac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64318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Baskerville Old Face" pitchFamily="18" charset="0"/>
              </a:rPr>
              <a:t>Téměř celý život prožijí na stromech.</a:t>
            </a:r>
            <a:endParaRPr lang="cs-CZ" sz="2800" dirty="0">
              <a:latin typeface="Baskerville Old Fac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350043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Baskerville Old Face" pitchFamily="18" charset="0"/>
              </a:rPr>
              <a:t>Řevem tlupa vyznačuje své území.</a:t>
            </a:r>
            <a:endParaRPr lang="cs-CZ" sz="2800" dirty="0">
              <a:latin typeface="Baskerville Old Face" pitchFamily="18" charset="0"/>
            </a:endParaRPr>
          </a:p>
        </p:txBody>
      </p:sp>
      <p:pic>
        <p:nvPicPr>
          <p:cNvPr id="26626" name="Picture 2" descr="Soubor:Alouatta senicul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714488"/>
            <a:ext cx="3714744" cy="2838297"/>
          </a:xfrm>
          <a:prstGeom prst="rect">
            <a:avLst/>
          </a:prstGeom>
          <a:noFill/>
        </p:spPr>
      </p:pic>
      <p:cxnSp>
        <p:nvCxnSpPr>
          <p:cNvPr id="10" name="Přímá spojovací čára 9"/>
          <p:cNvCxnSpPr/>
          <p:nvPr/>
        </p:nvCxnSpPr>
        <p:spPr>
          <a:xfrm>
            <a:off x="0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714348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428728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2143108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2786050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3500430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4143372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4857752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0" y="442913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714348" y="442913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Ř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3500430" y="442913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786050" y="442913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Ť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143108" y="4429132"/>
            <a:ext cx="441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Š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428728" y="442913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857752" y="4429132"/>
            <a:ext cx="364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143372" y="442913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Zjisti, kteří primáti obývají deštný les.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21442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Na temeni hlavy charakteristicky vztyčenou srst.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85736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Patří mezi ploskonosé opice.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250030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Obývají Jižní a Střední Ameriku 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Soubor:Capuchin Costa R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1785926"/>
            <a:ext cx="3857620" cy="3775811"/>
          </a:xfrm>
          <a:prstGeom prst="rect">
            <a:avLst/>
          </a:prstGeom>
          <a:noFill/>
        </p:spPr>
      </p:pic>
      <p:sp>
        <p:nvSpPr>
          <p:cNvPr id="9" name="TextovéPole 8"/>
          <p:cNvSpPr txBox="1"/>
          <p:nvPr/>
        </p:nvSpPr>
        <p:spPr>
          <a:xfrm>
            <a:off x="0" y="3143248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Částečně chápavý ocas až 55 cm 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dlouhý.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ovací čára 9"/>
          <p:cNvCxnSpPr/>
          <p:nvPr/>
        </p:nvCxnSpPr>
        <p:spPr>
          <a:xfrm>
            <a:off x="714348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1428728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2143108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3643306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2928926" y="5072074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714348" y="4429132"/>
            <a:ext cx="62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428728" y="442913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2143108" y="4429132"/>
            <a:ext cx="49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2928926" y="4429132"/>
            <a:ext cx="466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P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3643306" y="4429132"/>
            <a:ext cx="5180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Zjisti, kteří primáti obývají deštný les.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328612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Obývají Asii a Afriku.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221455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Patří mezi úzkonosé opice.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142984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Patří mezi nejrychlejší běžce mezi primáty.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File:Diademmeerkatz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785926"/>
            <a:ext cx="3571875" cy="3848101"/>
          </a:xfrm>
          <a:prstGeom prst="rect">
            <a:avLst/>
          </a:prstGeom>
          <a:noFill/>
        </p:spPr>
      </p:pic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5786454"/>
            <a:ext cx="3657600" cy="796925"/>
          </a:xfrm>
          <a:prstGeom prst="rect">
            <a:avLst/>
          </a:prstGeom>
          <a:noFill/>
        </p:spPr>
      </p:pic>
      <p:cxnSp>
        <p:nvCxnSpPr>
          <p:cNvPr id="8" name="Přímá spojovací čára 7"/>
          <p:cNvCxnSpPr/>
          <p:nvPr/>
        </p:nvCxnSpPr>
        <p:spPr>
          <a:xfrm>
            <a:off x="0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571472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1142976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4572000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714480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2285984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2857488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3428992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4000496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0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714480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71472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142976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Č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285984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4000496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3428992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2857488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4572000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Zjisti, kteří primáti obývají deštný les.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File:Gorilla gorilla gorill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38258"/>
            <a:ext cx="3357556" cy="447674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00034" y="5000636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572000" y="5000636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357290" y="5000636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143108" y="5000636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2928926" y="5000636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786182" y="5000636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500034" y="5643578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1357290" y="5643578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2143108" y="5643578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2928926" y="5643578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3786182" y="5643578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4572000" y="5643578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0" y="1285860"/>
            <a:ext cx="564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Největší primáti.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1928802"/>
            <a:ext cx="564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V lesích rovníkové Afriky.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0" y="2643182"/>
            <a:ext cx="5643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Jsou to býložravci.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0" y="3429000"/>
            <a:ext cx="56435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Dorozumívání: gestikulace a hlasové</a:t>
            </a:r>
          </a:p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projevy.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6061075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Zjisti, kteří primáti obývají deštný les.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Soubor:Pongo pygmaeus (orangutang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5119" y="1214422"/>
            <a:ext cx="2978386" cy="4633906"/>
          </a:xfrm>
          <a:prstGeom prst="rect">
            <a:avLst/>
          </a:prstGeom>
          <a:noFill/>
        </p:spPr>
      </p:pic>
      <p:cxnSp>
        <p:nvCxnSpPr>
          <p:cNvPr id="5" name="Přímá spojovací čára 4"/>
          <p:cNvCxnSpPr/>
          <p:nvPr/>
        </p:nvCxnSpPr>
        <p:spPr>
          <a:xfrm>
            <a:off x="0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Přímá spojovací čára 5"/>
          <p:cNvCxnSpPr/>
          <p:nvPr/>
        </p:nvCxnSpPr>
        <p:spPr>
          <a:xfrm>
            <a:off x="571472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/>
        </p:nvCxnSpPr>
        <p:spPr>
          <a:xfrm>
            <a:off x="1142976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/>
        </p:nvCxnSpPr>
        <p:spPr>
          <a:xfrm>
            <a:off x="4572000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/>
        </p:nvCxnSpPr>
        <p:spPr>
          <a:xfrm>
            <a:off x="1714480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>
            <a:off x="2285984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>
            <a:off x="2857488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>
            <a:off x="3428992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Přímá spojovací čára 12"/>
          <p:cNvCxnSpPr/>
          <p:nvPr/>
        </p:nvCxnSpPr>
        <p:spPr>
          <a:xfrm>
            <a:off x="4000496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5143504" y="5214950"/>
            <a:ext cx="500066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0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O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714480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71472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1142976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285984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000496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428992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2857488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572000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cs-CZ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5143504" y="4572008"/>
            <a:ext cx="500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0" y="1214422"/>
            <a:ext cx="592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Žijí v pralesích Sumatry a Bornea.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0" y="1857364"/>
            <a:ext cx="592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Jsou býložraví.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0" y="2571744"/>
            <a:ext cx="5929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Nejvíce ze všech </a:t>
            </a:r>
            <a:r>
              <a:rPr lang="cs-CZ" sz="2800" dirty="0" err="1" smtClean="0">
                <a:latin typeface="Times New Roman" pitchFamily="18" charset="0"/>
                <a:cs typeface="Times New Roman" pitchFamily="18" charset="0"/>
              </a:rPr>
              <a:t>lidoopů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 přizpůsobeni</a:t>
            </a:r>
          </a:p>
          <a:p>
            <a:r>
              <a:rPr lang="cs-CZ" sz="28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ivotu na stromech.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0" y="3857628"/>
            <a:ext cx="5929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latin typeface="Times New Roman" pitchFamily="18" charset="0"/>
                <a:cs typeface="Times New Roman" pitchFamily="18" charset="0"/>
              </a:rPr>
              <a:t>Netvoří stáda.</a:t>
            </a:r>
            <a:endParaRPr lang="cs-CZ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4929198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latin typeface="Times New Roman" pitchFamily="18" charset="0"/>
                <a:cs typeface="Times New Roman" pitchFamily="18" charset="0"/>
              </a:rPr>
              <a:t>Amazonský deštný prales.</a:t>
            </a:r>
            <a:endParaRPr lang="cs-CZ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Soubor:Amazon rainfore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3821606" cy="3143272"/>
          </a:xfrm>
          <a:prstGeom prst="rect">
            <a:avLst/>
          </a:prstGeom>
          <a:noFill/>
        </p:spPr>
      </p:pic>
      <p:pic>
        <p:nvPicPr>
          <p:cNvPr id="54276" name="Picture 4" descr="File:Amazon CIAT (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642919"/>
            <a:ext cx="5643569" cy="3745919"/>
          </a:xfrm>
          <a:prstGeom prst="rect">
            <a:avLst/>
          </a:prstGeom>
          <a:noFill/>
        </p:spPr>
      </p:pic>
      <p:pic>
        <p:nvPicPr>
          <p:cNvPr id="54278" name="Picture 6" descr="File:Amazonia boliviana desde el ai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11904"/>
            <a:ext cx="4572000" cy="3046096"/>
          </a:xfrm>
          <a:prstGeom prst="rect">
            <a:avLst/>
          </a:prstGeom>
          <a:noFill/>
        </p:spPr>
      </p:pic>
      <p:sp>
        <p:nvSpPr>
          <p:cNvPr id="7" name="Tlačítko akce: Návrat 6">
            <a:hlinkClick r:id="" action="ppaction://hlinkshowjump?jump=lastslideviewed" highlightClick="1"/>
          </p:cNvPr>
          <p:cNvSpPr/>
          <p:nvPr/>
        </p:nvSpPr>
        <p:spPr>
          <a:xfrm>
            <a:off x="6286512" y="6000768"/>
            <a:ext cx="1285852" cy="85723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Zdroje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cs-CZ" sz="1200" dirty="0" err="1" smtClean="0"/>
              <a:t>Tropicke</a:t>
            </a:r>
            <a:r>
              <a:rPr lang="cs-CZ" sz="1200" dirty="0" smtClean="0"/>
              <a:t> lesy </a:t>
            </a:r>
            <a:r>
              <a:rPr lang="cs-CZ" sz="1200" dirty="0" err="1" smtClean="0"/>
              <a:t>sveta.png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2. 1. 2008, 21:05 [cit. 2013-09-21]. Dostupné z: </a:t>
            </a:r>
            <a:r>
              <a:rPr lang="cs-CZ" sz="1200" dirty="0" smtClean="0">
                <a:hlinkClick r:id="rId3"/>
              </a:rPr>
              <a:t>http://upload.wikimedia.org/wikipedia/commons/thumb/9/99/Tropicke_lesy_sveta.png/800px-Tropicke_lesy_sveta.png</a:t>
            </a:r>
            <a:endParaRPr lang="cs-CZ" sz="1200" dirty="0" smtClean="0"/>
          </a:p>
          <a:p>
            <a:r>
              <a:rPr lang="cs-CZ" sz="1200" dirty="0" err="1" smtClean="0"/>
              <a:t>Cheetah</a:t>
            </a:r>
            <a:r>
              <a:rPr lang="cs-CZ" sz="1200" dirty="0" smtClean="0"/>
              <a:t> </a:t>
            </a:r>
            <a:r>
              <a:rPr lang="cs-CZ" sz="1200" dirty="0" err="1" smtClean="0"/>
              <a:t>and</a:t>
            </a:r>
            <a:r>
              <a:rPr lang="cs-CZ" sz="1200" dirty="0" smtClean="0"/>
              <a:t> </a:t>
            </a:r>
            <a:r>
              <a:rPr lang="cs-CZ" sz="1200" dirty="0" err="1" smtClean="0"/>
              <a:t>Cub.jpg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19:14, 1 June 2012 [cit. 2013-09-21]. Dostupné z: </a:t>
            </a:r>
            <a:r>
              <a:rPr lang="cs-CZ" sz="1200" dirty="0" smtClean="0">
                <a:hlinkClick r:id="rId4"/>
              </a:rPr>
              <a:t>http://upload.wikimedia.org/wikipedia/commons/thumb/0/00/Cheetah_and_Cub.jpg/480px-Cheetah_and_Cub.jpg</a:t>
            </a:r>
            <a:endParaRPr lang="cs-CZ" sz="1200" dirty="0" smtClean="0"/>
          </a:p>
          <a:p>
            <a:r>
              <a:rPr lang="cs-CZ" sz="1200" dirty="0" err="1" smtClean="0"/>
              <a:t>Panthera</a:t>
            </a:r>
            <a:r>
              <a:rPr lang="cs-CZ" sz="1200" dirty="0" smtClean="0"/>
              <a:t> </a:t>
            </a:r>
            <a:r>
              <a:rPr lang="cs-CZ" sz="1200" dirty="0" err="1" smtClean="0"/>
              <a:t>tigris</a:t>
            </a:r>
            <a:r>
              <a:rPr lang="cs-CZ" sz="1200" dirty="0" smtClean="0"/>
              <a:t> </a:t>
            </a:r>
            <a:r>
              <a:rPr lang="cs-CZ" sz="1200" dirty="0" err="1" smtClean="0"/>
              <a:t>tigris.jpg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22:44, 16 </a:t>
            </a:r>
            <a:r>
              <a:rPr lang="cs-CZ" sz="1200" dirty="0" err="1" smtClean="0"/>
              <a:t>July</a:t>
            </a:r>
            <a:r>
              <a:rPr lang="cs-CZ" sz="1200" dirty="0" smtClean="0"/>
              <a:t> 2009 [cit. 2013-09-21]. Dostupné z: </a:t>
            </a:r>
            <a:r>
              <a:rPr lang="cs-CZ" sz="1200" dirty="0" smtClean="0">
                <a:hlinkClick r:id="rId5"/>
              </a:rPr>
              <a:t>http://upload.wikimedia.org/wikipedia/commons/thumb/4/49/Panthera_tigris_tigris.jpg/800px-Panthera_tigris_tigris.jpg</a:t>
            </a:r>
            <a:endParaRPr lang="cs-CZ" sz="1200" dirty="0" smtClean="0"/>
          </a:p>
          <a:p>
            <a:r>
              <a:rPr lang="cs-CZ" sz="1200" dirty="0" smtClean="0"/>
              <a:t>Amur leopard01 960.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14:46, 14 </a:t>
            </a:r>
            <a:r>
              <a:rPr lang="cs-CZ" sz="1200" dirty="0" err="1" smtClean="0"/>
              <a:t>March</a:t>
            </a:r>
            <a:r>
              <a:rPr lang="cs-CZ" sz="1200" dirty="0" smtClean="0"/>
              <a:t> 2006 [cit. 2013-09-21]. Dostupné z: </a:t>
            </a:r>
            <a:r>
              <a:rPr lang="cs-CZ" sz="1200" dirty="0" smtClean="0">
                <a:hlinkClick r:id="rId6"/>
              </a:rPr>
              <a:t>http://upload.wikimedia.org/wikipedia/commons/thumb/3/31/Amur_leopard01_960.jpg/800px-Amur_leopard01_960.jpg</a:t>
            </a:r>
            <a:endParaRPr lang="cs-CZ" sz="1200" dirty="0" smtClean="0"/>
          </a:p>
          <a:p>
            <a:r>
              <a:rPr lang="cs-CZ" sz="1200" dirty="0" err="1" smtClean="0"/>
              <a:t>Hyene</a:t>
            </a:r>
            <a:r>
              <a:rPr lang="cs-CZ" sz="1200" dirty="0" smtClean="0"/>
              <a:t> </a:t>
            </a:r>
            <a:r>
              <a:rPr lang="cs-CZ" sz="1200" dirty="0" err="1" smtClean="0"/>
              <a:t>amneville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14. 5. 2006, 22:32 [cit. 2013-09-21]. Dostupné z: </a:t>
            </a:r>
            <a:r>
              <a:rPr lang="cs-CZ" sz="1200" dirty="0" smtClean="0">
                <a:hlinkClick r:id="rId7"/>
              </a:rPr>
              <a:t>http://upload.wikimedia.org/wikipedia/commons/thumb/b/b4/Hyene_amneville.JPG/800px-Hyene_amneville.JPG</a:t>
            </a:r>
            <a:endParaRPr lang="cs-CZ" sz="1200" dirty="0" smtClean="0"/>
          </a:p>
          <a:p>
            <a:r>
              <a:rPr lang="cs-CZ" sz="1200" dirty="0" err="1" smtClean="0"/>
              <a:t>Tigerramki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10:21, 4 May 2006 [cit. 2013-09-21]. Dostupné z: </a:t>
            </a:r>
            <a:r>
              <a:rPr lang="cs-CZ" sz="1200" dirty="0" smtClean="0">
                <a:hlinkClick r:id="rId8"/>
              </a:rPr>
              <a:t>http://upload.wikimedia.org/wikipedia/commons/2/2e/Tigerramki.jpg</a:t>
            </a:r>
            <a:endParaRPr lang="cs-CZ" sz="1200" dirty="0" smtClean="0"/>
          </a:p>
          <a:p>
            <a:r>
              <a:rPr lang="cs-CZ" sz="1200" dirty="0" err="1" smtClean="0"/>
              <a:t>Brazilian</a:t>
            </a:r>
            <a:r>
              <a:rPr lang="cs-CZ" sz="1200" dirty="0" smtClean="0"/>
              <a:t> </a:t>
            </a:r>
            <a:r>
              <a:rPr lang="cs-CZ" sz="1200" dirty="0" err="1" smtClean="0"/>
              <a:t>tapir</a:t>
            </a:r>
            <a:r>
              <a:rPr lang="cs-CZ" sz="1200" dirty="0" smtClean="0"/>
              <a:t> zoo.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26. 9. 2006, 16:46 [cit. 2013-09-21]. Dostupné z: </a:t>
            </a:r>
            <a:r>
              <a:rPr lang="cs-CZ" sz="1200" dirty="0" smtClean="0">
                <a:hlinkClick r:id="rId9"/>
              </a:rPr>
              <a:t>http://upload.wikimedia.org/wikipedia/commons/thumb/5/51/Brazilian_tapir_zoo.JPG/800px-Brazilian_tapir_zoo.JPG</a:t>
            </a:r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Zdroje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en-US" sz="1200" dirty="0" smtClean="0"/>
              <a:t>Possum122708. In: </a:t>
            </a:r>
            <a:r>
              <a:rPr lang="en-US" sz="1200" i="1" dirty="0" smtClean="0"/>
              <a:t>Wikipedia: the free encyclopedia</a:t>
            </a:r>
            <a:r>
              <a:rPr lang="en-US" sz="1200" dirty="0" smtClean="0"/>
              <a:t> [online]. San Francisco (CA): Wikimedia Foundation, 2001-, 27. 12. 2008, 20:49 [cit. 2013-09-21]. </a:t>
            </a:r>
            <a:r>
              <a:rPr lang="en-US" sz="1200" dirty="0" err="1" smtClean="0"/>
              <a:t>Dostupné</a:t>
            </a:r>
            <a:r>
              <a:rPr lang="en-US" sz="1200" dirty="0" smtClean="0"/>
              <a:t> z: </a:t>
            </a:r>
            <a:r>
              <a:rPr lang="en-US" sz="1200" dirty="0" smtClean="0">
                <a:hlinkClick r:id="rId3"/>
              </a:rPr>
              <a:t>http://upload.wikimedia.org/wikipedia/commons/thumb/6/6a/Possum122708.JPG/800px-Possum122708.JPG</a:t>
            </a:r>
            <a:endParaRPr lang="cs-CZ" sz="1200" dirty="0" smtClean="0"/>
          </a:p>
          <a:p>
            <a:r>
              <a:rPr lang="cs-CZ" sz="1200" dirty="0" err="1" smtClean="0"/>
              <a:t>Choloepus</a:t>
            </a:r>
            <a:r>
              <a:rPr lang="cs-CZ" sz="1200" dirty="0" smtClean="0"/>
              <a:t> </a:t>
            </a:r>
            <a:r>
              <a:rPr lang="cs-CZ" sz="1200" dirty="0" err="1" smtClean="0"/>
              <a:t>didactylus</a:t>
            </a:r>
            <a:r>
              <a:rPr lang="cs-CZ" sz="1200" dirty="0" smtClean="0"/>
              <a:t> 2 - </a:t>
            </a:r>
            <a:r>
              <a:rPr lang="cs-CZ" sz="1200" dirty="0" err="1" smtClean="0"/>
              <a:t>Buffalo</a:t>
            </a:r>
            <a:r>
              <a:rPr lang="cs-CZ" sz="1200" dirty="0" smtClean="0"/>
              <a:t> Zoo.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4. 4. 2007, 16:36 [cit. 2013-09-21]. Dostupné z: </a:t>
            </a:r>
            <a:r>
              <a:rPr lang="cs-CZ" sz="1200" dirty="0" smtClean="0">
                <a:hlinkClick r:id="rId4"/>
              </a:rPr>
              <a:t>http://upload.wikimedia.org/wikipedia/commons/thumb/9/9b/Choloepus_didactylus_2_-_Buffalo_Zoo.jpg/697px-Choloepus_didactylus_2_-_Buffalo_Zoo.jpg</a:t>
            </a:r>
            <a:endParaRPr lang="cs-CZ" sz="1200" dirty="0" smtClean="0"/>
          </a:p>
          <a:p>
            <a:r>
              <a:rPr lang="cs-CZ" sz="1200" dirty="0" err="1" smtClean="0"/>
              <a:t>Alouatta</a:t>
            </a:r>
            <a:r>
              <a:rPr lang="cs-CZ" sz="1200" dirty="0" smtClean="0"/>
              <a:t> </a:t>
            </a:r>
            <a:r>
              <a:rPr lang="cs-CZ" sz="1200" dirty="0" err="1" smtClean="0"/>
              <a:t>seniculus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6. 3. 2009, 10:13 [cit. 2013-09-21]. Dostupné z: </a:t>
            </a:r>
            <a:r>
              <a:rPr lang="cs-CZ" sz="1200" dirty="0" smtClean="0">
                <a:hlinkClick r:id="rId5"/>
              </a:rPr>
              <a:t>http://upload.wikimedia.org/wikipedia/commons/0/03/Alouatta_seniculus.jpg</a:t>
            </a:r>
            <a:endParaRPr lang="cs-CZ" sz="1200" dirty="0" smtClean="0"/>
          </a:p>
          <a:p>
            <a:r>
              <a:rPr lang="cs-CZ" sz="1200" dirty="0" err="1" smtClean="0"/>
              <a:t>Capuchin</a:t>
            </a:r>
            <a:r>
              <a:rPr lang="cs-CZ" sz="1200" dirty="0" smtClean="0"/>
              <a:t> </a:t>
            </a:r>
            <a:r>
              <a:rPr lang="cs-CZ" sz="1200" dirty="0" err="1" smtClean="0"/>
              <a:t>Costa</a:t>
            </a:r>
            <a:r>
              <a:rPr lang="cs-CZ" sz="1200" dirty="0" smtClean="0"/>
              <a:t> </a:t>
            </a:r>
            <a:r>
              <a:rPr lang="cs-CZ" sz="1200" dirty="0" err="1" smtClean="0"/>
              <a:t>Rica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8. 11. 2006, 13:18 [cit. 2013-09-21]. Dostupné z: </a:t>
            </a:r>
            <a:r>
              <a:rPr lang="cs-CZ" sz="1200" dirty="0" smtClean="0">
                <a:hlinkClick r:id="rId6"/>
              </a:rPr>
              <a:t>http://upload.wikimedia.org/wikipedia/commons/thumb/4/40/Capuchin_Costa_Rica.jpg/613px-Capuchin_Costa_Rica.jpg</a:t>
            </a:r>
            <a:endParaRPr lang="cs-CZ" sz="1200" dirty="0" smtClean="0"/>
          </a:p>
          <a:p>
            <a:r>
              <a:rPr lang="cs-CZ" sz="1200" dirty="0" err="1" smtClean="0"/>
              <a:t>Diademmeerkatze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14:10, 21 </a:t>
            </a:r>
            <a:r>
              <a:rPr lang="cs-CZ" sz="1200" dirty="0" err="1" smtClean="0"/>
              <a:t>July</a:t>
            </a:r>
            <a:r>
              <a:rPr lang="cs-CZ" sz="1200" dirty="0" smtClean="0"/>
              <a:t> 2005 [cit. 2013-09-21]. Dostupné z: </a:t>
            </a:r>
            <a:r>
              <a:rPr lang="cs-CZ" sz="1200" dirty="0" smtClean="0">
                <a:hlinkClick r:id="rId7"/>
              </a:rPr>
              <a:t>http://upload.wikimedia.org/wikipedia/commons/5/52/Diademmeerkatze.jpg</a:t>
            </a:r>
            <a:endParaRPr lang="cs-CZ" sz="1200" dirty="0" smtClean="0"/>
          </a:p>
          <a:p>
            <a:r>
              <a:rPr lang="cs-CZ" sz="1200" dirty="0" err="1" smtClean="0"/>
              <a:t>Gorilla</a:t>
            </a:r>
            <a:r>
              <a:rPr lang="cs-CZ" sz="1200" dirty="0" smtClean="0"/>
              <a:t> </a:t>
            </a:r>
            <a:r>
              <a:rPr lang="cs-CZ" sz="1200" dirty="0" err="1" smtClean="0"/>
              <a:t>gorilla</a:t>
            </a:r>
            <a:r>
              <a:rPr lang="cs-CZ" sz="1200" dirty="0" smtClean="0"/>
              <a:t> gorilla6.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21:02, 22 </a:t>
            </a:r>
            <a:r>
              <a:rPr lang="cs-CZ" sz="1200" dirty="0" err="1" smtClean="0"/>
              <a:t>January</a:t>
            </a:r>
            <a:r>
              <a:rPr lang="cs-CZ" sz="1200" dirty="0" smtClean="0"/>
              <a:t> 2006 [cit. 2013-09-21]. Dostupné z: </a:t>
            </a:r>
            <a:r>
              <a:rPr lang="cs-CZ" sz="1200" dirty="0" smtClean="0">
                <a:hlinkClick r:id="rId8"/>
              </a:rPr>
              <a:t>http://upload.wikimedia.org/wikipedia/commons/thumb/2/26/Gorilla_gorilla_gorilla6.jpg/450px-Gorilla_gorilla_gorilla6.jpg</a:t>
            </a:r>
            <a:endParaRPr lang="cs-CZ" sz="1200" dirty="0" smtClean="0"/>
          </a:p>
          <a:p>
            <a:r>
              <a:rPr lang="cs-CZ" sz="1200" dirty="0" err="1" smtClean="0"/>
              <a:t>Pongo</a:t>
            </a:r>
            <a:r>
              <a:rPr lang="cs-CZ" sz="1200" dirty="0" smtClean="0"/>
              <a:t> </a:t>
            </a:r>
            <a:r>
              <a:rPr lang="cs-CZ" sz="1200" dirty="0" err="1" smtClean="0"/>
              <a:t>pygmaeus</a:t>
            </a:r>
            <a:r>
              <a:rPr lang="cs-CZ" sz="1200" dirty="0" smtClean="0"/>
              <a:t> (</a:t>
            </a:r>
            <a:r>
              <a:rPr lang="cs-CZ" sz="1200" dirty="0" err="1" smtClean="0"/>
              <a:t>orangutang</a:t>
            </a:r>
            <a:r>
              <a:rPr lang="cs-CZ" sz="1200" dirty="0" smtClean="0"/>
              <a:t>).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17. 3. 2010, 09:07 [cit. 2013-09-21]. Dostupné z: </a:t>
            </a:r>
            <a:r>
              <a:rPr lang="cs-CZ" sz="1200" dirty="0" smtClean="0">
                <a:hlinkClick r:id="rId9"/>
              </a:rPr>
              <a:t>http://upload.wikimedia.org/wikipedia/commons/thumb/7/78/Pongo_pygmaeus_%28orangutang%29.jpg/385px-Pongo_pygmaeus_%28orangutang%29.jpg</a:t>
            </a:r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</a:t>
            </a:r>
            <a:r>
              <a:rPr lang="cs-CZ" dirty="0" smtClean="0"/>
              <a:t>určen k procvičování učiva. Žáci si opakují získané vědomosti a procvičují dovednosti a díky nim zařadí jednotlivé savce do ekosystému, ve kterých se vyskytují.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vědomosti a dovednosti žáků.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</a:t>
            </a:r>
            <a:r>
              <a:rPr lang="cs-CZ" dirty="0" smtClean="0"/>
              <a:t>předmět přírodopis </a:t>
            </a:r>
            <a:r>
              <a:rPr lang="cs-CZ" dirty="0"/>
              <a:t>a ročník </a:t>
            </a:r>
            <a:r>
              <a:rPr lang="cs-CZ" dirty="0" smtClean="0"/>
              <a:t>8.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Tento materiál vznikl jako doplňující materiál k </a:t>
            </a:r>
            <a:r>
              <a:rPr lang="cs-CZ" dirty="0" smtClean="0"/>
              <a:t>učebnici: </a:t>
            </a:r>
            <a:r>
              <a:rPr lang="cs-CZ" i="1" dirty="0"/>
              <a:t>Přírodopis 2 pro 7. ročník základní školy a nižší ročníky víceletých gymnázií</a:t>
            </a:r>
            <a:r>
              <a:rPr lang="cs-CZ" dirty="0"/>
              <a:t>. Bělehradská 47, 120 00 Praha 2: SPN, 1999. ISBN 80-7235-069-2.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Zdroje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/>
          </a:bodyPr>
          <a:lstStyle/>
          <a:p>
            <a:r>
              <a:rPr lang="cs-CZ" sz="1200" dirty="0" smtClean="0"/>
              <a:t>Amazon </a:t>
            </a:r>
            <a:r>
              <a:rPr lang="cs-CZ" sz="1200" dirty="0" err="1" smtClean="0"/>
              <a:t>rainforest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25. 1. 2007, 04:14 [cit. 2013-09-21]. Dostupné z: </a:t>
            </a:r>
            <a:r>
              <a:rPr lang="cs-CZ" sz="1200" dirty="0" smtClean="0">
                <a:hlinkClick r:id="rId3"/>
              </a:rPr>
              <a:t>http://upload.wikimedia.org/wikipedia/commons/f/f6/Amazon_rainforest.jpg</a:t>
            </a:r>
            <a:endParaRPr lang="cs-CZ" sz="1200" dirty="0" smtClean="0"/>
          </a:p>
          <a:p>
            <a:r>
              <a:rPr lang="cs-CZ" sz="1200" dirty="0" smtClean="0"/>
              <a:t>Amazon CIAT (3).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12:18, 19 </a:t>
            </a:r>
            <a:r>
              <a:rPr lang="cs-CZ" sz="1200" dirty="0" err="1" smtClean="0"/>
              <a:t>September</a:t>
            </a:r>
            <a:r>
              <a:rPr lang="cs-CZ" sz="1200" dirty="0" smtClean="0"/>
              <a:t> 2013 [cit. 2013-09-21]. Dostupné z: </a:t>
            </a:r>
            <a:r>
              <a:rPr lang="cs-CZ" sz="1200" dirty="0" smtClean="0">
                <a:hlinkClick r:id="rId4"/>
              </a:rPr>
              <a:t>http://upload.wikimedia.org/wikipedia/commons/thumb/f/f9/Amazon_CIAT_%283%29.jpg/800px-Amazon_CIAT_%283%29.jpg</a:t>
            </a:r>
            <a:endParaRPr lang="cs-CZ" sz="1200" dirty="0" smtClean="0"/>
          </a:p>
          <a:p>
            <a:r>
              <a:rPr lang="cs-CZ" sz="1200" dirty="0" err="1" smtClean="0"/>
              <a:t>Amazonia</a:t>
            </a:r>
            <a:r>
              <a:rPr lang="cs-CZ" sz="1200" dirty="0" smtClean="0"/>
              <a:t> </a:t>
            </a:r>
            <a:r>
              <a:rPr lang="cs-CZ" sz="1200" dirty="0" err="1" smtClean="0"/>
              <a:t>boliviana</a:t>
            </a:r>
            <a:r>
              <a:rPr lang="cs-CZ" sz="1200" dirty="0" smtClean="0"/>
              <a:t> </a:t>
            </a:r>
            <a:r>
              <a:rPr lang="cs-CZ" sz="1200" dirty="0" err="1" smtClean="0"/>
              <a:t>desde</a:t>
            </a:r>
            <a:r>
              <a:rPr lang="cs-CZ" sz="1200" dirty="0" smtClean="0"/>
              <a:t> </a:t>
            </a:r>
            <a:r>
              <a:rPr lang="cs-CZ" sz="1200" dirty="0" err="1" smtClean="0"/>
              <a:t>el</a:t>
            </a:r>
            <a:r>
              <a:rPr lang="cs-CZ" sz="1200" dirty="0" smtClean="0"/>
              <a:t> </a:t>
            </a:r>
            <a:r>
              <a:rPr lang="cs-CZ" sz="1200" dirty="0" err="1" smtClean="0"/>
              <a:t>aire</a:t>
            </a:r>
            <a:r>
              <a:rPr lang="cs-CZ" sz="1200" dirty="0" smtClean="0"/>
              <a:t>. In: </a:t>
            </a:r>
            <a:r>
              <a:rPr lang="cs-CZ" sz="1200" i="1" dirty="0" err="1" smtClean="0"/>
              <a:t>Wikipedia</a:t>
            </a:r>
            <a:r>
              <a:rPr lang="cs-CZ" sz="1200" i="1" dirty="0" smtClean="0"/>
              <a:t>: </a:t>
            </a:r>
            <a:r>
              <a:rPr lang="cs-CZ" sz="1200" i="1" dirty="0" err="1" smtClean="0"/>
              <a:t>the</a:t>
            </a:r>
            <a:r>
              <a:rPr lang="cs-CZ" sz="1200" i="1" dirty="0" smtClean="0"/>
              <a:t> free </a:t>
            </a:r>
            <a:r>
              <a:rPr lang="cs-CZ" sz="1200" i="1" dirty="0" err="1" smtClean="0"/>
              <a:t>encyclopedia</a:t>
            </a:r>
            <a:r>
              <a:rPr lang="cs-CZ" sz="1200" dirty="0" smtClean="0"/>
              <a:t> [online]. San </a:t>
            </a:r>
            <a:r>
              <a:rPr lang="cs-CZ" sz="1200" dirty="0" err="1" smtClean="0"/>
              <a:t>Francisco</a:t>
            </a:r>
            <a:r>
              <a:rPr lang="cs-CZ" sz="1200" dirty="0" smtClean="0"/>
              <a:t> (CA): </a:t>
            </a:r>
            <a:r>
              <a:rPr lang="cs-CZ" sz="1200" dirty="0" err="1" smtClean="0"/>
              <a:t>Wikimedia</a:t>
            </a:r>
            <a:r>
              <a:rPr lang="cs-CZ" sz="1200" dirty="0" smtClean="0"/>
              <a:t> </a:t>
            </a:r>
            <a:r>
              <a:rPr lang="cs-CZ" sz="1200" dirty="0" err="1" smtClean="0"/>
              <a:t>Foundation</a:t>
            </a:r>
            <a:r>
              <a:rPr lang="cs-CZ" sz="1200" dirty="0" smtClean="0"/>
              <a:t>, 2001-, 19:00, 26 </a:t>
            </a:r>
            <a:r>
              <a:rPr lang="cs-CZ" sz="1200" dirty="0" err="1" smtClean="0"/>
              <a:t>April</a:t>
            </a:r>
            <a:r>
              <a:rPr lang="cs-CZ" sz="1200" dirty="0" smtClean="0"/>
              <a:t> 2008 [cit. 2013-09-21]. Dostupné z: </a:t>
            </a:r>
            <a:r>
              <a:rPr lang="cs-CZ" sz="1200" dirty="0" smtClean="0">
                <a:hlinkClick r:id="rId5"/>
              </a:rPr>
              <a:t>http://upload.wikimedia.org/wikipedia/commons/thumb/1/14/Amazonia_boliviana_desde_el_aire.jpg/800px-Amazonia_boliviana_desde_el_aire.jpg</a:t>
            </a:r>
            <a:endParaRPr lang="cs-CZ" sz="1200" dirty="0" smtClean="0"/>
          </a:p>
          <a:p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5857892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Pokus se definovat tropický deštný les?</a:t>
            </a:r>
          </a:p>
          <a:p>
            <a:pPr algn="ctr"/>
            <a:r>
              <a:rPr lang="cs-CZ" sz="4400" dirty="0" smtClean="0">
                <a:latin typeface="Baskerville Old Face" pitchFamily="18" charset="0"/>
              </a:rPr>
              <a:t>Čím se liší od ostatních ekosystémů?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8573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Baskerville Old Face" pitchFamily="18" charset="0"/>
              </a:rPr>
              <a:t> nachází se v tropickém podnebném pásu</a:t>
            </a:r>
            <a:endParaRPr lang="cs-CZ" sz="3200" dirty="0">
              <a:latin typeface="Baskerville Old Fac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257174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Baskerville Old Face" pitchFamily="18" charset="0"/>
              </a:rPr>
              <a:t> trvale teplé a vlhké podnebí s vysokými srážkami</a:t>
            </a:r>
            <a:endParaRPr lang="cs-CZ" sz="3200" dirty="0">
              <a:latin typeface="Baskerville Old Face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28612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Baskerville Old Face" pitchFamily="18" charset="0"/>
              </a:rPr>
              <a:t> nejrozsáhlejší je </a:t>
            </a:r>
            <a:r>
              <a:rPr lang="cs-CZ" sz="3200" b="1" i="1" dirty="0" smtClean="0">
                <a:latin typeface="Baskerville Old Face" pitchFamily="18" charset="0"/>
              </a:rPr>
              <a:t>Amazonský deštný prales</a:t>
            </a:r>
            <a:r>
              <a:rPr lang="cs-CZ" sz="3200" dirty="0" smtClean="0">
                <a:latin typeface="Baskerville Old Face" pitchFamily="18" charset="0"/>
              </a:rPr>
              <a:t> </a:t>
            </a:r>
            <a:endParaRPr lang="cs-CZ" sz="3200" dirty="0">
              <a:latin typeface="Baskerville Old Face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407194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Baskerville Old Face" pitchFamily="18" charset="0"/>
              </a:rPr>
              <a:t> největší druhová rozmanitost</a:t>
            </a:r>
            <a:endParaRPr lang="cs-CZ" sz="3200" dirty="0">
              <a:latin typeface="Baskerville Old Face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0" y="485776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sz="3200" dirty="0" smtClean="0">
                <a:latin typeface="Baskerville Old Face" pitchFamily="18" charset="0"/>
              </a:rPr>
              <a:t> význam: </a:t>
            </a:r>
            <a:r>
              <a:rPr lang="cs-CZ" sz="3200" b="1" i="1" dirty="0" smtClean="0">
                <a:latin typeface="Baskerville Old Face" pitchFamily="18" charset="0"/>
              </a:rPr>
              <a:t>„plíce Země“</a:t>
            </a:r>
            <a:endParaRPr lang="cs-CZ" sz="3200" dirty="0">
              <a:latin typeface="Baskerville Old Face" pitchFamily="18" charset="0"/>
            </a:endParaRPr>
          </a:p>
        </p:txBody>
      </p:sp>
      <p:sp>
        <p:nvSpPr>
          <p:cNvPr id="9" name="Tlačítko akce: Vlastní 8">
            <a:hlinkClick r:id="rId3" action="ppaction://hlinksldjump" highlightClick="1"/>
          </p:cNvPr>
          <p:cNvSpPr/>
          <p:nvPr/>
        </p:nvSpPr>
        <p:spPr>
          <a:xfrm>
            <a:off x="7429520" y="3143248"/>
            <a:ext cx="1143008" cy="928694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Foto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5786454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Tropický deštný les - mapa</a:t>
            </a:r>
            <a:endParaRPr lang="cs-CZ" sz="4400" dirty="0">
              <a:latin typeface="Baskerville Old Face" pitchFamily="18" charset="0"/>
            </a:endParaRPr>
          </a:p>
        </p:txBody>
      </p:sp>
      <p:pic>
        <p:nvPicPr>
          <p:cNvPr id="28674" name="Picture 2" descr="Soubor:Tropicke lesy svet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85794"/>
            <a:ext cx="9113169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Tropický deštný les </a:t>
            </a:r>
            <a:r>
              <a:rPr lang="cs-CZ" sz="4400" dirty="0" smtClean="0">
                <a:latin typeface="Baskerville Old Face" pitchFamily="18" charset="0"/>
              </a:rPr>
              <a:t>a člověk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10715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Jaký mají význam tropické deštné lesy pro člověka?</a:t>
            </a:r>
            <a:endParaRPr lang="cs-CZ" sz="2800" dirty="0"/>
          </a:p>
        </p:txBody>
      </p:sp>
      <p:sp>
        <p:nvSpPr>
          <p:cNvPr id="4" name="Obdélník 3"/>
          <p:cNvSpPr/>
          <p:nvPr/>
        </p:nvSpPr>
        <p:spPr>
          <a:xfrm>
            <a:off x="2000232" y="1928802"/>
            <a:ext cx="4786346" cy="785818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p</a:t>
            </a:r>
            <a:r>
              <a:rPr lang="cs-CZ" sz="2400" dirty="0" smtClean="0">
                <a:solidFill>
                  <a:srgbClr val="FF0000"/>
                </a:solidFill>
              </a:rPr>
              <a:t>roducent kyslíku</a:t>
            </a:r>
          </a:p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= „plíce planety Země“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000232" y="3429000"/>
            <a:ext cx="4786346" cy="142876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v</a:t>
            </a:r>
            <a:r>
              <a:rPr lang="cs-CZ" sz="2400" dirty="0" smtClean="0">
                <a:solidFill>
                  <a:srgbClr val="FF0000"/>
                </a:solidFill>
              </a:rPr>
              <a:t>ýskyt velkého množství přírodních léčiv</a:t>
            </a:r>
          </a:p>
          <a:p>
            <a:pPr algn="ctr"/>
            <a:r>
              <a:rPr lang="cs-CZ" sz="2400" dirty="0" smtClean="0">
                <a:solidFill>
                  <a:srgbClr val="FF0000"/>
                </a:solidFill>
              </a:rPr>
              <a:t>= „největší lékárna světa“ </a:t>
            </a:r>
            <a:endParaRPr lang="cs-CZ" sz="2400" dirty="0">
              <a:solidFill>
                <a:srgbClr val="FF0000"/>
              </a:solidFill>
            </a:endParaRPr>
          </a:p>
        </p:txBody>
      </p:sp>
      <p:pic>
        <p:nvPicPr>
          <p:cNvPr id="6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857892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Tropický deštný les </a:t>
            </a:r>
            <a:r>
              <a:rPr lang="cs-CZ" sz="4400" dirty="0" smtClean="0">
                <a:latin typeface="Baskerville Old Face" pitchFamily="18" charset="0"/>
              </a:rPr>
              <a:t>a člověk</a:t>
            </a:r>
            <a:endParaRPr lang="cs-CZ" sz="4400" dirty="0">
              <a:latin typeface="Baskerville Old Face" pitchFamily="18" charset="0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10715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Jak využívá člověk danou krajinu?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2000232" y="1928802"/>
            <a:ext cx="4786346" cy="785818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ěžba vzácného dřeva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000232" y="3429000"/>
            <a:ext cx="4786346" cy="1214446"/>
          </a:xfrm>
          <a:prstGeom prst="rect">
            <a:avLst/>
          </a:prstGeom>
          <a:solidFill>
            <a:srgbClr val="CC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</a:t>
            </a:r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 plantážích jsou pěstovány tropické plodiny 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Tropický deštný les </a:t>
            </a:r>
            <a:r>
              <a:rPr lang="cs-CZ" sz="4400" dirty="0" smtClean="0">
                <a:latin typeface="Baskerville Old Face" pitchFamily="18" charset="0"/>
              </a:rPr>
              <a:t>a člověk</a:t>
            </a:r>
            <a:endParaRPr lang="cs-CZ" sz="4400" dirty="0">
              <a:latin typeface="Baskerville Old Face" pitchFamily="18" charset="0"/>
            </a:endParaRPr>
          </a:p>
        </p:txBody>
      </p:sp>
      <p:pic>
        <p:nvPicPr>
          <p:cNvPr id="3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857892"/>
            <a:ext cx="3657600" cy="79692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0" y="107154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 smtClean="0"/>
              <a:t>Jaký má člověk neblahý vliv na danou krajinu?</a:t>
            </a:r>
            <a:endParaRPr lang="cs-CZ" sz="2800" dirty="0"/>
          </a:p>
        </p:txBody>
      </p:sp>
      <p:sp>
        <p:nvSpPr>
          <p:cNvPr id="5" name="Obdélník 4"/>
          <p:cNvSpPr/>
          <p:nvPr/>
        </p:nvSpPr>
        <p:spPr>
          <a:xfrm>
            <a:off x="2000232" y="1714488"/>
            <a:ext cx="4786346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NADMĚRNÉ ODLESŇOVÁNÍ</a:t>
            </a:r>
            <a:endParaRPr lang="cs-CZ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 rot="5400000">
            <a:off x="3821901" y="2964653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3143240" y="3357562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</a:rPr>
              <a:t>následky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3929066"/>
            <a:ext cx="9144000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dirty="0" smtClean="0"/>
              <a:t> zmenšuje se plocha tropického deštného lesa, což vede k úbytku produkce kyslíku na Zemi</a:t>
            </a:r>
          </a:p>
          <a:p>
            <a:pPr>
              <a:buFont typeface="Wingdings" pitchFamily="2" charset="2"/>
              <a:buChar char="v"/>
            </a:pPr>
            <a:r>
              <a:rPr lang="cs-CZ" sz="2400" dirty="0" smtClean="0"/>
              <a:t> </a:t>
            </a:r>
            <a:r>
              <a:rPr lang="cs-CZ" sz="2400" dirty="0" smtClean="0"/>
              <a:t>eroze půdy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File:Panthera tigris tigr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785794"/>
            <a:ext cx="6000760" cy="4013009"/>
          </a:xfrm>
          <a:prstGeom prst="rect">
            <a:avLst/>
          </a:prstGeom>
          <a:noFill/>
        </p:spPr>
      </p:pic>
      <p:pic>
        <p:nvPicPr>
          <p:cNvPr id="27654" name="Picture 6" descr="File:Amur leopard01 9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4000504"/>
            <a:ext cx="5079992" cy="285749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Vyber šelmy žijící v daném ekosystému.</a:t>
            </a:r>
            <a:endParaRPr lang="cs-CZ" sz="4400" dirty="0">
              <a:latin typeface="Baskerville Old Face" pitchFamily="18" charset="0"/>
            </a:endParaRPr>
          </a:p>
        </p:txBody>
      </p:sp>
      <p:pic>
        <p:nvPicPr>
          <p:cNvPr id="27650" name="Picture 2" descr="File:Cheetah and Cu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5794"/>
            <a:ext cx="3143240" cy="3571860"/>
          </a:xfrm>
          <a:prstGeom prst="rect">
            <a:avLst/>
          </a:prstGeom>
          <a:noFill/>
        </p:spPr>
      </p:pic>
      <p:pic>
        <p:nvPicPr>
          <p:cNvPr id="27656" name="Picture 8" descr="Soubor:Hyene amnevil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0628" y="3857628"/>
            <a:ext cx="4503372" cy="3000372"/>
          </a:xfrm>
          <a:prstGeom prst="rect">
            <a:avLst/>
          </a:prstGeom>
          <a:noFill/>
        </p:spPr>
      </p:pic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6061075"/>
            <a:ext cx="3657600" cy="796925"/>
          </a:xfrm>
          <a:prstGeom prst="rect">
            <a:avLst/>
          </a:prstGeom>
          <a:noFill/>
        </p:spPr>
      </p:pic>
      <p:sp>
        <p:nvSpPr>
          <p:cNvPr id="8" name="Osmicípá hvězda 7"/>
          <p:cNvSpPr/>
          <p:nvPr/>
        </p:nvSpPr>
        <p:spPr>
          <a:xfrm>
            <a:off x="285720" y="1000108"/>
            <a:ext cx="785818" cy="642942"/>
          </a:xfrm>
          <a:prstGeom prst="star8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1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9" name="Osmicípá hvězda 8"/>
          <p:cNvSpPr/>
          <p:nvPr/>
        </p:nvSpPr>
        <p:spPr>
          <a:xfrm>
            <a:off x="4071934" y="2143116"/>
            <a:ext cx="785818" cy="642942"/>
          </a:xfrm>
          <a:prstGeom prst="star8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2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0" name="Osmicípá hvězda 9"/>
          <p:cNvSpPr/>
          <p:nvPr/>
        </p:nvSpPr>
        <p:spPr>
          <a:xfrm>
            <a:off x="214282" y="4429132"/>
            <a:ext cx="785818" cy="642942"/>
          </a:xfrm>
          <a:prstGeom prst="star8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3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1" name="Osmicípá hvězda 10"/>
          <p:cNvSpPr/>
          <p:nvPr/>
        </p:nvSpPr>
        <p:spPr>
          <a:xfrm>
            <a:off x="7715272" y="5214950"/>
            <a:ext cx="785818" cy="642942"/>
          </a:xfrm>
          <a:prstGeom prst="star8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Baskerville Old Face" pitchFamily="18" charset="0"/>
              </a:rPr>
              <a:t>4</a:t>
            </a:r>
            <a:endParaRPr lang="cs-CZ" sz="2800" b="1" dirty="0">
              <a:solidFill>
                <a:schemeClr val="tx1">
                  <a:lumMod val="95000"/>
                  <a:lumOff val="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12" name="Obláček 11"/>
          <p:cNvSpPr/>
          <p:nvPr/>
        </p:nvSpPr>
        <p:spPr>
          <a:xfrm>
            <a:off x="1857356" y="2928934"/>
            <a:ext cx="5143536" cy="1571636"/>
          </a:xfrm>
          <a:prstGeom prst="cloudCallout">
            <a:avLst>
              <a:gd name="adj1" fmla="val -36292"/>
              <a:gd name="adj2" fmla="val -10614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Jsem </a:t>
            </a:r>
            <a:r>
              <a:rPr lang="cs-CZ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GEPARD.</a:t>
            </a:r>
          </a:p>
          <a:p>
            <a:pPr algn="ctr"/>
            <a:r>
              <a:rPr lang="cs-CZ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Tady určitě nežiji.</a:t>
            </a:r>
            <a:endParaRPr lang="cs-CZ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láček 12"/>
          <p:cNvSpPr/>
          <p:nvPr/>
        </p:nvSpPr>
        <p:spPr>
          <a:xfrm>
            <a:off x="0" y="2786058"/>
            <a:ext cx="5643570" cy="2071702"/>
          </a:xfrm>
          <a:prstGeom prst="cloudCallout">
            <a:avLst>
              <a:gd name="adj1" fmla="val 30972"/>
              <a:gd name="adj2" fmla="val -86851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Jsem </a:t>
            </a:r>
            <a:r>
              <a:rPr lang="cs-C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TYGR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jsem obyvatelem tropických deštných lesů.</a:t>
            </a:r>
            <a:endParaRPr lang="cs-CZ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bláček 13"/>
          <p:cNvSpPr/>
          <p:nvPr/>
        </p:nvSpPr>
        <p:spPr>
          <a:xfrm>
            <a:off x="785786" y="1785926"/>
            <a:ext cx="5214974" cy="1643074"/>
          </a:xfrm>
          <a:prstGeom prst="cloudCallout">
            <a:avLst>
              <a:gd name="adj1" fmla="val 20080"/>
              <a:gd name="adj2" fmla="val 13912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Jsem </a:t>
            </a:r>
            <a:r>
              <a:rPr lang="cs-C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JAGUÁR 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 tady žiji.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láček 14"/>
          <p:cNvSpPr/>
          <p:nvPr/>
        </p:nvSpPr>
        <p:spPr>
          <a:xfrm>
            <a:off x="3428992" y="1357298"/>
            <a:ext cx="5500694" cy="1643074"/>
          </a:xfrm>
          <a:prstGeom prst="cloudCallout">
            <a:avLst>
              <a:gd name="adj1" fmla="val 42408"/>
              <a:gd name="adj2" fmla="val 136702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Jsem </a:t>
            </a:r>
            <a:r>
              <a:rPr lang="cs-CZ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HYENA</a:t>
            </a:r>
            <a:r>
              <a:rPr lang="cs-CZ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nejsem obyvatelem tropických deštných lesů.</a:t>
            </a: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00570"/>
            <a:ext cx="3657600" cy="796925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Baskerville Old Face" pitchFamily="18" charset="0"/>
              </a:rPr>
              <a:t>Vyber správné informace.</a:t>
            </a:r>
            <a:endParaRPr lang="cs-CZ" sz="4400" dirty="0">
              <a:latin typeface="Baskerville Old Face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1000108"/>
            <a:ext cx="38576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3600" dirty="0" smtClean="0"/>
              <a:t>Tygr indický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29058" y="1785926"/>
            <a:ext cx="48577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největší kočkovitá šelma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3929058" y="2500306"/>
            <a:ext cx="48577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žije ve smečkách</a:t>
            </a:r>
            <a:endParaRPr lang="cs-CZ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929058" y="3214686"/>
            <a:ext cx="48577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ohrožený druh</a:t>
            </a:r>
            <a:endParaRPr lang="cs-CZ" sz="28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3929058" y="3929066"/>
            <a:ext cx="48577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nejběžnější druh tygra</a:t>
            </a:r>
            <a:endParaRPr lang="cs-CZ" sz="28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929058" y="4643446"/>
            <a:ext cx="48577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žije pouze v Asii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929058" y="5357826"/>
            <a:ext cx="48577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umí skvěle plavat</a:t>
            </a:r>
            <a:endParaRPr lang="cs-CZ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929058" y="6072206"/>
            <a:ext cx="485778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sz="2800" dirty="0" smtClean="0"/>
              <a:t> lezou i po stromech</a:t>
            </a:r>
            <a:endParaRPr lang="cs-CZ" sz="2800" dirty="0"/>
          </a:p>
        </p:txBody>
      </p:sp>
      <p:pic>
        <p:nvPicPr>
          <p:cNvPr id="47106" name="Picture 2" descr="File:Tigerram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384665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610</Words>
  <Application>Microsoft Office PowerPoint</Application>
  <PresentationFormat>Předvádění na obrazovce (4:3)</PresentationFormat>
  <Paragraphs>154</Paragraphs>
  <Slides>20</Slides>
  <Notes>0</Notes>
  <HiddenSlides>1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Motiv sady Office</vt:lpstr>
      <vt:lpstr>Shluk</vt:lpstr>
      <vt:lpstr>1_Shluk</vt:lpstr>
      <vt:lpstr>Savci – tropický deštný les</vt:lpstr>
      <vt:lpstr>Anotace: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Zdroje</vt:lpstr>
      <vt:lpstr>Zdroje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Eliška</dc:creator>
  <cp:lastModifiedBy>Eliška Čechová</cp:lastModifiedBy>
  <cp:revision>60</cp:revision>
  <dcterms:created xsi:type="dcterms:W3CDTF">2013-09-21T04:56:25Z</dcterms:created>
  <dcterms:modified xsi:type="dcterms:W3CDTF">2014-10-27T15:43:19Z</dcterms:modified>
</cp:coreProperties>
</file>