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6" r:id="rId5"/>
    <p:sldId id="271" r:id="rId6"/>
    <p:sldId id="272" r:id="rId7"/>
    <p:sldId id="261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59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FA20-4839-44B8-9730-4689775584F4}" type="datetimeFigureOut">
              <a:rPr lang="cs-CZ" smtClean="0"/>
              <a:pPr/>
              <a:t>27. 10. 2014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324C-C187-4574-86C3-935C57DA8E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FA20-4839-44B8-9730-4689775584F4}" type="datetimeFigureOut">
              <a:rPr lang="cs-CZ" smtClean="0"/>
              <a:pPr/>
              <a:t>27. 10. 2014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324C-C187-4574-86C3-935C57DA8E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FA20-4839-44B8-9730-4689775584F4}" type="datetimeFigureOut">
              <a:rPr lang="cs-CZ" smtClean="0"/>
              <a:pPr/>
              <a:t>27. 10. 2014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324C-C187-4574-86C3-935C57DA8E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FA20-4839-44B8-9730-4689775584F4}" type="datetimeFigureOut">
              <a:rPr lang="cs-CZ" smtClean="0"/>
              <a:pPr/>
              <a:t>27. 10. 2014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89F324C-C187-4574-86C3-935C57DA8E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FA20-4839-44B8-9730-4689775584F4}" type="datetimeFigureOut">
              <a:rPr lang="cs-CZ" smtClean="0"/>
              <a:pPr/>
              <a:t>27. 10. 2014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89F324C-C187-4574-86C3-935C57DA8E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FA20-4839-44B8-9730-4689775584F4}" type="datetimeFigureOut">
              <a:rPr lang="cs-CZ" smtClean="0"/>
              <a:pPr/>
              <a:t>27. 10. 2014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324C-C187-4574-86C3-935C57DA8E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FA20-4839-44B8-9730-4689775584F4}" type="datetimeFigureOut">
              <a:rPr lang="cs-CZ" smtClean="0"/>
              <a:pPr/>
              <a:t>27. 10. 2014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324C-C187-4574-86C3-935C57DA8E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FA20-4839-44B8-9730-4689775584F4}" type="datetimeFigureOut">
              <a:rPr lang="cs-CZ" smtClean="0"/>
              <a:pPr/>
              <a:t>27. 10. 2014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89F324C-C187-4574-86C3-935C57DA8E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FA20-4839-44B8-9730-4689775584F4}" type="datetimeFigureOut">
              <a:rPr lang="cs-CZ" smtClean="0"/>
              <a:pPr/>
              <a:t>27. 10. 2014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324C-C187-4574-86C3-935C57DA8E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FA20-4839-44B8-9730-4689775584F4}" type="datetimeFigureOut">
              <a:rPr lang="cs-CZ" smtClean="0"/>
              <a:pPr/>
              <a:t>27. 10. 2014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324C-C187-4574-86C3-935C57DA8E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FA20-4839-44B8-9730-4689775584F4}" type="datetimeFigureOut">
              <a:rPr lang="cs-CZ" smtClean="0"/>
              <a:pPr/>
              <a:t>27. 10. 2014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324C-C187-4574-86C3-935C57DA8E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FA20-4839-44B8-9730-4689775584F4}" type="datetimeFigureOut">
              <a:rPr lang="cs-CZ" smtClean="0"/>
              <a:pPr/>
              <a:t>27. 10. 2014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324C-C187-4574-86C3-935C57DA8E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FA20-4839-44B8-9730-4689775584F4}" type="datetimeFigureOut">
              <a:rPr lang="cs-CZ" smtClean="0"/>
              <a:pPr/>
              <a:t>27. 10. 2014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324C-C187-4574-86C3-935C57DA8E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FA20-4839-44B8-9730-4689775584F4}" type="datetimeFigureOut">
              <a:rPr lang="cs-CZ" smtClean="0"/>
              <a:pPr/>
              <a:t>27. 10. 2014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324C-C187-4574-86C3-935C57DA8E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FA20-4839-44B8-9730-4689775584F4}" type="datetimeFigureOut">
              <a:rPr lang="cs-CZ" smtClean="0"/>
              <a:pPr/>
              <a:t>27. 10. 2014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324C-C187-4574-86C3-935C57DA8E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FA20-4839-44B8-9730-4689775584F4}" type="datetimeFigureOut">
              <a:rPr lang="cs-CZ" smtClean="0"/>
              <a:pPr/>
              <a:t>27. 10. 2014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324C-C187-4574-86C3-935C57DA8E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FA20-4839-44B8-9730-4689775584F4}" type="datetimeFigureOut">
              <a:rPr lang="cs-CZ" smtClean="0"/>
              <a:pPr/>
              <a:t>27. 10. 2014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324C-C187-4574-86C3-935C57DA8E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FA20-4839-44B8-9730-4689775584F4}" type="datetimeFigureOut">
              <a:rPr lang="cs-CZ" smtClean="0"/>
              <a:pPr/>
              <a:t>27. 10. 2014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324C-C187-4574-86C3-935C57DA8E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FA20-4839-44B8-9730-4689775584F4}" type="datetimeFigureOut">
              <a:rPr lang="cs-CZ" smtClean="0"/>
              <a:pPr/>
              <a:t>27. 10. 2014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324C-C187-4574-86C3-935C57DA8E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FA20-4839-44B8-9730-4689775584F4}" type="datetimeFigureOut">
              <a:rPr lang="cs-CZ" smtClean="0"/>
              <a:pPr/>
              <a:t>27. 10. 2014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324C-C187-4574-86C3-935C57DA8E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FA20-4839-44B8-9730-4689775584F4}" type="datetimeFigureOut">
              <a:rPr lang="cs-CZ" smtClean="0"/>
              <a:pPr/>
              <a:t>27. 10. 2014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324C-C187-4574-86C3-935C57DA8E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FA20-4839-44B8-9730-4689775584F4}" type="datetimeFigureOut">
              <a:rPr lang="cs-CZ" smtClean="0"/>
              <a:pPr/>
              <a:t>27. 10. 2014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324C-C187-4574-86C3-935C57DA8E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1FA20-4839-44B8-9730-4689775584F4}" type="datetimeFigureOut">
              <a:rPr lang="cs-CZ" smtClean="0"/>
              <a:pPr/>
              <a:t>27. 10. 2014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F324C-C187-4574-86C3-935C57DA8E2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211FA20-4839-44B8-9730-4689775584F4}" type="datetimeFigureOut">
              <a:rPr lang="cs-CZ" smtClean="0"/>
              <a:pPr/>
              <a:t>27. 10. 2014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89F324C-C187-4574-86C3-935C57DA8E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upload.wikimedia.org/wikipedia/commons/2/2b/Bactrain_Camel.jpg" TargetMode="External"/><Relationship Id="rId7" Type="http://schemas.openxmlformats.org/officeDocument/2006/relationships/hyperlink" Target="http://upload.wikimedia.org/wikipedia/commons/thumb/e/ea/TA_ZOO_orna_Pict0224edit2.jpg/800px-TA_ZOO_orna_Pict0224edit2.jpg" TargetMode="External"/><Relationship Id="rId2" Type="http://schemas.openxmlformats.org/officeDocument/2006/relationships/hyperlink" Target="http://upload.wikimedia.org/wikipedia/commons/thumb/0/09/Desert_-_Inner_Mongolia_edit.jpg/800px-Desert_-_Inner_Mongolia_edit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thumb/4/47/Dromedary_Range.png/800px-Dromedary_Range.png" TargetMode="External"/><Relationship Id="rId5" Type="http://schemas.openxmlformats.org/officeDocument/2006/relationships/hyperlink" Target="http://upload.wikimedia.org/wikipedia/commons/4/41/Leefgebied_kameel.JPG" TargetMode="External"/><Relationship Id="rId4" Type="http://schemas.openxmlformats.org/officeDocument/2006/relationships/hyperlink" Target="http://upload.wikimedia.org/wikipedia/commons/thumb/4/43/07._Camel_Profile,_near_Silverton,_NSW,_07.07.2007.jpg/487px-07._Camel_Profile,_near_Silverton,_NSW,_07.07.2007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>
            <a:normAutofit/>
          </a:bodyPr>
          <a:lstStyle/>
          <a:p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Savci – pouště a polopouště</a:t>
            </a:r>
            <a:endParaRPr lang="cs-CZ" sz="4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100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 dirty="0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Eliška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organizace 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dirty="0"/>
              <a:t>Registrační číslo projektu: CZ.1.07/1.1.38/02.0025</a:t>
            </a:r>
          </a:p>
          <a:p>
            <a:pPr algn="ctr"/>
            <a:r>
              <a:rPr lang="cs-CZ" dirty="0"/>
              <a:t>Název projektu: Modernizace výuky na ZŠ Slušovice, </a:t>
            </a:r>
            <a:r>
              <a:rPr lang="cs-CZ" dirty="0" err="1"/>
              <a:t>Fryšták</a:t>
            </a:r>
            <a:r>
              <a:rPr lang="cs-CZ" dirty="0"/>
              <a:t>, </a:t>
            </a:r>
            <a:r>
              <a:rPr lang="cs-CZ" dirty="0" err="1"/>
              <a:t>Kašava</a:t>
            </a:r>
            <a:r>
              <a:rPr lang="cs-CZ" dirty="0"/>
              <a:t> a Velehrad</a:t>
            </a:r>
          </a:p>
          <a:p>
            <a:pPr algn="ctr"/>
            <a:r>
              <a:rPr lang="cs-CZ" sz="1200" dirty="0"/>
              <a:t>Tento projekt je spolufinancován z Evropského sociálního fondu a státního rozpočtu České republiky.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500166" y="4000504"/>
            <a:ext cx="6215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err="1" smtClean="0"/>
              <a:t>Př</a:t>
            </a:r>
            <a:r>
              <a:rPr lang="cs-CZ" sz="3200" dirty="0" smtClean="0"/>
              <a:t>_103_Savci_pouště a polopouště</a:t>
            </a:r>
            <a:endParaRPr lang="cs-CZ" sz="32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oubor:Desert - Inner Mongolia edit.jpg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5857892"/>
            <a:ext cx="3657600" cy="796925"/>
          </a:xfrm>
          <a:prstGeom prst="rect">
            <a:avLst/>
          </a:prstGeom>
          <a:noFill/>
        </p:spPr>
      </p:pic>
      <p:pic>
        <p:nvPicPr>
          <p:cNvPr id="2050" name="Picture 2" descr="Soubor:Leefgebied kamee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2857496"/>
            <a:ext cx="4535671" cy="2286016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500034" y="1357298"/>
            <a:ext cx="2571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DRABAŘ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29190" y="1357298"/>
            <a:ext cx="3786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DROMADÁR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357166"/>
            <a:ext cx="9144000" cy="70788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Spoj správně.</a:t>
            </a:r>
            <a:endParaRPr lang="cs-CZ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Soubor:Dromedary Range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857496"/>
            <a:ext cx="4429124" cy="2314217"/>
          </a:xfrm>
          <a:prstGeom prst="rect">
            <a:avLst/>
          </a:prstGeom>
          <a:noFill/>
        </p:spPr>
      </p:pic>
      <p:cxnSp>
        <p:nvCxnSpPr>
          <p:cNvPr id="10" name="Přímá spojovací šipka 9"/>
          <p:cNvCxnSpPr/>
          <p:nvPr/>
        </p:nvCxnSpPr>
        <p:spPr>
          <a:xfrm rot="10800000" flipV="1">
            <a:off x="2928926" y="1928802"/>
            <a:ext cx="2071702" cy="857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>
            <a:off x="3000364" y="1928802"/>
            <a:ext cx="2428892" cy="857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oubor:Desert - Inner Mongolia edit.jpg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5857892"/>
            <a:ext cx="3657600" cy="796925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0" y="357166"/>
            <a:ext cx="9144000" cy="70788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Spoj správně.</a:t>
            </a:r>
            <a:endParaRPr lang="cs-CZ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00034" y="1357298"/>
            <a:ext cx="2571768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DRABAŘ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29190" y="1357298"/>
            <a:ext cx="3786214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DROMADÁR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Vývojový diagram: alternativní postup 6"/>
          <p:cNvSpPr/>
          <p:nvPr/>
        </p:nvSpPr>
        <p:spPr>
          <a:xfrm>
            <a:off x="0" y="3071810"/>
            <a:ext cx="4286248" cy="214314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Vyskytuje se ve volné přírodě.</a:t>
            </a:r>
            <a:endParaRPr lang="cs-CZ" sz="40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Vývojový diagram: alternativní postup 7"/>
          <p:cNvSpPr/>
          <p:nvPr/>
        </p:nvSpPr>
        <p:spPr>
          <a:xfrm>
            <a:off x="4857752" y="3143248"/>
            <a:ext cx="4286248" cy="214314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Žije jen ve zdomácnělé formě.</a:t>
            </a:r>
            <a:endParaRPr lang="cs-CZ" sz="40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Přímá spojovací šipka 9"/>
          <p:cNvCxnSpPr/>
          <p:nvPr/>
        </p:nvCxnSpPr>
        <p:spPr>
          <a:xfrm>
            <a:off x="5000628" y="2214554"/>
            <a:ext cx="1000132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>
            <a:off x="571472" y="2214554"/>
            <a:ext cx="1000132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oubor:Desert - Inner Mongolia edit.jpg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5857892"/>
            <a:ext cx="3657600" cy="796925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0" y="428604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Hrb velblouda slouží jako:</a:t>
            </a:r>
            <a:endParaRPr lang="cs-CZ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Vývojový diagram: alternativní postup 5"/>
          <p:cNvSpPr/>
          <p:nvPr/>
        </p:nvSpPr>
        <p:spPr>
          <a:xfrm>
            <a:off x="0" y="2000240"/>
            <a:ext cx="4286248" cy="214314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zásobárna vody</a:t>
            </a:r>
            <a:endParaRPr lang="cs-CZ" sz="40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Vývojový diagram: alternativní postup 6"/>
          <p:cNvSpPr/>
          <p:nvPr/>
        </p:nvSpPr>
        <p:spPr>
          <a:xfrm>
            <a:off x="4857752" y="2071678"/>
            <a:ext cx="4286248" cy="214314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zásobárna tuku</a:t>
            </a:r>
            <a:endParaRPr lang="cs-CZ" sz="40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oubor:Desert - Inner Mongolia edit.jpg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5857892"/>
            <a:ext cx="3657600" cy="796925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0" y="428604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Voda se ukládá v:</a:t>
            </a:r>
            <a:endParaRPr lang="cs-CZ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Vývojový diagram: alternativní postup 4"/>
          <p:cNvSpPr/>
          <p:nvPr/>
        </p:nvSpPr>
        <p:spPr>
          <a:xfrm>
            <a:off x="285720" y="1714488"/>
            <a:ext cx="3929058" cy="142876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výstelce žaludku</a:t>
            </a:r>
            <a:endParaRPr lang="cs-CZ" sz="40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Vývojový diagram: alternativní postup 5"/>
          <p:cNvSpPr/>
          <p:nvPr/>
        </p:nvSpPr>
        <p:spPr>
          <a:xfrm>
            <a:off x="4714876" y="1785926"/>
            <a:ext cx="3929058" cy="142876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střevech</a:t>
            </a:r>
            <a:endParaRPr lang="cs-CZ" sz="40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Vývojový diagram: alternativní postup 6"/>
          <p:cNvSpPr/>
          <p:nvPr/>
        </p:nvSpPr>
        <p:spPr>
          <a:xfrm>
            <a:off x="2143108" y="3571876"/>
            <a:ext cx="3929058" cy="142876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ledvinách</a:t>
            </a:r>
            <a:endParaRPr lang="cs-CZ" sz="40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oubor:Desert - Inner Mongolia edit.jpg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6866" name="Picture 2" descr="Soubor:TA ZOO orna Pict0224edit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2571744"/>
            <a:ext cx="5715008" cy="4286256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0" y="428604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Fenek je nejmenší liška na světě.</a:t>
            </a:r>
            <a:endParaRPr lang="cs-CZ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428728" y="1357298"/>
            <a:ext cx="285752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ANO</a:t>
            </a:r>
            <a:endParaRPr lang="cs-CZ" sz="5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357686" y="1357298"/>
            <a:ext cx="285752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NE</a:t>
            </a:r>
            <a:endParaRPr lang="cs-CZ" sz="5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8" descr="OPVK_ho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5786454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oubor:Desert - Inner Mongolia edit.jpg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5857892"/>
            <a:ext cx="3657600" cy="796925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0" y="285728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Přebytečné teplo pomáhá odvádět fenkům:</a:t>
            </a:r>
            <a:endParaRPr lang="cs-CZ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714348" y="2643182"/>
            <a:ext cx="342902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velké ušní boltce</a:t>
            </a:r>
            <a:endParaRPr lang="cs-CZ" sz="3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643438" y="2643182"/>
            <a:ext cx="342902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srst</a:t>
            </a:r>
            <a:endParaRPr lang="cs-CZ" sz="3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oubor:Desert - Inner Mongolia edit.jpg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5857892"/>
            <a:ext cx="3657600" cy="796925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0" y="285728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Lze chovat fenky jako „domácí mazlíčky“?</a:t>
            </a:r>
            <a:endParaRPr lang="cs-CZ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714348" y="2643182"/>
            <a:ext cx="342902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NE</a:t>
            </a:r>
            <a:endParaRPr lang="cs-CZ" sz="3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643438" y="2643182"/>
            <a:ext cx="342902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ANO</a:t>
            </a:r>
            <a:endParaRPr lang="cs-CZ" sz="3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Aharoni" pitchFamily="2" charset="-79"/>
                <a:cs typeface="Aharoni" pitchFamily="2" charset="-79"/>
              </a:rPr>
              <a:t>Zdroje</a:t>
            </a:r>
            <a:endParaRPr lang="cs-CZ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</p:spPr>
        <p:txBody>
          <a:bodyPr>
            <a:normAutofit/>
          </a:bodyPr>
          <a:lstStyle/>
          <a:p>
            <a:r>
              <a:rPr lang="cs-CZ" sz="1200" dirty="0"/>
              <a:t>Desert - </a:t>
            </a:r>
            <a:r>
              <a:rPr lang="cs-CZ" sz="1200" dirty="0" err="1"/>
              <a:t>Inner</a:t>
            </a:r>
            <a:r>
              <a:rPr lang="cs-CZ" sz="1200" dirty="0"/>
              <a:t> </a:t>
            </a:r>
            <a:r>
              <a:rPr lang="cs-CZ" sz="1200" dirty="0" err="1"/>
              <a:t>Mongolia</a:t>
            </a:r>
            <a:r>
              <a:rPr lang="cs-CZ" sz="1200" dirty="0"/>
              <a:t> </a:t>
            </a:r>
            <a:r>
              <a:rPr lang="cs-CZ" sz="1200" dirty="0" err="1"/>
              <a:t>edit</a:t>
            </a:r>
            <a:r>
              <a:rPr lang="cs-CZ" sz="1200" dirty="0"/>
              <a:t>. In: </a:t>
            </a:r>
            <a:r>
              <a:rPr lang="cs-CZ" sz="1200" i="1" dirty="0" err="1"/>
              <a:t>Wikipedia</a:t>
            </a:r>
            <a:r>
              <a:rPr lang="cs-CZ" sz="1200" i="1" dirty="0"/>
              <a:t>: </a:t>
            </a:r>
            <a:r>
              <a:rPr lang="cs-CZ" sz="1200" i="1" dirty="0" err="1"/>
              <a:t>the</a:t>
            </a:r>
            <a:r>
              <a:rPr lang="cs-CZ" sz="1200" i="1" dirty="0"/>
              <a:t> free </a:t>
            </a:r>
            <a:r>
              <a:rPr lang="cs-CZ" sz="1200" i="1" dirty="0" err="1"/>
              <a:t>encyclopedia</a:t>
            </a:r>
            <a:r>
              <a:rPr lang="cs-CZ" sz="1200" dirty="0"/>
              <a:t> [online]. San </a:t>
            </a:r>
            <a:r>
              <a:rPr lang="cs-CZ" sz="1200" dirty="0" err="1"/>
              <a:t>Francisco</a:t>
            </a:r>
            <a:r>
              <a:rPr lang="cs-CZ" sz="1200" dirty="0"/>
              <a:t> (CA): </a:t>
            </a:r>
            <a:r>
              <a:rPr lang="cs-CZ" sz="1200" dirty="0" err="1"/>
              <a:t>Wikimedia</a:t>
            </a:r>
            <a:r>
              <a:rPr lang="cs-CZ" sz="1200" dirty="0"/>
              <a:t> </a:t>
            </a:r>
            <a:r>
              <a:rPr lang="cs-CZ" sz="1200" dirty="0" err="1"/>
              <a:t>Foundation</a:t>
            </a:r>
            <a:r>
              <a:rPr lang="cs-CZ" sz="1200" dirty="0"/>
              <a:t>, 2001- [cit. 2013-09-21]. Dostupné z: </a:t>
            </a:r>
            <a:r>
              <a:rPr lang="cs-CZ" sz="1200" dirty="0">
                <a:hlinkClick r:id="rId2"/>
              </a:rPr>
              <a:t>http://upload.wikimedia.org/wikipedia/commons/thumb/0/09/Desert_-_Inner_Mongolia_edit.jpg/800px-Desert_-_</a:t>
            </a:r>
            <a:r>
              <a:rPr lang="cs-CZ" sz="1200" dirty="0" smtClean="0">
                <a:hlinkClick r:id="rId2"/>
              </a:rPr>
              <a:t>Inner_Mongolia_edit.jpg</a:t>
            </a:r>
            <a:endParaRPr lang="cs-CZ" sz="1200" dirty="0" smtClean="0"/>
          </a:p>
          <a:p>
            <a:r>
              <a:rPr lang="en-US" sz="1200" dirty="0" err="1"/>
              <a:t>Bactrain</a:t>
            </a:r>
            <a:r>
              <a:rPr lang="en-US" sz="1200" dirty="0"/>
              <a:t> Camel. In: </a:t>
            </a:r>
            <a:r>
              <a:rPr lang="en-US" sz="1200" i="1" dirty="0"/>
              <a:t>Wikipedia: the free encyclopedia</a:t>
            </a:r>
            <a:r>
              <a:rPr lang="en-US" sz="1200" dirty="0"/>
              <a:t> [online]. San Francisco (CA): Wikimedia Foundation, 2001- [cit. 2013-09-21]. </a:t>
            </a:r>
            <a:r>
              <a:rPr lang="en-US" sz="1200" dirty="0" err="1"/>
              <a:t>Dostupné</a:t>
            </a:r>
            <a:r>
              <a:rPr lang="en-US" sz="1200" dirty="0"/>
              <a:t> z: </a:t>
            </a:r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upload.wikimedia.org/wikipedia/commons/2/2b/Bactrain_Camel.jpg</a:t>
            </a:r>
            <a:endParaRPr lang="cs-CZ" sz="1200" dirty="0" smtClean="0"/>
          </a:p>
          <a:p>
            <a:r>
              <a:rPr lang="cs-CZ" sz="1200" dirty="0" err="1"/>
              <a:t>Camel</a:t>
            </a:r>
            <a:r>
              <a:rPr lang="cs-CZ" sz="1200" dirty="0"/>
              <a:t> Profile, </a:t>
            </a:r>
            <a:r>
              <a:rPr lang="cs-CZ" sz="1200" dirty="0" err="1"/>
              <a:t>near</a:t>
            </a:r>
            <a:r>
              <a:rPr lang="cs-CZ" sz="1200" dirty="0"/>
              <a:t> </a:t>
            </a:r>
            <a:r>
              <a:rPr lang="cs-CZ" sz="1200" dirty="0" err="1"/>
              <a:t>Silverton</a:t>
            </a:r>
            <a:r>
              <a:rPr lang="cs-CZ" sz="1200" dirty="0"/>
              <a:t>. In: </a:t>
            </a:r>
            <a:r>
              <a:rPr lang="cs-CZ" sz="1200" i="1" dirty="0" err="1"/>
              <a:t>Wikipedia</a:t>
            </a:r>
            <a:r>
              <a:rPr lang="cs-CZ" sz="1200" i="1" dirty="0"/>
              <a:t>: </a:t>
            </a:r>
            <a:r>
              <a:rPr lang="cs-CZ" sz="1200" i="1" dirty="0" err="1"/>
              <a:t>the</a:t>
            </a:r>
            <a:r>
              <a:rPr lang="cs-CZ" sz="1200" i="1" dirty="0"/>
              <a:t> free </a:t>
            </a:r>
            <a:r>
              <a:rPr lang="cs-CZ" sz="1200" i="1" dirty="0" err="1"/>
              <a:t>encyclopedia</a:t>
            </a:r>
            <a:r>
              <a:rPr lang="cs-CZ" sz="1200" dirty="0"/>
              <a:t> [online]. San </a:t>
            </a:r>
            <a:r>
              <a:rPr lang="cs-CZ" sz="1200" dirty="0" err="1"/>
              <a:t>Francisco</a:t>
            </a:r>
            <a:r>
              <a:rPr lang="cs-CZ" sz="1200" dirty="0"/>
              <a:t> (CA): </a:t>
            </a:r>
            <a:r>
              <a:rPr lang="cs-CZ" sz="1200" dirty="0" err="1"/>
              <a:t>Wikimedia</a:t>
            </a:r>
            <a:r>
              <a:rPr lang="cs-CZ" sz="1200" dirty="0"/>
              <a:t> </a:t>
            </a:r>
            <a:r>
              <a:rPr lang="cs-CZ" sz="1200" dirty="0" err="1"/>
              <a:t>Foundation</a:t>
            </a:r>
            <a:r>
              <a:rPr lang="cs-CZ" sz="1200" dirty="0"/>
              <a:t>, 2001- [cit. 2013-09-21]. Dostupné z: </a:t>
            </a:r>
            <a:r>
              <a:rPr lang="cs-CZ" sz="1200" dirty="0">
                <a:hlinkClick r:id="rId4"/>
              </a:rPr>
              <a:t>http://upload.wikimedia.org/wikipedia/commons/thumb/4/43/07._Camel_Profile%2C_near_Silverton%2C_NSW%2C_07.07.2007.jpg/487px-07._</a:t>
            </a:r>
            <a:r>
              <a:rPr lang="cs-CZ" sz="1200" dirty="0" smtClean="0">
                <a:hlinkClick r:id="rId4"/>
              </a:rPr>
              <a:t>Camel_Profile%2C_near_Silverton%2C_NSW%2C_07.07.2007.jpg</a:t>
            </a:r>
            <a:endParaRPr lang="cs-CZ" sz="1200" dirty="0" smtClean="0"/>
          </a:p>
          <a:p>
            <a:r>
              <a:rPr lang="cs-CZ" sz="1200" dirty="0" err="1" smtClean="0"/>
              <a:t>Leefgebied</a:t>
            </a:r>
            <a:r>
              <a:rPr lang="cs-CZ" sz="1200" dirty="0" smtClean="0"/>
              <a:t> </a:t>
            </a:r>
            <a:r>
              <a:rPr lang="cs-CZ" sz="1200" dirty="0" err="1" smtClean="0"/>
              <a:t>kameel</a:t>
            </a:r>
            <a:r>
              <a:rPr lang="cs-CZ" sz="1200" dirty="0" smtClean="0"/>
              <a:t>. In: </a:t>
            </a:r>
            <a:r>
              <a:rPr lang="cs-CZ" sz="1200" i="1" dirty="0" err="1" smtClean="0"/>
              <a:t>Wikipedia</a:t>
            </a:r>
            <a:r>
              <a:rPr lang="cs-CZ" sz="1200" i="1" dirty="0" smtClean="0"/>
              <a:t>: </a:t>
            </a:r>
            <a:r>
              <a:rPr lang="cs-CZ" sz="1200" i="1" dirty="0" err="1" smtClean="0"/>
              <a:t>the</a:t>
            </a:r>
            <a:r>
              <a:rPr lang="cs-CZ" sz="1200" i="1" dirty="0" smtClean="0"/>
              <a:t> free </a:t>
            </a:r>
            <a:r>
              <a:rPr lang="cs-CZ" sz="1200" i="1" dirty="0" err="1" smtClean="0"/>
              <a:t>encyclopedia</a:t>
            </a:r>
            <a:r>
              <a:rPr lang="cs-CZ" sz="1200" dirty="0" smtClean="0"/>
              <a:t> [online]. San </a:t>
            </a:r>
            <a:r>
              <a:rPr lang="cs-CZ" sz="1200" dirty="0" err="1" smtClean="0"/>
              <a:t>Francisco</a:t>
            </a:r>
            <a:r>
              <a:rPr lang="cs-CZ" sz="1200" dirty="0" smtClean="0"/>
              <a:t> (CA): </a:t>
            </a:r>
            <a:r>
              <a:rPr lang="cs-CZ" sz="1200" dirty="0" err="1" smtClean="0"/>
              <a:t>Wikimedia</a:t>
            </a:r>
            <a:r>
              <a:rPr lang="cs-CZ" sz="1200" dirty="0" smtClean="0"/>
              <a:t> </a:t>
            </a:r>
            <a:r>
              <a:rPr lang="cs-CZ" sz="1200" dirty="0" err="1" smtClean="0"/>
              <a:t>Foundation</a:t>
            </a:r>
            <a:r>
              <a:rPr lang="cs-CZ" sz="1200" dirty="0" smtClean="0"/>
              <a:t>, 2001- [cit. 2013-09-22]. Dostupné z: </a:t>
            </a:r>
            <a:r>
              <a:rPr lang="cs-CZ" sz="1200" dirty="0" smtClean="0">
                <a:hlinkClick r:id="rId5"/>
              </a:rPr>
              <a:t>http://upload.wikimedia.org/wikipedia/commons/4/41/Leefgebied_kameel.JPG</a:t>
            </a:r>
            <a:endParaRPr lang="cs-CZ" sz="1200" dirty="0" smtClean="0"/>
          </a:p>
          <a:p>
            <a:r>
              <a:rPr lang="en-US" sz="1200" dirty="0" smtClean="0"/>
              <a:t>Dromedary Range. In: </a:t>
            </a:r>
            <a:r>
              <a:rPr lang="en-US" sz="1200" i="1" dirty="0" smtClean="0"/>
              <a:t>Wikipedia: the free encyclopedia</a:t>
            </a:r>
            <a:r>
              <a:rPr lang="en-US" sz="1200" dirty="0" smtClean="0"/>
              <a:t> [online]. San Francisco (CA): Wikimedia Foundation, 2001- [cit. 2013-09-22]. </a:t>
            </a:r>
            <a:r>
              <a:rPr lang="en-US" sz="1200" dirty="0" err="1" smtClean="0"/>
              <a:t>Dostupné</a:t>
            </a:r>
            <a:r>
              <a:rPr lang="en-US" sz="1200" dirty="0" smtClean="0"/>
              <a:t> z: </a:t>
            </a:r>
            <a:r>
              <a:rPr lang="en-US" sz="1200" dirty="0" smtClean="0">
                <a:hlinkClick r:id="rId6"/>
              </a:rPr>
              <a:t>http://upload.wikimedia.org/wikipedia/commons/thumb/4/47/Dromedary_Range.png/800px-Dromedary_Range.png</a:t>
            </a:r>
            <a:endParaRPr lang="cs-CZ" sz="1200" dirty="0" smtClean="0"/>
          </a:p>
          <a:p>
            <a:r>
              <a:rPr lang="cs-CZ" sz="1200" dirty="0" smtClean="0"/>
              <a:t>TA ZOO </a:t>
            </a:r>
            <a:r>
              <a:rPr lang="cs-CZ" sz="1200" dirty="0" err="1" smtClean="0"/>
              <a:t>orna</a:t>
            </a:r>
            <a:r>
              <a:rPr lang="cs-CZ" sz="1200" dirty="0" smtClean="0"/>
              <a:t> Pict0224edit2. In: </a:t>
            </a:r>
            <a:r>
              <a:rPr lang="cs-CZ" sz="1200" i="1" dirty="0" err="1" smtClean="0"/>
              <a:t>Wikipedia</a:t>
            </a:r>
            <a:r>
              <a:rPr lang="cs-CZ" sz="1200" i="1" dirty="0" smtClean="0"/>
              <a:t>: </a:t>
            </a:r>
            <a:r>
              <a:rPr lang="cs-CZ" sz="1200" i="1" dirty="0" err="1" smtClean="0"/>
              <a:t>the</a:t>
            </a:r>
            <a:r>
              <a:rPr lang="cs-CZ" sz="1200" i="1" dirty="0" smtClean="0"/>
              <a:t> free </a:t>
            </a:r>
            <a:r>
              <a:rPr lang="cs-CZ" sz="1200" i="1" dirty="0" err="1" smtClean="0"/>
              <a:t>encyclopedia</a:t>
            </a:r>
            <a:r>
              <a:rPr lang="cs-CZ" sz="1200" dirty="0" smtClean="0"/>
              <a:t> [online]. San </a:t>
            </a:r>
            <a:r>
              <a:rPr lang="cs-CZ" sz="1200" dirty="0" err="1" smtClean="0"/>
              <a:t>Francisco</a:t>
            </a:r>
            <a:r>
              <a:rPr lang="cs-CZ" sz="1200" dirty="0" smtClean="0"/>
              <a:t> (CA): </a:t>
            </a:r>
            <a:r>
              <a:rPr lang="cs-CZ" sz="1200" dirty="0" err="1" smtClean="0"/>
              <a:t>Wikimedia</a:t>
            </a:r>
            <a:r>
              <a:rPr lang="cs-CZ" sz="1200" dirty="0" smtClean="0"/>
              <a:t> </a:t>
            </a:r>
            <a:r>
              <a:rPr lang="cs-CZ" sz="1200" dirty="0" err="1" smtClean="0"/>
              <a:t>Foundation</a:t>
            </a:r>
            <a:r>
              <a:rPr lang="cs-CZ" sz="1200" dirty="0" smtClean="0"/>
              <a:t>, 2001- [cit. 2013-09-22]. Dostupné z: </a:t>
            </a:r>
            <a:r>
              <a:rPr lang="cs-CZ" sz="1200" dirty="0" smtClean="0">
                <a:hlinkClick r:id="rId7"/>
              </a:rPr>
              <a:t>http://upload.wikimedia.org/wikipedia/commons/thumb/e/ea/TA_ZOO_orna_Pict0224edit2.jpg/800px-TA_ZOO_orna_Pict0224edit2.jpg</a:t>
            </a:r>
            <a:endParaRPr lang="cs-CZ" sz="1200" dirty="0" smtClean="0"/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43240" y="585789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9011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23083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</a:t>
            </a:r>
            <a:r>
              <a:rPr lang="cs-CZ" dirty="0" smtClean="0"/>
              <a:t>určen k procvičování učiva. Žáci si opakují získané vědomosti a procvičují dovednosti. Díky nim zařadí jednotlivé savce do ekosystému, ve kterých se vyskytují.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rozvíjí vědomosti a dovednosti žáků.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</a:t>
            </a:r>
            <a:r>
              <a:rPr lang="cs-CZ" dirty="0" smtClean="0"/>
              <a:t>předmět přírodopis </a:t>
            </a:r>
            <a:r>
              <a:rPr lang="cs-CZ" dirty="0"/>
              <a:t>a ročník </a:t>
            </a:r>
            <a:r>
              <a:rPr lang="cs-CZ" dirty="0" smtClean="0"/>
              <a:t>8.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Tento materiál vznikl jako doplňující materiál k </a:t>
            </a:r>
            <a:r>
              <a:rPr lang="cs-CZ" dirty="0" smtClean="0"/>
              <a:t>učebnici: </a:t>
            </a:r>
            <a:r>
              <a:rPr lang="cs-CZ" i="1" dirty="0"/>
              <a:t>Přírodopis 2 pro 7. ročník základní školy a nižší ročníky víceletých gymnázií</a:t>
            </a:r>
            <a:r>
              <a:rPr lang="cs-CZ" dirty="0"/>
              <a:t>. Bělehradská 47, 120 00 Praha 2: SPN, 1999. ISBN 80-7235-069-2.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Soubor:Desert - Inner Mongolia edi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5857892"/>
            <a:ext cx="3657600" cy="796925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0" y="500042"/>
            <a:ext cx="9144000" cy="70788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Popiš, co jsou pouště.</a:t>
            </a:r>
            <a:endParaRPr lang="cs-CZ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1571612"/>
            <a:ext cx="91440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Oblast kolem obratníků.</a:t>
            </a:r>
            <a:endParaRPr lang="cs-CZ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0" y="2500306"/>
            <a:ext cx="91440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Přechází na okrajích v polopouště.</a:t>
            </a:r>
            <a:endParaRPr lang="cs-CZ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0" y="3429000"/>
            <a:ext cx="91440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Velmi nízké množství srážek.</a:t>
            </a:r>
            <a:endParaRPr lang="cs-CZ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0" y="4357694"/>
            <a:ext cx="91440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Velké teplotní rozdíly mezi dnem a nocí.</a:t>
            </a:r>
            <a:endParaRPr lang="cs-CZ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Poušť </a:t>
            </a:r>
            <a:r>
              <a:rPr lang="cs-CZ" sz="4000" dirty="0" smtClean="0"/>
              <a:t>– základní druhy</a:t>
            </a:r>
            <a:endParaRPr lang="cs-CZ" sz="4000" dirty="0"/>
          </a:p>
        </p:txBody>
      </p:sp>
      <p:pic>
        <p:nvPicPr>
          <p:cNvPr id="3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6061075"/>
            <a:ext cx="3657600" cy="796925"/>
          </a:xfrm>
          <a:prstGeom prst="rect">
            <a:avLst/>
          </a:prstGeom>
          <a:noFill/>
        </p:spPr>
      </p:pic>
      <p:sp>
        <p:nvSpPr>
          <p:cNvPr id="4" name="Obdélník 3"/>
          <p:cNvSpPr/>
          <p:nvPr/>
        </p:nvSpPr>
        <p:spPr>
          <a:xfrm>
            <a:off x="1785918" y="1643050"/>
            <a:ext cx="514350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p</a:t>
            </a:r>
            <a:r>
              <a:rPr lang="cs-CZ" sz="4000" dirty="0" smtClean="0"/>
              <a:t>ísečná poušť (erg)</a:t>
            </a:r>
            <a:endParaRPr lang="cs-CZ" sz="4000" dirty="0"/>
          </a:p>
        </p:txBody>
      </p:sp>
      <p:sp>
        <p:nvSpPr>
          <p:cNvPr id="5" name="Obdélník 4"/>
          <p:cNvSpPr/>
          <p:nvPr/>
        </p:nvSpPr>
        <p:spPr>
          <a:xfrm>
            <a:off x="1785918" y="3071810"/>
            <a:ext cx="514350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štěrkovitá poušť (</a:t>
            </a:r>
            <a:r>
              <a:rPr lang="cs-CZ" sz="4000" dirty="0" err="1" smtClean="0"/>
              <a:t>reg</a:t>
            </a:r>
            <a:r>
              <a:rPr lang="cs-CZ" sz="4000" dirty="0" smtClean="0"/>
              <a:t>)</a:t>
            </a:r>
            <a:endParaRPr lang="cs-CZ" sz="4000" dirty="0"/>
          </a:p>
        </p:txBody>
      </p:sp>
      <p:sp>
        <p:nvSpPr>
          <p:cNvPr id="6" name="Obdélník 5"/>
          <p:cNvSpPr/>
          <p:nvPr/>
        </p:nvSpPr>
        <p:spPr>
          <a:xfrm>
            <a:off x="1785918" y="4500570"/>
            <a:ext cx="514350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kamenitá poušť (</a:t>
            </a:r>
            <a:r>
              <a:rPr lang="cs-CZ" sz="4000" dirty="0" err="1" smtClean="0"/>
              <a:t>hamáda</a:t>
            </a:r>
            <a:r>
              <a:rPr lang="cs-CZ" sz="4000" dirty="0" smtClean="0"/>
              <a:t>)</a:t>
            </a:r>
            <a:endParaRPr lang="cs-CZ" sz="4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0" y="235743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sz="3600" dirty="0" smtClean="0"/>
              <a:t> např. západní Sahara (Erg </a:t>
            </a:r>
            <a:r>
              <a:rPr lang="cs-CZ" sz="3600" dirty="0" err="1" smtClean="0"/>
              <a:t>Šeš</a:t>
            </a:r>
            <a:r>
              <a:rPr lang="cs-CZ" sz="3600" dirty="0" smtClean="0"/>
              <a:t>), v Nigeru (</a:t>
            </a:r>
            <a:r>
              <a:rPr lang="cs-CZ" sz="3600" dirty="0" err="1" smtClean="0"/>
              <a:t>Ténéré</a:t>
            </a:r>
            <a:r>
              <a:rPr lang="cs-CZ" sz="3600" dirty="0" smtClean="0"/>
              <a:t>), …  </a:t>
            </a:r>
            <a:endParaRPr lang="cs-CZ" sz="36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0" y="378619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sz="3600" dirty="0" smtClean="0"/>
              <a:t> převažující typ na Sahaře</a:t>
            </a:r>
            <a:endParaRPr lang="cs-CZ" sz="36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528638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sz="3600" dirty="0" smtClean="0"/>
              <a:t> např. </a:t>
            </a:r>
            <a:r>
              <a:rPr lang="cs-CZ" sz="3600" dirty="0" err="1" smtClean="0"/>
              <a:t>Hamáda</a:t>
            </a:r>
            <a:r>
              <a:rPr lang="cs-CZ" sz="3600" dirty="0" smtClean="0"/>
              <a:t> </a:t>
            </a:r>
            <a:r>
              <a:rPr lang="cs-CZ" sz="3600" dirty="0" err="1" smtClean="0"/>
              <a:t>al</a:t>
            </a:r>
            <a:r>
              <a:rPr lang="cs-CZ" sz="3600" dirty="0" smtClean="0"/>
              <a:t>-</a:t>
            </a:r>
            <a:r>
              <a:rPr lang="cs-CZ" sz="3600" dirty="0" err="1" smtClean="0"/>
              <a:t>Hamrá</a:t>
            </a:r>
            <a:r>
              <a:rPr lang="cs-CZ" sz="3600" dirty="0" smtClean="0"/>
              <a:t>, v severozápadní Libyi, …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Polopouště</a:t>
            </a:r>
            <a:endParaRPr lang="cs-CZ" sz="4000" b="1" dirty="0"/>
          </a:p>
        </p:txBody>
      </p:sp>
      <p:pic>
        <p:nvPicPr>
          <p:cNvPr id="3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5929330"/>
            <a:ext cx="3657600" cy="796925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0" y="1428736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sz="3200" dirty="0" smtClean="0"/>
              <a:t> výskyt na okrajích pouští (oblast na přechodu mezi savanou a pouští)</a:t>
            </a:r>
          </a:p>
          <a:p>
            <a:pPr>
              <a:buFont typeface="Wingdings" pitchFamily="2" charset="2"/>
              <a:buChar char="v"/>
            </a:pPr>
            <a:r>
              <a:rPr lang="cs-CZ" sz="3200" dirty="0" smtClean="0"/>
              <a:t> </a:t>
            </a:r>
            <a:r>
              <a:rPr lang="cs-CZ" sz="3200" dirty="0" smtClean="0"/>
              <a:t>vyskytují se v oblastech, kde je sucho a zároveň dostatečné množství srážek pro růst nízkých a řídkých trav a keřů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0" y="34290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sz="3200" dirty="0" smtClean="0"/>
              <a:t> využívány jako pastviny                          nadměrné spásání travin </a:t>
            </a:r>
          </a:p>
          <a:p>
            <a:r>
              <a:rPr lang="cs-CZ" sz="3200" b="1" dirty="0" smtClean="0"/>
              <a:t>r</a:t>
            </a:r>
            <a:r>
              <a:rPr lang="cs-CZ" sz="3200" b="1" dirty="0" smtClean="0"/>
              <a:t>ozšiřování pouští</a:t>
            </a:r>
          </a:p>
        </p:txBody>
      </p:sp>
      <p:cxnSp>
        <p:nvCxnSpPr>
          <p:cNvPr id="7" name="Přímá spojovací šipka 6"/>
          <p:cNvCxnSpPr/>
          <p:nvPr/>
        </p:nvCxnSpPr>
        <p:spPr>
          <a:xfrm>
            <a:off x="3643306" y="3714752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>
            <a:off x="8286776" y="3714752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0" y="457200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sz="3200" dirty="0" smtClean="0"/>
              <a:t> roční úhrn srážek: 250 – 400 mm</a:t>
            </a:r>
          </a:p>
          <a:p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oubor:Desert - Inner Mongolia edit.jpg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Obláček 2"/>
          <p:cNvSpPr/>
          <p:nvPr/>
        </p:nvSpPr>
        <p:spPr>
          <a:xfrm>
            <a:off x="785786" y="214290"/>
            <a:ext cx="8143932" cy="1714512"/>
          </a:xfrm>
          <a:prstGeom prst="cloudCallout">
            <a:avLst>
              <a:gd name="adj1" fmla="val -53304"/>
              <a:gd name="adj2" fmla="val 10114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Vyjmenuj 3 největší pouště světa</a:t>
            </a:r>
            <a:r>
              <a:rPr lang="cs-CZ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.(horké)</a:t>
            </a:r>
            <a:endParaRPr lang="cs-CZ" sz="3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357390" y="2143116"/>
            <a:ext cx="6786610" cy="1285884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SAHARA</a:t>
            </a:r>
            <a:endParaRPr lang="cs-CZ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928894" y="3571876"/>
            <a:ext cx="5643602" cy="1285884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ARABSKÁ POUŠŤ</a:t>
            </a:r>
            <a:endParaRPr lang="cs-CZ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714712" y="5000636"/>
            <a:ext cx="4214842" cy="1285884"/>
          </a:xfrm>
          <a:prstGeom prst="roundRect">
            <a:avLst/>
          </a:prstGeom>
          <a:solidFill>
            <a:srgbClr val="FFFF66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GOBI</a:t>
            </a:r>
            <a:endParaRPr lang="cs-CZ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5789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oubor:Desert - Inner Mongolia edit.jpg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5857892"/>
            <a:ext cx="3657600" cy="796925"/>
          </a:xfrm>
          <a:prstGeom prst="rect">
            <a:avLst/>
          </a:prstGeom>
          <a:noFill/>
        </p:spPr>
      </p:pic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71472" y="0"/>
          <a:ext cx="7929616" cy="5852160"/>
        </p:xfrm>
        <a:graphic>
          <a:graphicData uri="http://schemas.openxmlformats.org/drawingml/2006/table">
            <a:tbl>
              <a:tblPr/>
              <a:tblGrid>
                <a:gridCol w="991202"/>
                <a:gridCol w="991202"/>
                <a:gridCol w="991202"/>
                <a:gridCol w="991202"/>
                <a:gridCol w="991202"/>
                <a:gridCol w="991202"/>
                <a:gridCol w="991202"/>
                <a:gridCol w="991202"/>
              </a:tblGrid>
              <a:tr h="6786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cs-CZ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É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Ř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cs-CZ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86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cs-CZ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Č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86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É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Ž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Á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Ě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86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cs-CZ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Z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Š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J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86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Ř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86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Á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86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cs-CZ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cs-CZ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cs-CZ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cs-CZ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cs-CZ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latin typeface="Times New Roman"/>
                          <a:ea typeface="Calibri"/>
                          <a:cs typeface="Times New Roman"/>
                        </a:rPr>
                        <a:t>Ř</a:t>
                      </a:r>
                      <a:endParaRPr lang="cs-CZ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86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Í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G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endParaRPr lang="cs-CZ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Obláček 4"/>
          <p:cNvSpPr/>
          <p:nvPr/>
        </p:nvSpPr>
        <p:spPr>
          <a:xfrm>
            <a:off x="571472" y="642918"/>
            <a:ext cx="8358246" cy="3143272"/>
          </a:xfrm>
          <a:prstGeom prst="cloudCallout">
            <a:avLst>
              <a:gd name="adj1" fmla="val -47917"/>
              <a:gd name="adj2" fmla="val 834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Najdi v tajence 5 výrazů (názvů) souvisejících se savci vyskytujícími se v pouštích a polopouštích.</a:t>
            </a:r>
            <a:endParaRPr lang="cs-CZ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Soubor:Desert - Inner Mongolia edit.jpg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19" name="Tabulka 18"/>
          <p:cNvGraphicFramePr>
            <a:graphicFrameLocks noGrp="1"/>
          </p:cNvGraphicFramePr>
          <p:nvPr/>
        </p:nvGraphicFramePr>
        <p:xfrm>
          <a:off x="571472" y="0"/>
          <a:ext cx="7929616" cy="5852160"/>
        </p:xfrm>
        <a:graphic>
          <a:graphicData uri="http://schemas.openxmlformats.org/drawingml/2006/table">
            <a:tbl>
              <a:tblPr/>
              <a:tblGrid>
                <a:gridCol w="991202"/>
                <a:gridCol w="991202"/>
                <a:gridCol w="991202"/>
                <a:gridCol w="991202"/>
                <a:gridCol w="991202"/>
                <a:gridCol w="991202"/>
                <a:gridCol w="991202"/>
                <a:gridCol w="991202"/>
              </a:tblGrid>
              <a:tr h="6965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cs-CZ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É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Ř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cs-CZ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965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cs-CZ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cs-CZ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Č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965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É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Ž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Á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Ě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965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cs-CZ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Z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Š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J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965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Ř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965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Á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965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cs-CZ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cs-CZ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cs-CZ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cs-CZ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cs-CZ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latin typeface="Times New Roman"/>
                          <a:ea typeface="Calibri"/>
                          <a:cs typeface="Times New Roman"/>
                        </a:rPr>
                        <a:t>Ř</a:t>
                      </a:r>
                      <a:endParaRPr lang="cs-CZ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965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Í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>
                          <a:latin typeface="Times New Roman"/>
                          <a:ea typeface="Calibri"/>
                          <a:cs typeface="Times New Roman"/>
                        </a:rPr>
                        <a:t>G</a:t>
                      </a:r>
                      <a:endParaRPr lang="cs-CZ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endParaRPr lang="cs-CZ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b="1" dirty="0"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endParaRPr lang="cs-CZ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3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5857892"/>
            <a:ext cx="3657600" cy="796925"/>
          </a:xfrm>
          <a:prstGeom prst="rect">
            <a:avLst/>
          </a:prstGeom>
          <a:noFill/>
        </p:spPr>
      </p:pic>
      <p:cxnSp>
        <p:nvCxnSpPr>
          <p:cNvPr id="6" name="Přímá spojovací čára 5"/>
          <p:cNvCxnSpPr/>
          <p:nvPr/>
        </p:nvCxnSpPr>
        <p:spPr>
          <a:xfrm rot="5400000">
            <a:off x="357170" y="1643062"/>
            <a:ext cx="3357562" cy="714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flipV="1">
            <a:off x="2857488" y="1071546"/>
            <a:ext cx="3357586" cy="95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rot="10800000" flipV="1">
            <a:off x="785786" y="214290"/>
            <a:ext cx="7500990" cy="521497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flipV="1">
            <a:off x="785786" y="4000504"/>
            <a:ext cx="7358114" cy="714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rot="10800000">
            <a:off x="2857488" y="4786322"/>
            <a:ext cx="542928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oubor:Desert - Inner Mongolia edit.jpg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5857892"/>
            <a:ext cx="3657600" cy="796925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0" y="357166"/>
            <a:ext cx="9144000" cy="70788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Spoj správně.</a:t>
            </a:r>
            <a:endParaRPr lang="cs-CZ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lipsa 4"/>
          <p:cNvSpPr/>
          <p:nvPr/>
        </p:nvSpPr>
        <p:spPr>
          <a:xfrm>
            <a:off x="428596" y="1643050"/>
            <a:ext cx="4143404" cy="128588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dirty="0" smtClean="0"/>
              <a:t>DRABAŘ</a:t>
            </a:r>
            <a:endParaRPr lang="cs-CZ" sz="4400" b="1" dirty="0"/>
          </a:p>
        </p:txBody>
      </p:sp>
      <p:sp>
        <p:nvSpPr>
          <p:cNvPr id="6" name="Elipsa 5"/>
          <p:cNvSpPr/>
          <p:nvPr/>
        </p:nvSpPr>
        <p:spPr>
          <a:xfrm>
            <a:off x="357158" y="3357562"/>
            <a:ext cx="4286280" cy="121444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dirty="0" smtClean="0"/>
              <a:t>DROMEDÁR</a:t>
            </a:r>
            <a:endParaRPr lang="cs-CZ" sz="4400" b="1" dirty="0"/>
          </a:p>
        </p:txBody>
      </p:sp>
      <p:pic>
        <p:nvPicPr>
          <p:cNvPr id="33794" name="Picture 2" descr="Soubor:Bactrain Came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1285860"/>
            <a:ext cx="3319273" cy="2214578"/>
          </a:xfrm>
          <a:prstGeom prst="rect">
            <a:avLst/>
          </a:prstGeom>
          <a:noFill/>
        </p:spPr>
      </p:pic>
      <p:pic>
        <p:nvPicPr>
          <p:cNvPr id="33796" name="Picture 4" descr="Soubor:07. Camel Profile, near Silverton, NSW, 07.07.200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3643314"/>
            <a:ext cx="2495535" cy="3069456"/>
          </a:xfrm>
          <a:prstGeom prst="rect">
            <a:avLst/>
          </a:prstGeom>
          <a:noFill/>
        </p:spPr>
      </p:pic>
      <p:cxnSp>
        <p:nvCxnSpPr>
          <p:cNvPr id="10" name="Přímá spojovací šipka 9"/>
          <p:cNvCxnSpPr/>
          <p:nvPr/>
        </p:nvCxnSpPr>
        <p:spPr>
          <a:xfrm>
            <a:off x="4214810" y="2428868"/>
            <a:ext cx="1143008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>
            <a:off x="4429124" y="4071942"/>
            <a:ext cx="1500198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520</Words>
  <Application>Microsoft Office PowerPoint</Application>
  <PresentationFormat>Předvádění na obrazovce (4:3)</PresentationFormat>
  <Paragraphs>198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19" baseType="lpstr">
      <vt:lpstr>Motiv sady Office</vt:lpstr>
      <vt:lpstr>Cesta</vt:lpstr>
      <vt:lpstr>Savci – pouště a polopouště</vt:lpstr>
      <vt:lpstr>Anotace:</vt:lpstr>
      <vt:lpstr>Snímek 3</vt:lpstr>
      <vt:lpstr>Poušť – základní druhy</vt:lpstr>
      <vt:lpstr>Polopouště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Eliška</dc:creator>
  <cp:lastModifiedBy>Eliška Čechová</cp:lastModifiedBy>
  <cp:revision>44</cp:revision>
  <dcterms:created xsi:type="dcterms:W3CDTF">2013-09-21T12:43:35Z</dcterms:created>
  <dcterms:modified xsi:type="dcterms:W3CDTF">2014-10-27T07:27:09Z</dcterms:modified>
</cp:coreProperties>
</file>