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3" r:id="rId3"/>
    <p:sldId id="274" r:id="rId4"/>
    <p:sldId id="257" r:id="rId5"/>
    <p:sldId id="259" r:id="rId6"/>
    <p:sldId id="268" r:id="rId7"/>
    <p:sldId id="269" r:id="rId8"/>
    <p:sldId id="277" r:id="rId9"/>
    <p:sldId id="284" r:id="rId10"/>
    <p:sldId id="283" r:id="rId11"/>
    <p:sldId id="282" r:id="rId12"/>
    <p:sldId id="281" r:id="rId13"/>
    <p:sldId id="280" r:id="rId14"/>
    <p:sldId id="279" r:id="rId15"/>
    <p:sldId id="278" r:id="rId16"/>
    <p:sldId id="260" r:id="rId17"/>
    <p:sldId id="261" r:id="rId18"/>
    <p:sldId id="262" r:id="rId19"/>
    <p:sldId id="267" r:id="rId20"/>
    <p:sldId id="270" r:id="rId21"/>
    <p:sldId id="285" r:id="rId22"/>
    <p:sldId id="275" r:id="rId23"/>
    <p:sldId id="266" r:id="rId24"/>
    <p:sldId id="276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005BE-92A6-4EF2-AC8A-4AB14E5D9075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AD0D-7B36-41D9-8D8D-8017CE64E41E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3FB0B-CEEB-4D01-9186-6374AD9D9B0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2AA81-E1B9-4C3D-AAE8-0E7B29E013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41AD6-6913-4949-8AE0-35686EEC2003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FF9D7-4E00-4350-BD32-67BB41130134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9C6E2-01FA-490D-B01A-84354A79DEBA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012A3-035A-4D48-A47F-565DF6E8F48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FFF40-44AD-4635-BDC0-01D7A1B81051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9AEA0-637B-4279-B15C-2F2D03207D1B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>
              <a:solidFill>
                <a:srgbClr val="171A1B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AAD3E-54C8-4720-8D7C-26EC1B70BE4D}" type="slidenum">
              <a:rPr lang="cs-CZ">
                <a:solidFill>
                  <a:srgbClr val="171A1B"/>
                </a:solidFill>
              </a:rPr>
              <a:pPr/>
              <a:t>‹#›</a:t>
            </a:fld>
            <a:endParaRPr lang="cs-CZ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4893C14-FE80-46E4-AB9E-F22671241684}" type="datetimeFigureOut">
              <a:rPr lang="cs-CZ" smtClean="0"/>
              <a:pPr/>
              <a:t>25.3.2014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C8226D-ED37-4D34-96DB-01012280EF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DF81F7B-0CFA-4DF6-92FE-A00E7248B3A5}" type="slidenum">
              <a:rPr lang="cs-CZ" smtClean="0">
                <a:solidFill>
                  <a:srgbClr val="171A1B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smtClean="0">
              <a:solidFill>
                <a:srgbClr val="171A1B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d/Tinca_tinca_Prague_Vltava_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5/PercheCommun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4/44/EuropeseMeervalLucasVanDerGeest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8/Anguilla_anguilla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2/24/Atlantischer_Lach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d/dd/Tinca_tinca_Prague_Vltava_3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2/24/Atlantischer_Lachs.jp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CarassiusCarassius8.JP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cs.wikipedia.org/wiki/Soubor:Common_carp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EuropeseMeervalLucasVanDerGeest.jpg" TargetMode="External"/><Relationship Id="rId5" Type="http://schemas.openxmlformats.org/officeDocument/2006/relationships/hyperlink" Target="http://cs.wikipedia.org/wiki/Soubor:Tinca_tinca_Prague_Vltava_3.jpg" TargetMode="External"/><Relationship Id="rId4" Type="http://schemas.openxmlformats.org/officeDocument/2006/relationships/hyperlink" Target="http://cs.wikipedia.org/wiki/Soubor:Braxen,_Iduns_kokbok.jp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Tinca_tinca_Prague_Vltava_3.jpg" TargetMode="External"/><Relationship Id="rId3" Type="http://schemas.openxmlformats.org/officeDocument/2006/relationships/hyperlink" Target="http://cs.wikipedia.org/wiki/Soubor:Anguilla_anguilla.jpg" TargetMode="External"/><Relationship Id="rId7" Type="http://schemas.openxmlformats.org/officeDocument/2006/relationships/hyperlink" Target="http://cs.wikipedia.org/wiki/Soubor:Gadus_morhua-Cod-2-Atlanterhavsparken-Norway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Pleuronectes_platessa.gif" TargetMode="External"/><Relationship Id="rId5" Type="http://schemas.openxmlformats.org/officeDocument/2006/relationships/hyperlink" Target="http://cs.wikipedia.org/wiki/Soubor:Scomber_scombrus.jpg" TargetMode="External"/><Relationship Id="rId4" Type="http://schemas.openxmlformats.org/officeDocument/2006/relationships/hyperlink" Target="http://cs.wikipedia.org/wiki/Soubor:Atlantischer_Lachs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a/a8/Common_carp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f/f5/PercheCommune.jpg" TargetMode="External"/><Relationship Id="rId13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hyperlink" Target="//upload.wikimedia.org/wikipedia/commons/1/1a/Hecht.jpg" TargetMode="External"/><Relationship Id="rId2" Type="http://schemas.openxmlformats.org/officeDocument/2006/relationships/hyperlink" Target="//upload.wikimedia.org/wikipedia/commons/1/1b/CarassiusCarassius8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d/dd/Tinca_tinca_Prague_Vltava_3.jp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6.jpeg"/><Relationship Id="rId10" Type="http://schemas.openxmlformats.org/officeDocument/2006/relationships/hyperlink" Target="//upload.wikimedia.org/wikipedia/commons/4/44/EuropeseMeervalLucasVanDerGeest.jpg" TargetMode="External"/><Relationship Id="rId4" Type="http://schemas.openxmlformats.org/officeDocument/2006/relationships/hyperlink" Target="//upload.wikimedia.org/wikipedia/commons/a/a5/Braxen,_Iduns_kokbok.jpg" TargetMode="External"/><Relationship Id="rId9" Type="http://schemas.openxmlformats.org/officeDocument/2006/relationships/image" Target="../media/image8.jpeg"/><Relationship Id="rId1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3/33/Pleuronectes_platessa.gif" TargetMode="External"/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12" Type="http://schemas.openxmlformats.org/officeDocument/2006/relationships/image" Target="../media/image3.jpeg"/><Relationship Id="rId2" Type="http://schemas.openxmlformats.org/officeDocument/2006/relationships/hyperlink" Target="//upload.wikimedia.org/wikipedia/commons/5/58/Anguilla_anguill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c/c3/Scomber_scombrus.jpg" TargetMode="External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hyperlink" Target="//upload.wikimedia.org/wikipedia/commons/c/cf/Gadus_morhua-Cod-2-Atlanterhavsparken-Norway.JPG" TargetMode="External"/><Relationship Id="rId4" Type="http://schemas.openxmlformats.org/officeDocument/2006/relationships/hyperlink" Target="//upload.wikimedia.org/wikipedia/commons/2/24/Atlantischer_Lachs.jpg" TargetMode="External"/><Relationship Id="rId9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a/Hecht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1/1b/CarassiusCarassius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5/Braxen,_Iduns_kokbo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RYBY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Registrační číslo projektu: CZ.1.07/1.1.38/02.0025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mtClean="0">
                <a:solidFill>
                  <a:srgbClr val="171A1B"/>
                </a:solidFill>
              </a:rPr>
              <a:t>Název projektu: Modernizace výuky na ZŠ Slušovice, Fryšták, Kašava a Velehrad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200" smtClean="0">
                <a:solidFill>
                  <a:srgbClr val="171A1B"/>
                </a:solidFill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err="1" smtClean="0">
                <a:solidFill>
                  <a:srgbClr val="171A1B"/>
                </a:solidFill>
              </a:rPr>
              <a:t>Př</a:t>
            </a:r>
            <a:r>
              <a:rPr lang="cs-CZ" dirty="0" smtClean="0">
                <a:solidFill>
                  <a:srgbClr val="171A1B"/>
                </a:solidFill>
              </a:rPr>
              <a:t>_107_Obratlovci_Ryby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solidFill>
                  <a:srgbClr val="171A1B"/>
                </a:solidFill>
              </a:rPr>
              <a:t>Autor: Mgr. Hana Krajčová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dirty="0" smtClean="0">
              <a:solidFill>
                <a:srgbClr val="171A1B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Škola: Základní škola </a:t>
            </a:r>
            <a:r>
              <a:rPr lang="cs-CZ" dirty="0" err="1" smtClean="0">
                <a:solidFill>
                  <a:srgbClr val="171A1B"/>
                </a:solidFill>
              </a:rPr>
              <a:t>Fryšták</a:t>
            </a:r>
            <a:r>
              <a:rPr lang="cs-CZ" dirty="0" smtClean="0">
                <a:solidFill>
                  <a:srgbClr val="171A1B"/>
                </a:solidFill>
              </a:rPr>
              <a:t>, okres Zlín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Lín obecný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Lín obecný má drobné šupiny a zaoblené ploutve. Žije převážně ve stojatých vodách. Živí se drobnými živočichy a rostlinkami.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020272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5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8" descr="Soubor:Tinca tinca Prague Vltava 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420888"/>
            <a:ext cx="4824536" cy="3259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Okoun říční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Okoun říční má rozdělenou hřbetní ploutev, v přední části má tvrdé a ostré kostěné paprsky. Břišní, řitní a ocasní ploutve jsou načervenalé.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092280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6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10" descr="Soubor:PercheCommun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2348880"/>
            <a:ext cx="5112568" cy="3366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Sumec velký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Sumec velký je naše největší ryba. Dožívá se až 50 let a dorůstá až 2,5 m. Kolem úst má 2 dlouhé a 4 krátké vousy. Tělo není kryté šupinami. Je dravec. 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876256" y="5517232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7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12" descr="Soubor:EuropeseMeervalLucasVanDerGees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399854"/>
            <a:ext cx="4680520" cy="3313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67544" y="260648"/>
            <a:ext cx="8280920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Úhoř říční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Úhoř má hadovité tělo. V řekách žijí jen samice. Plují se třít do Sargasového moře, kde poté hynou. </a:t>
            </a:r>
            <a:r>
              <a:rPr kumimoji="0" lang="cs-CZ" sz="2400" i="0" u="none" strike="noStrike" kern="1200" cap="none" spc="0" normalizeH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Larvy (</a:t>
            </a:r>
            <a:r>
              <a:rPr kumimoji="0" lang="cs-CZ" sz="2400" i="0" u="none" strike="noStrike" kern="1200" cap="none" spc="0" normalizeH="0" noProof="0" dirty="0" err="1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monté</a:t>
            </a:r>
            <a:r>
              <a:rPr kumimoji="0" lang="cs-CZ" sz="2400" i="0" u="none" strike="noStrike" kern="1200" cap="none" spc="0" normalizeH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) plavou zpět do řek s Golfským proudem.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948264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8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2" descr="Soubor:Anguilla anguill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420888"/>
            <a:ext cx="4999801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Losos obecný 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Losos má na těle černé tečky, které v době</a:t>
            </a:r>
            <a:r>
              <a:rPr kumimoji="0" lang="cs-CZ" sz="2400" i="0" u="none" strike="noStrike" kern="1200" cap="none" spc="0" normalizeH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tření červenají. Žije na severu Atlantského oceánu. Ke tření táhne proti proudu do řek, kde poté hyne.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668344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9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4" descr="Soubor:Atlantischer Lach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92896"/>
            <a:ext cx="603495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836712"/>
            <a:ext cx="792088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Proudový orgán slouží:</a:t>
            </a:r>
          </a:p>
          <a:p>
            <a:pPr marL="457200" indent="-457200"/>
            <a:endParaRPr lang="cs-CZ" sz="1600" dirty="0" smtClean="0"/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k vylučování moči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k dýchání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k udržování rovnováhy a orientaci</a:t>
            </a:r>
            <a:endParaRPr lang="cs-CZ" sz="3600" dirty="0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8388424" y="2276872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8388424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předu nebo Další 5">
            <a:hlinkClick r:id="" action="ppaction://hlinkshowjump?jump=nextslide" highlightClick="1"/>
          </p:cNvPr>
          <p:cNvSpPr/>
          <p:nvPr/>
        </p:nvSpPr>
        <p:spPr>
          <a:xfrm>
            <a:off x="8388424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23120" y="836712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Oporu těla ryb tvoří:</a:t>
            </a:r>
          </a:p>
          <a:p>
            <a:endParaRPr lang="cs-CZ" sz="3600" b="1" dirty="0" smtClean="0"/>
          </a:p>
          <a:p>
            <a:endParaRPr lang="cs-CZ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vnější chitinová kostra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vnitřní kostěná kostra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vnitřní chrupavčitá kostra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noaction" highlightClick="1"/>
          </p:cNvPr>
          <p:cNvSpPr/>
          <p:nvPr/>
        </p:nvSpPr>
        <p:spPr>
          <a:xfrm>
            <a:off x="7740352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7740352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7740352" y="458112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23120" y="836712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/>
              <a:t>  Plynový měchýř slouží:</a:t>
            </a:r>
          </a:p>
          <a:p>
            <a:endParaRPr lang="cs-CZ" sz="3600" b="1" dirty="0" smtClean="0"/>
          </a:p>
          <a:p>
            <a:endParaRPr lang="cs-CZ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k regulaci výšky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k tvorbě moči</a:t>
            </a:r>
          </a:p>
          <a:p>
            <a:pPr marL="457200" indent="-457200">
              <a:buAutoNum type="alphaLcParenR"/>
            </a:pPr>
            <a:endParaRPr lang="cs-CZ" sz="3600" dirty="0" smtClean="0"/>
          </a:p>
          <a:p>
            <a:pPr marL="457200" indent="-457200">
              <a:buAutoNum type="alphaLcParenR"/>
            </a:pPr>
            <a:r>
              <a:rPr lang="cs-CZ" sz="3600" dirty="0" smtClean="0"/>
              <a:t>k regulaci teploty těla</a:t>
            </a:r>
            <a:endParaRPr lang="cs-CZ" sz="3600" dirty="0"/>
          </a:p>
        </p:txBody>
      </p:sp>
      <p:sp>
        <p:nvSpPr>
          <p:cNvPr id="3" name="Tlačítko akce: Dopředu nebo Další 2">
            <a:hlinkClick r:id="" action="ppaction://hlinkshowjump?jump=nextslide" highlightClick="1"/>
          </p:cNvPr>
          <p:cNvSpPr/>
          <p:nvPr/>
        </p:nvSpPr>
        <p:spPr>
          <a:xfrm>
            <a:off x="7236296" y="234888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Dopředu nebo Další 3">
            <a:hlinkClick r:id="" action="ppaction://noaction" highlightClick="1"/>
          </p:cNvPr>
          <p:cNvSpPr/>
          <p:nvPr/>
        </p:nvSpPr>
        <p:spPr>
          <a:xfrm>
            <a:off x="7236296" y="342900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noaction" highlightClick="1"/>
          </p:cNvPr>
          <p:cNvSpPr/>
          <p:nvPr/>
        </p:nvSpPr>
        <p:spPr>
          <a:xfrm>
            <a:off x="7236296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3645024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štika obecná</a:t>
            </a:r>
          </a:p>
          <a:p>
            <a:pPr marL="514350" indent="-514350" algn="l"/>
            <a:r>
              <a:rPr lang="cs-CZ" sz="3200" dirty="0" smtClean="0"/>
              <a:t>				b) okoun říční</a:t>
            </a:r>
          </a:p>
          <a:p>
            <a:pPr marL="514350" indent="-514350" algn="l"/>
            <a:r>
              <a:rPr lang="cs-CZ" sz="3200" dirty="0" smtClean="0"/>
              <a:t>				c) lín obecný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6948264" y="314096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13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236296" y="378904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noaction" highlightClick="1"/>
          </p:cNvPr>
          <p:cNvSpPr/>
          <p:nvPr/>
        </p:nvSpPr>
        <p:spPr>
          <a:xfrm>
            <a:off x="7236296" y="436510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hlinkshowjump?jump=nextslide" highlightClick="1"/>
          </p:cNvPr>
          <p:cNvSpPr/>
          <p:nvPr/>
        </p:nvSpPr>
        <p:spPr>
          <a:xfrm>
            <a:off x="7236296" y="4941168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4" name="Picture 2" descr="Soubor:Tinca tinca Prague Vltava 3.jpg">
            <a:hlinkClick r:id="rId2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6063" b="6063"/>
          <a:stretch>
            <a:fillRect/>
          </a:stretch>
        </p:blipFill>
        <p:spPr bwMode="auto">
          <a:xfrm>
            <a:off x="2195736" y="260648"/>
            <a:ext cx="4722250" cy="3096642"/>
          </a:xfrm>
          <a:prstGeom prst="rect">
            <a:avLst/>
          </a:prstGeom>
          <a:noFill/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55576" y="3789040"/>
            <a:ext cx="7200800" cy="1944216"/>
          </a:xfrm>
        </p:spPr>
        <p:txBody>
          <a:bodyPr>
            <a:noAutofit/>
          </a:bodyPr>
          <a:lstStyle/>
          <a:p>
            <a:pPr marL="514350" indent="-514350" algn="l"/>
            <a:r>
              <a:rPr lang="cs-CZ" sz="3600" dirty="0" smtClean="0"/>
              <a:t>	</a:t>
            </a:r>
            <a:r>
              <a:rPr lang="cs-CZ" sz="3200" dirty="0" smtClean="0"/>
              <a:t>Toto je:	a) sumec velký</a:t>
            </a:r>
          </a:p>
          <a:p>
            <a:pPr marL="514350" indent="-514350" algn="l"/>
            <a:r>
              <a:rPr lang="cs-CZ" sz="3200" dirty="0" smtClean="0"/>
              <a:t>				b) losos obecný</a:t>
            </a:r>
          </a:p>
          <a:p>
            <a:pPr marL="514350" indent="-514350" algn="l"/>
            <a:r>
              <a:rPr lang="cs-CZ" sz="3200" dirty="0" smtClean="0"/>
              <a:t>				c) štika obecná  </a:t>
            </a:r>
            <a:endParaRPr lang="cs-CZ" sz="3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8316416" y="34290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14</a:t>
            </a:r>
            <a:endParaRPr lang="cs-CZ" sz="800" dirty="0"/>
          </a:p>
        </p:txBody>
      </p:sp>
      <p:sp>
        <p:nvSpPr>
          <p:cNvPr id="7" name="Tlačítko akce: Dopředu nebo Další 6">
            <a:hlinkClick r:id="" action="ppaction://noaction" highlightClick="1"/>
          </p:cNvPr>
          <p:cNvSpPr/>
          <p:nvPr/>
        </p:nvSpPr>
        <p:spPr>
          <a:xfrm>
            <a:off x="7596336" y="3933056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7596336" y="4509120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Dopředu nebo Další 8">
            <a:hlinkClick r:id="" action="ppaction://noaction" highlightClick="1"/>
          </p:cNvPr>
          <p:cNvSpPr/>
          <p:nvPr/>
        </p:nvSpPr>
        <p:spPr>
          <a:xfrm>
            <a:off x="7596336" y="5085184"/>
            <a:ext cx="360040" cy="288032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78" name="Picture 2" descr="Soubor:Atlantischer Lach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7510715" cy="3260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 smtClean="0">
              <a:solidFill>
                <a:srgbClr val="171A1B"/>
              </a:solidFill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399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Digitální učební materiál je určen pro opakování, upevňování a rozšiřování, seznámení, procvičování, srovnávání, …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Materiál rozvíjí, podporuje, prověřuje, vysvětluje, 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Je určen pro předmět ……. a ročník ………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smtClean="0">
                <a:solidFill>
                  <a:srgbClr val="171A1B"/>
                </a:solidFill>
              </a:rPr>
              <a:t>Tento materiál vznikl jako doplňující materiál k učebnici: …přesná citace učebnice, včetně ISBN (dle generator.citace.com)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75432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Tento digitální učební materiál je určen pro předmět přírodopis, 7.ročník.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Je zaměřen na opakování znaků a zástupců třídy ryb (sladkovodních i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rgbClr val="171A1B"/>
                </a:solidFill>
              </a:rPr>
              <a:t>     mořských), učivo je dále procvičeno formou testu.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dirty="0" smtClean="0">
                <a:solidFill>
                  <a:srgbClr val="171A1B"/>
                </a:solidFill>
              </a:rPr>
              <a:t> Materiál vznikal ze zápisů autorky, která vycházela z učebnice: </a:t>
            </a:r>
            <a:r>
              <a:rPr lang="cs-CZ" dirty="0" smtClean="0"/>
              <a:t>Černík,V.,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     Hamerská, M., Martinec, Z., Vaněk, J. </a:t>
            </a:r>
            <a:r>
              <a:rPr lang="cs-CZ" i="1" dirty="0" smtClean="0"/>
              <a:t>Přírodopis 7: Zoologie a botanika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i="1" dirty="0" smtClean="0"/>
              <a:t>     pro základní školy. </a:t>
            </a:r>
            <a:r>
              <a:rPr lang="nn-NO" dirty="0" smtClean="0"/>
              <a:t>1. vyd. Praha: SPN, 2008</a:t>
            </a:r>
            <a:r>
              <a:rPr lang="cs-CZ" dirty="0" smtClean="0"/>
              <a:t>, ISBN 978-807-2353-873</a:t>
            </a:r>
            <a:endParaRPr lang="cs-CZ" dirty="0" smtClean="0">
              <a:solidFill>
                <a:srgbClr val="171A1B"/>
              </a:solidFill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11560" y="404664"/>
            <a:ext cx="7560840" cy="7920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	</a:t>
            </a:r>
            <a:r>
              <a:rPr lang="cs-CZ" sz="3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O</a:t>
            </a:r>
            <a:r>
              <a:rPr lang="cs-CZ" sz="3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pakování  </a:t>
            </a:r>
            <a:r>
              <a:rPr lang="cs-CZ" sz="32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ryb:</a:t>
            </a:r>
            <a:endParaRPr kumimoji="0" lang="cs-CZ" sz="32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683568" y="836712"/>
            <a:ext cx="8075240" cy="4709160"/>
          </a:xfrm>
          <a:prstGeom prst="rect">
            <a:avLst/>
          </a:prstGeom>
        </p:spPr>
        <p:txBody>
          <a:bodyPr/>
          <a:lstStyle/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  <a:tabLst/>
              <a:defRPr/>
            </a:pPr>
            <a:r>
              <a:rPr lang="cs-CZ" sz="2800" b="1" dirty="0" smtClean="0"/>
              <a:t>Ryby žijí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Jejich teplota těla je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noProof="0" dirty="0" smtClean="0"/>
              <a:t>Kůže ryb je krytá </a:t>
            </a:r>
            <a:r>
              <a:rPr lang="cs-CZ" sz="2800" b="1" dirty="0" smtClean="0"/>
              <a:t> 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V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nitřní kostra ryb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je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Srdce je složené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?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Ryby dýchají  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Orgán, který reguluje výšku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51510" lvl="0" indent="-514350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+mj-lt"/>
              <a:buAutoNum type="arabicPeriod"/>
            </a:pPr>
            <a:r>
              <a:rPr lang="cs-CZ" sz="2800" b="1" dirty="0" smtClean="0"/>
              <a:t>Vnější oplození se nazývá</a:t>
            </a:r>
            <a:r>
              <a:rPr lang="cs-CZ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?</a:t>
            </a:r>
            <a:endParaRPr kumimoji="0" lang="cs-CZ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 useBgFill="1">
        <p:nvSpPr>
          <p:cNvPr id="4" name="TextovéPole 3"/>
          <p:cNvSpPr txBox="1"/>
          <p:nvPr/>
        </p:nvSpPr>
        <p:spPr>
          <a:xfrm>
            <a:off x="2987824" y="1340768"/>
            <a:ext cx="396044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ve sladké i slané vodě 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5" name="TextovéPole 4"/>
          <p:cNvSpPr txBox="1"/>
          <p:nvPr/>
        </p:nvSpPr>
        <p:spPr>
          <a:xfrm>
            <a:off x="4716016" y="1844824"/>
            <a:ext cx="324036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proměnlivá.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6" name="TextovéPole 5"/>
          <p:cNvSpPr txBox="1"/>
          <p:nvPr/>
        </p:nvSpPr>
        <p:spPr>
          <a:xfrm>
            <a:off x="4355976" y="2348880"/>
            <a:ext cx="345638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šupinami a slizem.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7" name="TextovéPole 6"/>
          <p:cNvSpPr txBox="1"/>
          <p:nvPr/>
        </p:nvSpPr>
        <p:spPr>
          <a:xfrm>
            <a:off x="4788024" y="2852936"/>
            <a:ext cx="3240360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kostěná.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8" name="TextovéPole 7"/>
          <p:cNvSpPr txBox="1"/>
          <p:nvPr/>
        </p:nvSpPr>
        <p:spPr>
          <a:xfrm>
            <a:off x="4139952" y="3429000"/>
            <a:ext cx="453650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z 1 komory a 1 předsíně.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9" name="TextovéPole 8"/>
          <p:cNvSpPr txBox="1"/>
          <p:nvPr/>
        </p:nvSpPr>
        <p:spPr>
          <a:xfrm>
            <a:off x="3635896" y="3933056"/>
            <a:ext cx="4536504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žábrami (kryté skřelemi).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10" name="TextovéPole 9"/>
          <p:cNvSpPr txBox="1"/>
          <p:nvPr/>
        </p:nvSpPr>
        <p:spPr>
          <a:xfrm>
            <a:off x="6084168" y="4437112"/>
            <a:ext cx="305983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plynový měchýř.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sp useBgFill="1">
        <p:nvSpPr>
          <p:cNvPr id="11" name="TextovéPole 10"/>
          <p:cNvSpPr txBox="1"/>
          <p:nvPr/>
        </p:nvSpPr>
        <p:spPr>
          <a:xfrm>
            <a:off x="5724128" y="4941168"/>
            <a:ext cx="2088232" cy="5232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tření.</a:t>
            </a:r>
            <a:endParaRPr lang="cs-CZ" sz="2800" b="1" dirty="0">
              <a:solidFill>
                <a:srgbClr val="C00000"/>
              </a:solidFill>
            </a:endParaRPr>
          </a:p>
        </p:txBody>
      </p:sp>
      <p:pic>
        <p:nvPicPr>
          <p:cNvPr id="1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2924944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Výborně!</a:t>
            </a:r>
            <a:endParaRPr 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908720"/>
            <a:ext cx="8496944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Common carp.jpg. In: </a:t>
            </a:r>
            <a:r>
              <a:rPr lang="en-US" sz="1400" i="1" dirty="0" smtClean="0"/>
              <a:t>Wikipedia: the free encyclopedia</a:t>
            </a:r>
            <a:r>
              <a:rPr lang="en-US" sz="1400" dirty="0" smtClean="0"/>
              <a:t> [online]. San Francisco (CA): Wikimedia Foundation, 2001-, 29. 1. 2007, 19:14 [cit. 2012-1</a:t>
            </a:r>
            <a:r>
              <a:rPr lang="cs-CZ" sz="1400" dirty="0" smtClean="0"/>
              <a:t>2</a:t>
            </a:r>
            <a:r>
              <a:rPr lang="en-US" sz="1400" dirty="0" smtClean="0"/>
              <a:t>-</a:t>
            </a:r>
            <a:r>
              <a:rPr lang="cs-CZ" sz="1400" dirty="0" smtClean="0"/>
              <a:t>0</a:t>
            </a:r>
            <a:r>
              <a:rPr lang="en-US" sz="1400" dirty="0" smtClean="0"/>
              <a:t>7].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</a:t>
            </a:r>
            <a:r>
              <a:rPr lang="en-US" sz="1400" dirty="0" smtClean="0">
                <a:hlinkClick r:id="rId2"/>
              </a:rPr>
              <a:t>http://cs.wikipedia.org/wiki/Soubor:Common_carp.jpg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Hecht.jpg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2012-12-07]. Dostupné z: http://cs.wikipedia.org/wiki/Soubor:Hecht.jpg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CarassiusCarassius8.JPG.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2012-12-07]. Dostupné z: </a:t>
            </a:r>
            <a:r>
              <a:rPr lang="cs-CZ" sz="1400" dirty="0" smtClean="0">
                <a:hlinkClick r:id="rId3"/>
              </a:rPr>
              <a:t>http://cs.wikipedia.org/wiki/Soubor:CarassiusCarassius8.JPG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Braxen</a:t>
            </a:r>
            <a:r>
              <a:rPr lang="cs-CZ" sz="1400" dirty="0" smtClean="0"/>
              <a:t>, </a:t>
            </a:r>
            <a:r>
              <a:rPr lang="cs-CZ" sz="1400" dirty="0" err="1" smtClean="0"/>
              <a:t>Iduns</a:t>
            </a:r>
            <a:r>
              <a:rPr lang="cs-CZ" sz="1400" dirty="0" smtClean="0"/>
              <a:t> </a:t>
            </a:r>
            <a:r>
              <a:rPr lang="cs-CZ" sz="1400" dirty="0" err="1" smtClean="0"/>
              <a:t>kokbok.jpg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27. 6. 2011, 10:52 [cit. 2012-12-07]. Dostupné z: </a:t>
            </a:r>
            <a:r>
              <a:rPr lang="cs-CZ" sz="1400" dirty="0" smtClean="0">
                <a:hlinkClick r:id="rId4"/>
              </a:rPr>
              <a:t>http://cs.wikipedia.org/wiki/Soubor:Braxen,_Iduns_kokbok.jpg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Tinca</a:t>
            </a:r>
            <a:r>
              <a:rPr lang="cs-CZ" sz="1400" dirty="0" smtClean="0"/>
              <a:t> </a:t>
            </a:r>
            <a:r>
              <a:rPr lang="cs-CZ" sz="1400" dirty="0" err="1" smtClean="0"/>
              <a:t>tinca</a:t>
            </a:r>
            <a:r>
              <a:rPr lang="cs-CZ" sz="1400" dirty="0" smtClean="0"/>
              <a:t> </a:t>
            </a:r>
            <a:r>
              <a:rPr lang="cs-CZ" sz="1400" dirty="0" err="1" smtClean="0"/>
              <a:t>Prague</a:t>
            </a:r>
            <a:r>
              <a:rPr lang="cs-CZ" sz="1400" dirty="0" smtClean="0"/>
              <a:t> Vltava 3.jpg.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2012-12-07]. Dostupné z: </a:t>
            </a:r>
            <a:r>
              <a:rPr lang="cs-CZ" sz="1400" dirty="0" smtClean="0">
                <a:hlinkClick r:id="rId5"/>
              </a:rPr>
              <a:t>http://cs.wikipedia.org/wiki/Soubor:Tinca_tinca_Prague_Vltava_3.jpg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PercheCommune.jpg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2012-12-07]. Dostupné z: http://cs.wikipedia.org/wiki/Soubor:PercheCommune.jpg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400" dirty="0" err="1" smtClean="0"/>
              <a:t>EuropeseMeervalLucasVanDerGeest.jpg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24. 1. 2006, 07:02 [cit. 2012-12-07]. Dostupné z: </a:t>
            </a:r>
            <a:r>
              <a:rPr lang="cs-CZ" sz="1400" dirty="0" smtClean="0">
                <a:hlinkClick r:id="rId6"/>
              </a:rPr>
              <a:t>http://cs.wikipedia.org/wiki/Soubor:EuropeseMeervalLucasVanDerGeest.jpg</a:t>
            </a: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83568" y="404664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/>
              <a:t>Zdroje použité dne 7. 12. 2012: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395536" y="764704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8"/>
            </a:pPr>
            <a:r>
              <a:rPr lang="cs-CZ" sz="1400" dirty="0" smtClean="0"/>
              <a:t>Anguilla </a:t>
            </a:r>
            <a:r>
              <a:rPr lang="cs-CZ" sz="1400" dirty="0" err="1" smtClean="0"/>
              <a:t>anguilla.jpg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21. 8. 2005, 15:10 [cit. 2012-12-07]. Dostupné z: </a:t>
            </a:r>
            <a:r>
              <a:rPr lang="cs-CZ" sz="1400" dirty="0" smtClean="0">
                <a:hlinkClick r:id="rId3"/>
              </a:rPr>
              <a:t>http://cs.wikipedia.org/wiki/Soubor:Anguilla_anguilla.jpg</a:t>
            </a:r>
            <a:endParaRPr lang="cs-CZ" sz="1400" dirty="0" smtClean="0"/>
          </a:p>
          <a:p>
            <a:pPr marL="342900" indent="-342900">
              <a:buAutoNum type="arabicPeriod" startAt="8"/>
            </a:pPr>
            <a:r>
              <a:rPr lang="cs-CZ" sz="1400" dirty="0" err="1" smtClean="0"/>
              <a:t>Atlantischer</a:t>
            </a:r>
            <a:r>
              <a:rPr lang="cs-CZ" sz="1400" dirty="0" smtClean="0"/>
              <a:t> </a:t>
            </a:r>
            <a:r>
              <a:rPr lang="cs-CZ" sz="1400" dirty="0" err="1" smtClean="0"/>
              <a:t>Lachs.jpg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6. 4. 2007, 12:59 [cit. 2012-12-07]. Dostupné z: </a:t>
            </a:r>
            <a:r>
              <a:rPr lang="cs-CZ" sz="1400" dirty="0" smtClean="0">
                <a:hlinkClick r:id="rId4"/>
              </a:rPr>
              <a:t>http://cs.wikipedia.org/wiki/Soubor:Atlantischer_Lachs.jpg</a:t>
            </a:r>
            <a:endParaRPr lang="cs-CZ" sz="1400" dirty="0" smtClean="0"/>
          </a:p>
          <a:p>
            <a:pPr marL="342900" indent="-342900">
              <a:buAutoNum type="arabicPeriod" startAt="8"/>
            </a:pPr>
            <a:r>
              <a:rPr lang="cs-CZ" sz="1400" dirty="0" err="1" smtClean="0"/>
              <a:t>Scomber</a:t>
            </a:r>
            <a:r>
              <a:rPr lang="cs-CZ" sz="1400" dirty="0" smtClean="0"/>
              <a:t> </a:t>
            </a:r>
            <a:r>
              <a:rPr lang="cs-CZ" sz="1400" dirty="0" err="1" smtClean="0"/>
              <a:t>scombrus.jpg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18. 10. 2008, 20:02 [cit. 2012-12-07]. Dostupné z: </a:t>
            </a:r>
            <a:r>
              <a:rPr lang="cs-CZ" sz="1400" dirty="0" smtClean="0">
                <a:hlinkClick r:id="rId5"/>
              </a:rPr>
              <a:t>http://cs.wikipedia.org/wiki/Soubor:Scomber_scombrus.jpg</a:t>
            </a:r>
            <a:endParaRPr lang="cs-CZ" sz="1400" dirty="0" smtClean="0"/>
          </a:p>
          <a:p>
            <a:pPr marL="342900" indent="-342900">
              <a:buAutoNum type="arabicPeriod" startAt="8"/>
            </a:pPr>
            <a:r>
              <a:rPr lang="cs-CZ" sz="1400" dirty="0" err="1" smtClean="0"/>
              <a:t>Pleuronectes</a:t>
            </a:r>
            <a:r>
              <a:rPr lang="cs-CZ" sz="1400" dirty="0" smtClean="0"/>
              <a:t> </a:t>
            </a:r>
            <a:r>
              <a:rPr lang="cs-CZ" sz="1400" dirty="0" err="1" smtClean="0"/>
              <a:t>platessa.gif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27. 11. 2005, 13:18 [cit. 2012-12-07]. Dostupné z: </a:t>
            </a:r>
            <a:r>
              <a:rPr lang="cs-CZ" sz="1400" dirty="0" smtClean="0">
                <a:hlinkClick r:id="rId6"/>
              </a:rPr>
              <a:t>http://cs.wikipedia.org/wiki/Soubor:Pleuronectes_platessa.gif</a:t>
            </a:r>
            <a:endParaRPr lang="cs-CZ" sz="1400" dirty="0" smtClean="0"/>
          </a:p>
          <a:p>
            <a:pPr marL="342900" indent="-342900">
              <a:buAutoNum type="arabicPeriod" startAt="8"/>
            </a:pPr>
            <a:r>
              <a:rPr lang="cs-CZ" sz="1400" dirty="0" err="1" smtClean="0"/>
              <a:t>Gadus</a:t>
            </a:r>
            <a:r>
              <a:rPr lang="cs-CZ" sz="1400" dirty="0" smtClean="0"/>
              <a:t> </a:t>
            </a:r>
            <a:r>
              <a:rPr lang="cs-CZ" sz="1400" dirty="0" err="1" smtClean="0"/>
              <a:t>morhua</a:t>
            </a:r>
            <a:r>
              <a:rPr lang="cs-CZ" sz="1400" dirty="0" smtClean="0"/>
              <a:t>-Cod-2-</a:t>
            </a:r>
            <a:r>
              <a:rPr lang="cs-CZ" sz="1400" dirty="0" err="1" smtClean="0"/>
              <a:t>Atlanterhavsparken</a:t>
            </a:r>
            <a:r>
              <a:rPr lang="cs-CZ" sz="1400" dirty="0" smtClean="0"/>
              <a:t>-</a:t>
            </a:r>
            <a:r>
              <a:rPr lang="cs-CZ" sz="1400" dirty="0" err="1" smtClean="0"/>
              <a:t>Norway.JPG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2. 5. 2011, 13:19 [cit. 2012-12-07]. Dostupné z: </a:t>
            </a:r>
            <a:r>
              <a:rPr lang="cs-CZ" sz="1400" dirty="0" smtClean="0">
                <a:hlinkClick r:id="rId7"/>
              </a:rPr>
              <a:t>http://cs.wikipedia.org/wiki/Soubor:Gadus_morhua-Cod-2-Atlanterhavsparken-Norway.JPG</a:t>
            </a:r>
            <a:endParaRPr lang="cs-CZ" sz="1400" dirty="0" smtClean="0"/>
          </a:p>
          <a:p>
            <a:pPr marL="342900" indent="-342900">
              <a:buFontTx/>
              <a:buAutoNum type="arabicPeriod" startAt="8"/>
            </a:pPr>
            <a:r>
              <a:rPr lang="cs-CZ" sz="1400" dirty="0" err="1" smtClean="0"/>
              <a:t>Tinca</a:t>
            </a:r>
            <a:r>
              <a:rPr lang="cs-CZ" sz="1400" dirty="0" smtClean="0"/>
              <a:t> </a:t>
            </a:r>
            <a:r>
              <a:rPr lang="cs-CZ" sz="1400" dirty="0" err="1" smtClean="0"/>
              <a:t>tinca</a:t>
            </a:r>
            <a:r>
              <a:rPr lang="cs-CZ" sz="1400" dirty="0" smtClean="0"/>
              <a:t> </a:t>
            </a:r>
            <a:r>
              <a:rPr lang="cs-CZ" sz="1400" dirty="0" err="1" smtClean="0"/>
              <a:t>Prague</a:t>
            </a:r>
            <a:r>
              <a:rPr lang="cs-CZ" sz="1400" dirty="0" smtClean="0"/>
              <a:t> Vltava 3.jpg.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 2012-12-07]. Dostupné z: </a:t>
            </a:r>
            <a:r>
              <a:rPr lang="cs-CZ" sz="1400" dirty="0" smtClean="0">
                <a:hlinkClick r:id="rId8"/>
              </a:rPr>
              <a:t>http://cs.wikipedia.org/wiki/Soubor:Tinca_tinca_Prague_Vltava_3.jpg</a:t>
            </a:r>
            <a:endParaRPr lang="cs-CZ" sz="1400" dirty="0" smtClean="0"/>
          </a:p>
          <a:p>
            <a:pPr marL="342900" indent="-342900">
              <a:buFontTx/>
              <a:buAutoNum type="arabicPeriod" startAt="8"/>
            </a:pPr>
            <a:r>
              <a:rPr lang="cs-CZ" sz="1400" dirty="0" err="1" smtClean="0"/>
              <a:t>Atlantischer</a:t>
            </a:r>
            <a:r>
              <a:rPr lang="cs-CZ" sz="1400" dirty="0" smtClean="0"/>
              <a:t> </a:t>
            </a:r>
            <a:r>
              <a:rPr lang="cs-CZ" sz="1400" dirty="0" err="1" smtClean="0"/>
              <a:t>Lachs.jpg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i="1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2001-, 6. 4. 2007, 12:59 [cit. 2012-12-07]. Dostupné z: </a:t>
            </a:r>
            <a:r>
              <a:rPr lang="cs-CZ" sz="1400" dirty="0" smtClean="0">
                <a:hlinkClick r:id="rId4"/>
              </a:rPr>
              <a:t>http://cs.wikipedia.org/wiki/Soubor:Atlantischer_Lachs.jpg</a:t>
            </a:r>
            <a:endParaRPr lang="cs-CZ" sz="1400" dirty="0" smtClean="0"/>
          </a:p>
          <a:p>
            <a:pPr marL="342900" indent="-342900">
              <a:buAutoNum type="arabicPeriod" startAt="8"/>
            </a:pPr>
            <a:endParaRPr lang="cs-CZ" sz="1400" dirty="0" smtClean="0"/>
          </a:p>
          <a:p>
            <a:pPr marL="342900" indent="-342900">
              <a:buAutoNum type="arabicPeriod" startAt="8"/>
            </a:pPr>
            <a:endParaRPr lang="cs-CZ" sz="1400" dirty="0" smtClean="0"/>
          </a:p>
          <a:p>
            <a:pPr marL="342900" indent="-342900"/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80728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tx1"/>
                </a:solidFill>
              </a:rPr>
              <a:t>Znaky:</a:t>
            </a:r>
            <a:endParaRPr lang="cs-CZ" sz="3600" dirty="0">
              <a:solidFill>
                <a:schemeClr val="tx1"/>
              </a:solidFill>
            </a:endParaRPr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55576" y="692696"/>
            <a:ext cx="8748464" cy="551723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cs-CZ" sz="1700" dirty="0" smtClean="0"/>
          </a:p>
          <a:p>
            <a:r>
              <a:rPr lang="cs-CZ" b="1" dirty="0" smtClean="0"/>
              <a:t>žijí ve slané i sladké vodě</a:t>
            </a:r>
          </a:p>
          <a:p>
            <a:r>
              <a:rPr lang="cs-CZ" b="1" dirty="0" smtClean="0"/>
              <a:t>proměnlivá teplota těla </a:t>
            </a:r>
          </a:p>
          <a:p>
            <a:r>
              <a:rPr lang="cs-CZ" b="1" dirty="0" smtClean="0"/>
              <a:t>kůže pokrytá šupinami a slizem</a:t>
            </a:r>
          </a:p>
          <a:p>
            <a:r>
              <a:rPr lang="cs-CZ" b="1" dirty="0" smtClean="0"/>
              <a:t>vnitřní kostěná kostra </a:t>
            </a:r>
          </a:p>
          <a:p>
            <a:r>
              <a:rPr lang="cs-CZ" b="1" dirty="0" smtClean="0"/>
              <a:t>ploutve párové: </a:t>
            </a:r>
            <a:r>
              <a:rPr lang="cs-CZ" dirty="0" smtClean="0"/>
              <a:t>prsní, břišní</a:t>
            </a:r>
          </a:p>
          <a:p>
            <a:pPr>
              <a:buNone/>
            </a:pPr>
            <a:r>
              <a:rPr lang="cs-CZ" dirty="0" smtClean="0"/>
              <a:t>                    </a:t>
            </a:r>
            <a:r>
              <a:rPr lang="cs-CZ" b="1" dirty="0" smtClean="0"/>
              <a:t>nepárové</a:t>
            </a:r>
            <a:r>
              <a:rPr lang="cs-CZ" dirty="0" smtClean="0"/>
              <a:t>: hřbetní, řitní, ocasní</a:t>
            </a:r>
          </a:p>
          <a:p>
            <a:r>
              <a:rPr lang="cs-CZ" b="1" dirty="0" smtClean="0"/>
              <a:t>dýchají žábrami </a:t>
            </a:r>
            <a:r>
              <a:rPr lang="cs-CZ" dirty="0" smtClean="0"/>
              <a:t>(kryté skřelemi)</a:t>
            </a:r>
          </a:p>
          <a:p>
            <a:r>
              <a:rPr lang="cs-CZ" b="1" dirty="0" smtClean="0"/>
              <a:t>srdce má 1 předsíň a 1 komoru</a:t>
            </a:r>
          </a:p>
          <a:p>
            <a:r>
              <a:rPr lang="cs-CZ" b="1" dirty="0" smtClean="0"/>
              <a:t>plynový měchýř</a:t>
            </a:r>
          </a:p>
          <a:p>
            <a:r>
              <a:rPr lang="cs-CZ" b="1" dirty="0" smtClean="0"/>
              <a:t>smyslové orgány: </a:t>
            </a:r>
            <a:r>
              <a:rPr lang="cs-CZ" dirty="0" smtClean="0"/>
              <a:t>hmatové vousky, oči,</a:t>
            </a:r>
          </a:p>
          <a:p>
            <a:pPr>
              <a:buNone/>
            </a:pPr>
            <a:r>
              <a:rPr lang="cs-CZ" dirty="0" smtClean="0"/>
              <a:t>                                      čichové jamky, proudový orgán</a:t>
            </a:r>
          </a:p>
          <a:p>
            <a:r>
              <a:rPr lang="cs-CZ" b="1" dirty="0" smtClean="0"/>
              <a:t>vnější oplození – tření </a:t>
            </a:r>
            <a:r>
              <a:rPr lang="cs-CZ" dirty="0" smtClean="0"/>
              <a:t>( jikry + mlíčí)   -   plůdek</a:t>
            </a:r>
            <a:endParaRPr lang="cs-CZ" b="1" dirty="0" smtClean="0"/>
          </a:p>
          <a:p>
            <a:endParaRPr lang="cs-CZ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ubor:Common car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988840"/>
            <a:ext cx="6696744" cy="3286126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467544" y="76470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accent2">
                    <a:lumMod val="75000"/>
                  </a:schemeClr>
                </a:solidFill>
              </a:rPr>
              <a:t>Párové ploutve:                             </a:t>
            </a:r>
            <a:r>
              <a:rPr lang="cs-CZ" sz="2800" b="1" dirty="0" smtClean="0">
                <a:solidFill>
                  <a:schemeClr val="accent6">
                    <a:lumMod val="50000"/>
                  </a:schemeClr>
                </a:solidFill>
              </a:rPr>
              <a:t>Nepárové ploutve:</a:t>
            </a:r>
            <a:endParaRPr lang="cs-CZ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47664" y="530120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PRSNÍ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419872" y="530120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2">
                    <a:lumMod val="75000"/>
                  </a:schemeClr>
                </a:solidFill>
              </a:rPr>
              <a:t>BŘIŠNÍ</a:t>
            </a:r>
            <a:endParaRPr lang="cs-CZ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347864" y="141277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HŘBETNÍ</a:t>
            </a:r>
            <a:endParaRPr lang="cs-CZ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343800" y="357301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  OCASNÍ</a:t>
            </a:r>
            <a:endParaRPr lang="cs-CZ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364088" y="530120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6">
                    <a:lumMod val="50000"/>
                  </a:schemeClr>
                </a:solidFill>
              </a:rPr>
              <a:t>ŘITNÍ</a:t>
            </a:r>
            <a:endParaRPr lang="cs-CZ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380312" y="501317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</a:t>
            </a:r>
            <a:endParaRPr lang="cs-CZ" sz="800" dirty="0"/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3995936" y="1844824"/>
            <a:ext cx="0" cy="360040"/>
          </a:xfrm>
          <a:prstGeom prst="straightConnector1">
            <a:avLst/>
          </a:prstGeom>
          <a:ln w="158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>
            <a:off x="6876256" y="3789040"/>
            <a:ext cx="504056" cy="0"/>
          </a:xfrm>
          <a:prstGeom prst="straightConnector1">
            <a:avLst/>
          </a:prstGeom>
          <a:ln w="158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šipka 15"/>
          <p:cNvCxnSpPr/>
          <p:nvPr/>
        </p:nvCxnSpPr>
        <p:spPr>
          <a:xfrm flipH="1" flipV="1">
            <a:off x="5652120" y="4869160"/>
            <a:ext cx="216024" cy="360040"/>
          </a:xfrm>
          <a:prstGeom prst="straightConnector1">
            <a:avLst/>
          </a:prstGeom>
          <a:ln w="158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 flipV="1">
            <a:off x="2339752" y="4869160"/>
            <a:ext cx="216024" cy="432048"/>
          </a:xfrm>
          <a:prstGeom prst="straightConnector1">
            <a:avLst/>
          </a:prstGeom>
          <a:ln w="158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/>
          <p:nvPr/>
        </p:nvCxnSpPr>
        <p:spPr>
          <a:xfrm flipH="1" flipV="1">
            <a:off x="3563888" y="4941168"/>
            <a:ext cx="144016" cy="288032"/>
          </a:xfrm>
          <a:prstGeom prst="straightConnector1">
            <a:avLst/>
          </a:prstGeom>
          <a:ln w="158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Nadpis 1"/>
          <p:cNvSpPr txBox="1">
            <a:spLocks/>
          </p:cNvSpPr>
          <p:nvPr/>
        </p:nvSpPr>
        <p:spPr>
          <a:xfrm>
            <a:off x="2915816" y="18864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Kapr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7" name="Picture 8" descr="OPVK_hor_zakladni_logolink_RGB_c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611560" y="18864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Sladkovodní</a:t>
            </a:r>
            <a:endParaRPr kumimoji="0" lang="cs-CZ" sz="28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836712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Štika obecná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3059832" y="90872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 Karas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635896" y="3356992"/>
            <a:ext cx="2376264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Okoun říční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3573016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Lín obecný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228184" y="3645024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Sumec velký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699792" y="314096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2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52120" y="292494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3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532440" y="314096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4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699792" y="551723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5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940152" y="5445224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6</a:t>
            </a:r>
            <a:endParaRPr lang="cs-CZ" sz="800" dirty="0"/>
          </a:p>
        </p:txBody>
      </p:sp>
      <p:pic>
        <p:nvPicPr>
          <p:cNvPr id="2052" name="Picture 4" descr="Soubor:CarassiusCarassius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340768"/>
            <a:ext cx="2559297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Nadpis 1"/>
          <p:cNvSpPr txBox="1">
            <a:spLocks/>
          </p:cNvSpPr>
          <p:nvPr/>
        </p:nvSpPr>
        <p:spPr>
          <a:xfrm>
            <a:off x="6012160" y="836712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Cejn velký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4" name="Picture 6" descr="Soubor:Braxen, Iduns kokbo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340768"/>
            <a:ext cx="2703224" cy="1692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Soubor:Tinca tinca Prague Vltava 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005064"/>
            <a:ext cx="2448272" cy="1827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ovéPole 22"/>
          <p:cNvSpPr txBox="1"/>
          <p:nvPr/>
        </p:nvSpPr>
        <p:spPr>
          <a:xfrm>
            <a:off x="8783960" y="6093296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7</a:t>
            </a:r>
            <a:endParaRPr lang="cs-CZ" sz="800" dirty="0"/>
          </a:p>
        </p:txBody>
      </p:sp>
      <p:pic>
        <p:nvPicPr>
          <p:cNvPr id="2058" name="Picture 10" descr="Soubor:PercheCommun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3789040"/>
            <a:ext cx="2592287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Soubor:EuropeseMeervalLucasVanDerGeest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0984" y="4077072"/>
            <a:ext cx="2413579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2" name="Picture 14" descr="Soubor:Hecht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1" y="1268760"/>
            <a:ext cx="2952328" cy="1822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8" descr="OPVK_hor_zakladni_logolink_RGB_cz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2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539552" y="26064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cs-CZ" sz="2800" b="1" noProof="0" dirty="0" smtClean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Migrující 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dirty="0" smtClean="0">
                <a:ln w="6350">
                  <a:noFill/>
                </a:ln>
                <a:solidFill>
                  <a:schemeClr val="tx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mořské</a:t>
            </a:r>
            <a:endParaRPr kumimoji="0" lang="cs-CZ" sz="28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323528" y="692696"/>
            <a:ext cx="2736304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Úhoř říční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868144" y="764704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    Losos obecný 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419872" y="2492896"/>
            <a:ext cx="2376264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Makrela obecná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179512" y="3429000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Platýs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012160" y="3356992"/>
            <a:ext cx="313184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noProof="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Treska obecná</a:t>
            </a:r>
            <a:endParaRPr kumimoji="0" lang="cs-CZ" sz="20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483768" y="306896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8</a:t>
            </a:r>
            <a:endParaRPr lang="cs-CZ" sz="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8532440" y="2780928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9</a:t>
            </a:r>
            <a:endParaRPr lang="cs-CZ" sz="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436096" y="486916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10</a:t>
            </a:r>
            <a:endParaRPr lang="cs-CZ" sz="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915816" y="5517232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11</a:t>
            </a:r>
            <a:endParaRPr lang="cs-CZ" sz="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8604448" y="5805264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12</a:t>
            </a:r>
            <a:endParaRPr lang="cs-CZ" sz="800" dirty="0"/>
          </a:p>
        </p:txBody>
      </p:sp>
      <p:pic>
        <p:nvPicPr>
          <p:cNvPr id="1026" name="Picture 2" descr="Soubor:Anguilla anguil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880320" cy="1908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Soubor:Atlantischer Lach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196752"/>
            <a:ext cx="293127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Soubor:Scomber scombru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2924944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Soubor:Pleuronectes platessa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3789040"/>
            <a:ext cx="2592288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4" name="Picture 10" descr="Soubor:Gadus morhua-Cod-2-Atlanterhavsparken-Norway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3861048"/>
            <a:ext cx="2808312" cy="1890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8" descr="OPVK_hor_zakladni_logolink_RGB_cz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627784" y="587727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Štika obecná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Štika obecná je dravec. Žije hlavně v tekoucích vodách, ale i v rybnících. Má protáhlou hlavu, zuby směřují dozadu. Má posunutou hřbetní ploutev.</a:t>
            </a:r>
            <a:r>
              <a:rPr kumimoji="0" lang="cs-CZ" sz="2400" i="0" u="none" strike="noStrike" kern="1200" cap="none" spc="0" normalizeH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092280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2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14" descr="Soubor:Hech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492896"/>
            <a:ext cx="5133391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		      Karas obecný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Karas obecný nebo karas zlatý se liší od kapra obecného tím, že nemá na hlavě hmatové vousky. Žije i v mírně znečištěné stojaté vodě.</a:t>
            </a:r>
            <a:r>
              <a:rPr kumimoji="0" lang="cs-CZ" sz="2400" i="0" u="none" strike="noStrike" kern="1200" cap="none" spc="0" normalizeH="0" noProof="0" dirty="0" smtClean="0">
                <a:ln w="6350">
                  <a:noFill/>
                </a:ln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092280" y="5373216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3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4" descr="Soubor:CarassiusCarassius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420888"/>
            <a:ext cx="511859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827584" y="260648"/>
            <a:ext cx="7776864" cy="31683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Cejn velký</a:t>
            </a:r>
            <a:endParaRPr kumimoji="0" lang="cs-CZ" sz="2800" b="1" i="0" u="none" strike="noStrike" kern="1200" cap="none" spc="0" normalizeH="0" noProof="0" dirty="0" smtClean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800" b="1" baseline="0" dirty="0" smtClean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ts val="3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ln w="6350">
                  <a:noFill/>
                </a:ln>
                <a:latin typeface="+mj-lt"/>
                <a:ea typeface="+mj-ea"/>
                <a:cs typeface="+mj-cs"/>
              </a:rPr>
              <a:t>Cejn velký je hojně chovaná plevelná ryba. Má vysoké, bočně zploštělé tělo, tmavé ploutve. Snese znečištěnou vodu.</a:t>
            </a:r>
            <a:endParaRPr kumimoji="0" lang="cs-CZ" sz="2400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020272" y="5445224"/>
            <a:ext cx="792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/>
              <a:t> 4</a:t>
            </a:r>
            <a:endParaRPr lang="cs-CZ" sz="800" dirty="0"/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5877272"/>
            <a:ext cx="3657600" cy="796925"/>
          </a:xfrm>
          <a:prstGeom prst="rect">
            <a:avLst/>
          </a:prstGeom>
          <a:noFill/>
        </p:spPr>
      </p:pic>
      <p:pic>
        <p:nvPicPr>
          <p:cNvPr id="6" name="Picture 6" descr="Soubor:Braxen, Iduns kokbo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2420888"/>
            <a:ext cx="5059244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lastní 8">
      <a:dk1>
        <a:srgbClr val="262626"/>
      </a:dk1>
      <a:lt1>
        <a:sysClr val="window" lastClr="FFFFFF"/>
      </a:lt1>
      <a:dk2>
        <a:srgbClr val="4E5B6F"/>
      </a:dk2>
      <a:lt2>
        <a:srgbClr val="E2E7F4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274</TotalTime>
  <Words>1222</Words>
  <Application>Microsoft Office PowerPoint</Application>
  <PresentationFormat>Předvádění na obrazovce (4:3)</PresentationFormat>
  <Paragraphs>177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25" baseType="lpstr">
      <vt:lpstr>Vrchol</vt:lpstr>
      <vt:lpstr>Výchozí návrh</vt:lpstr>
      <vt:lpstr>RYBY</vt:lpstr>
      <vt:lpstr>Anotace:</vt:lpstr>
      <vt:lpstr>Znaky: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Hanka</dc:creator>
  <cp:lastModifiedBy>Hanka</cp:lastModifiedBy>
  <cp:revision>78</cp:revision>
  <dcterms:created xsi:type="dcterms:W3CDTF">2012-11-07T15:17:22Z</dcterms:created>
  <dcterms:modified xsi:type="dcterms:W3CDTF">2014-03-25T15:33:20Z</dcterms:modified>
</cp:coreProperties>
</file>