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05" r:id="rId3"/>
    <p:sldId id="306" r:id="rId4"/>
    <p:sldId id="290" r:id="rId5"/>
    <p:sldId id="288" r:id="rId6"/>
    <p:sldId id="289" r:id="rId7"/>
    <p:sldId id="296" r:id="rId8"/>
    <p:sldId id="292" r:id="rId9"/>
    <p:sldId id="297" r:id="rId10"/>
    <p:sldId id="301" r:id="rId11"/>
    <p:sldId id="304" r:id="rId12"/>
    <p:sldId id="270" r:id="rId13"/>
    <p:sldId id="302" r:id="rId14"/>
    <p:sldId id="303" r:id="rId15"/>
    <p:sldId id="307" r:id="rId16"/>
    <p:sldId id="266" r:id="rId17"/>
    <p:sldId id="308" r:id="rId18"/>
    <p:sldId id="30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5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>
      <p:cViewPr>
        <p:scale>
          <a:sx n="70" d="100"/>
          <a:sy n="70" d="100"/>
        </p:scale>
        <p:origin x="-148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9/Mink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5/Viperaberus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7/Emys_orbicularis_2009_G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Couleuvre_Esculape59.JPG" TargetMode="External"/><Relationship Id="rId3" Type="http://schemas.openxmlformats.org/officeDocument/2006/relationships/hyperlink" Target="http://cs.wikipedia.org/wiki/Soubor:Wisent.jpg" TargetMode="External"/><Relationship Id="rId7" Type="http://schemas.openxmlformats.org/officeDocument/2006/relationships/hyperlink" Target="http://cs.wikipedia.org/wiki/Soubor:Europ%C3%A4ischer_Ziesel_in_Hockstellung.jpg" TargetMode="External"/><Relationship Id="rId2" Type="http://schemas.openxmlformats.org/officeDocument/2006/relationships/hyperlink" Target="http://cs.wikipedia.org/wiki/Soubor:Shipzau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Loutre2.jpg" TargetMode="External"/><Relationship Id="rId5" Type="http://schemas.openxmlformats.org/officeDocument/2006/relationships/hyperlink" Target="http://cs.wikipedia.org/wiki/Soubor:Moose_in_Gros_Ventre_Campgroud_4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cs.wikipedia.org/wiki/Soubor:Mink1.jpg" TargetMode="External"/><Relationship Id="rId9" Type="http://schemas.openxmlformats.org/officeDocument/2006/relationships/hyperlink" Target="http://cs.wikipedia.org/wiki/Soubor:JesterkaZelena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Natrix_natrix_(Karl_L).jpg" TargetMode="External"/><Relationship Id="rId3" Type="http://schemas.openxmlformats.org/officeDocument/2006/relationships/hyperlink" Target="http://cs.wikipedia.org/wiki/Soubor:Triturus_vulgaris.jpg" TargetMode="External"/><Relationship Id="rId7" Type="http://schemas.openxmlformats.org/officeDocument/2006/relationships/hyperlink" Target="http://cs.wikipedia.org/wiki/Soubor:Viperaberus1.jpg" TargetMode="External"/><Relationship Id="rId2" Type="http://schemas.openxmlformats.org/officeDocument/2006/relationships/hyperlink" Target="http://cs.wikipedia.org/wiki/Soubor:Emys_orbicularis_2009_G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Teichfrosch.jpg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cs.wikipedia.org/wiki/Soubor:Hyla_arborea_(Marek_Szczepanek).jpg" TargetMode="External"/><Relationship Id="rId10" Type="http://schemas.openxmlformats.org/officeDocument/2006/relationships/hyperlink" Target="http://cs.wikipedia.org/wiki/Soubor:Lynx_lynx_poing.jpg" TargetMode="External"/><Relationship Id="rId4" Type="http://schemas.openxmlformats.org/officeDocument/2006/relationships/hyperlink" Target="http://cs.wikipedia.org/wiki/Soubor:Mlok.JPG" TargetMode="External"/><Relationship Id="rId9" Type="http://schemas.openxmlformats.org/officeDocument/2006/relationships/hyperlink" Target="http://cs.wikipedia.org/wiki/Soubor:Canis_lupus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ink1.jpg" TargetMode="External"/><Relationship Id="rId2" Type="http://schemas.openxmlformats.org/officeDocument/2006/relationships/hyperlink" Target="http://cs.wikipedia.org/wiki/Soubor:Brown_bear_(Ursus_arctos_arctos)_runnin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cs.wikipedia.org/wiki/Soubor:Emys_orbicularis_2009_G1.jpg" TargetMode="External"/><Relationship Id="rId4" Type="http://schemas.openxmlformats.org/officeDocument/2006/relationships/hyperlink" Target="http://cs.wikipedia.org/wiki/Soubor:Viperaberus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//upload.wikimedia.org/wikipedia/commons/6/66/Shipzau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2/29/Mink1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9/98/Wisent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e/ef/Couleuvre_Esculape59.JPG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//upload.wikimedia.org/wikipedia/commons/2/27/Emys_orbicularis_2009_G1.jpg" TargetMode="External"/><Relationship Id="rId2" Type="http://schemas.openxmlformats.org/officeDocument/2006/relationships/hyperlink" Target="//upload.wikimedia.org/wikipedia/commons/c/c6/Moose_in_Gros_Ventre_Campgroud_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1/19/Europ%C3%A4ischer_Ziesel_in_Hockstellung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//upload.wikimedia.org/wikipedia/commons/6/64/JesterkaZelena.jpg" TargetMode="External"/><Relationship Id="rId4" Type="http://schemas.openxmlformats.org/officeDocument/2006/relationships/hyperlink" Target="//upload.wikimedia.org/wikipedia/commons/8/89/Loutre2.jpg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d/df/Teichfrosch.jpg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hyperlink" Target="//upload.wikimedia.org/wikipedia/commons/0/05/Viperaberus1.jpg" TargetMode="External"/><Relationship Id="rId2" Type="http://schemas.openxmlformats.org/officeDocument/2006/relationships/hyperlink" Target="//upload.wikimedia.org/wikipedia/commons/d/de/Triturus_vulgari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8/84/Hyla_arborea_(Marek_Szczepanek).jp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//upload.wikimedia.org/wikipedia/commons/3/38/Natrix_natrix_(Karl_L).jpg" TargetMode="External"/><Relationship Id="rId4" Type="http://schemas.openxmlformats.org/officeDocument/2006/relationships/hyperlink" Target="//upload.wikimedia.org/wikipedia/commons/b/b5/Mlok.JPG" TargetMode="External"/><Relationship Id="rId9" Type="http://schemas.openxmlformats.org/officeDocument/2006/relationships/image" Target="../media/image16.jpeg"/><Relationship Id="rId1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//upload.wikimedia.org/wikipedia/commons/2/23/Canis_lup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6/68/Lynx_lynx_poing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//upload.wikimedia.org/wikipedia/commons/2/2a/Brown_bear_(Ursus_arctos_arctos)_running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3276600"/>
            <a:ext cx="9577064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OCHRANA  DRUHŮ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_114_Obratlovci_Ochrana druhů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Vzácné  druhy  jsou 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2800" dirty="0" smtClean="0"/>
              <a:t>ohrožené vyhynutím  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457200" indent="-457200">
              <a:buAutoNum type="alphaLcParenR"/>
            </a:pPr>
            <a:r>
              <a:rPr lang="cs-CZ" sz="2800" dirty="0" smtClean="0"/>
              <a:t>vyskytují se jen v malých oblastech, </a:t>
            </a:r>
          </a:p>
          <a:p>
            <a:pPr marL="457200" indent="-457200"/>
            <a:r>
              <a:rPr lang="cs-CZ" sz="2800" dirty="0" smtClean="0"/>
              <a:t>      zatím nejsou ohrožené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457200" indent="-457200"/>
            <a:r>
              <a:rPr lang="cs-CZ" sz="2800" dirty="0" smtClean="0"/>
              <a:t>c)  ohrožené, jejich početnost se snižuje</a:t>
            </a:r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668344" y="21328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668344" y="314096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668344" y="42210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3861048"/>
            <a:ext cx="8064896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2800" b="1" dirty="0" smtClean="0"/>
              <a:t>Norek evropský </a:t>
            </a:r>
            <a:r>
              <a:rPr lang="cs-CZ" sz="2800" dirty="0" smtClean="0"/>
              <a:t>je v ČR:	a) silně ohrožený</a:t>
            </a:r>
          </a:p>
          <a:p>
            <a:pPr marL="514350" indent="-514350" algn="l"/>
            <a:r>
              <a:rPr lang="cs-CZ" sz="2800" dirty="0" smtClean="0"/>
              <a:t>						b) kriticky ohrožený</a:t>
            </a:r>
          </a:p>
          <a:p>
            <a:pPr marL="514350" indent="-514350" algn="l"/>
            <a:r>
              <a:rPr lang="cs-CZ" sz="2800" dirty="0" smtClean="0"/>
              <a:t>						c) vyhynulý  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48264" y="35010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19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8532440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8532440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8532440" y="501317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4098" name="Picture 2" descr="Soubor:Mink1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1718" r="11718"/>
          <a:stretch>
            <a:fillRect/>
          </a:stretch>
        </p:blipFill>
        <p:spPr bwMode="auto">
          <a:xfrm>
            <a:off x="2124075" y="260350"/>
            <a:ext cx="4765675" cy="33845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861048"/>
            <a:ext cx="7632848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2800" b="1" dirty="0" smtClean="0"/>
              <a:t>Zmije obecná </a:t>
            </a:r>
            <a:r>
              <a:rPr lang="cs-CZ" sz="2800" dirty="0" smtClean="0"/>
              <a:t>je v ČR:	a) silně ohrožená</a:t>
            </a:r>
          </a:p>
          <a:p>
            <a:pPr marL="514350" indent="-514350" algn="l"/>
            <a:r>
              <a:rPr lang="cs-CZ" sz="2800" dirty="0" smtClean="0"/>
              <a:t>					b) kriticky ohrožená</a:t>
            </a:r>
          </a:p>
          <a:p>
            <a:pPr marL="514350" indent="-514350" algn="l"/>
            <a:r>
              <a:rPr lang="cs-CZ" sz="2800" dirty="0" smtClean="0"/>
              <a:t>					c) vyhynulá  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48264" y="35010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20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8532440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8532440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8532440" y="501317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29698" name="Picture 2" descr="Soubor:Viperaberus1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654" b="2654"/>
          <a:stretch>
            <a:fillRect/>
          </a:stretch>
        </p:blipFill>
        <p:spPr bwMode="auto">
          <a:xfrm>
            <a:off x="2124075" y="260350"/>
            <a:ext cx="4765675" cy="33845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3861048"/>
            <a:ext cx="8064896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2800" b="1" dirty="0" smtClean="0"/>
              <a:t>Želva bahenní </a:t>
            </a:r>
            <a:r>
              <a:rPr lang="cs-CZ" sz="2800" dirty="0" smtClean="0"/>
              <a:t>je v ČR:		a) silně ohrožená</a:t>
            </a:r>
          </a:p>
          <a:p>
            <a:pPr marL="514350" indent="-514350" algn="l"/>
            <a:r>
              <a:rPr lang="cs-CZ" sz="2800" dirty="0" smtClean="0"/>
              <a:t>						b) kriticky ohrožená</a:t>
            </a:r>
          </a:p>
          <a:p>
            <a:pPr marL="514350" indent="-514350" algn="l"/>
            <a:r>
              <a:rPr lang="cs-CZ" sz="2800" dirty="0" smtClean="0"/>
              <a:t>						c) vyhynulá  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48264" y="35010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21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8532440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8532440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8532440" y="501317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28674" name="Picture 2" descr="Soubor:Emys orbicularis 2009 G1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9392" b="9392"/>
          <a:stretch>
            <a:fillRect/>
          </a:stretch>
        </p:blipFill>
        <p:spPr bwMode="auto">
          <a:xfrm>
            <a:off x="2124075" y="260350"/>
            <a:ext cx="4765675" cy="33845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692696"/>
            <a:ext cx="882047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Shipzaur.jpg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2"/>
              </a:rPr>
              <a:t>http://cs.wikipedia.org/wiki/Soubor:Shipzaur.jpg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Wisent.jpg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 2. 2010, 15:12 [cit. 2013-01-16]. Dostupné z: </a:t>
            </a:r>
            <a:r>
              <a:rPr lang="cs-CZ" sz="1400" dirty="0" smtClean="0">
                <a:hlinkClick r:id="rId3"/>
              </a:rPr>
              <a:t>http://cs.wikipedia.org/wiki/Soubor:Wisent.jpg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Mink1.jpg.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4"/>
              </a:rPr>
              <a:t>http://cs.wikipedia.org/wiki/Soubor:Mink1.jpg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Moose</a:t>
            </a:r>
            <a:r>
              <a:rPr lang="cs-CZ" sz="1400" dirty="0" smtClean="0"/>
              <a:t> in Gros </a:t>
            </a:r>
            <a:r>
              <a:rPr lang="cs-CZ" sz="1400" dirty="0" err="1" smtClean="0"/>
              <a:t>Ventre</a:t>
            </a:r>
            <a:r>
              <a:rPr lang="cs-CZ" sz="1400" dirty="0" smtClean="0"/>
              <a:t> </a:t>
            </a:r>
            <a:r>
              <a:rPr lang="cs-CZ" sz="1400" dirty="0" err="1" smtClean="0"/>
              <a:t>Campgroud</a:t>
            </a:r>
            <a:r>
              <a:rPr lang="cs-CZ" sz="1400" dirty="0" smtClean="0"/>
              <a:t> 4.jpg.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5"/>
              </a:rPr>
              <a:t>http://cs.wikipedia.org/wiki/Soubor:Moose_in_Gros_Ventre_Campgroud_4.jpg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Loutre2.jpg.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3. 2008, 12:10 [cit. 2013-01-16]. Dostupné z: </a:t>
            </a:r>
            <a:r>
              <a:rPr lang="cs-CZ" sz="1400" dirty="0" smtClean="0">
                <a:hlinkClick r:id="rId6"/>
              </a:rPr>
              <a:t>http://cs.wikipedia.org/wiki/Soubor:Loutre2.jpg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Europäischer</a:t>
            </a:r>
            <a:r>
              <a:rPr lang="cs-CZ" sz="1400" dirty="0" smtClean="0"/>
              <a:t> </a:t>
            </a:r>
            <a:r>
              <a:rPr lang="cs-CZ" sz="1400" dirty="0" err="1" smtClean="0"/>
              <a:t>Ziesel</a:t>
            </a:r>
            <a:r>
              <a:rPr lang="cs-CZ" sz="1400" dirty="0" smtClean="0"/>
              <a:t> in </a:t>
            </a:r>
            <a:r>
              <a:rPr lang="cs-CZ" sz="1400" dirty="0" err="1" smtClean="0"/>
              <a:t>Hockstellung.jpg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7"/>
              </a:rPr>
              <a:t>http://cs.wikipedia.org/wiki/Soubor:Europ%C3%A4ischer_Ziesel_in_Hockstellung.jpg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Couleuvre</a:t>
            </a:r>
            <a:r>
              <a:rPr lang="cs-CZ" sz="1400" dirty="0" smtClean="0"/>
              <a:t> Esculape59.JPG.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8"/>
              </a:rPr>
              <a:t>http://cs.wikipedia.org/wiki/Soubor:Couleuvre_Esculape59.JPG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JesterkaZelena.jpg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10. 2008, 14:58 [cit. 2013-01-16]. Dostupné z: </a:t>
            </a:r>
            <a:r>
              <a:rPr lang="cs-CZ" sz="1400" dirty="0" smtClean="0">
                <a:hlinkClick r:id="rId9"/>
              </a:rPr>
              <a:t>http://cs.wikipedia.org/wiki/Soubor:JesterkaZelena.jpg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33265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16. 1. 2013:</a:t>
            </a:r>
            <a:endParaRPr lang="cs-CZ" sz="20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400" dirty="0" err="1" smtClean="0"/>
              <a:t>Emys</a:t>
            </a:r>
            <a:r>
              <a:rPr lang="cs-CZ" sz="1400" dirty="0" smtClean="0"/>
              <a:t> </a:t>
            </a:r>
            <a:r>
              <a:rPr lang="cs-CZ" sz="1400" dirty="0" err="1" smtClean="0"/>
              <a:t>orbicularis</a:t>
            </a:r>
            <a:r>
              <a:rPr lang="cs-CZ" sz="1400" dirty="0" smtClean="0"/>
              <a:t> 2009 G1.jpg.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1. 2010, 20:28 [cit. 2013-01-16]. Dostupné z: </a:t>
            </a:r>
            <a:r>
              <a:rPr lang="cs-CZ" sz="1400" dirty="0" smtClean="0">
                <a:hlinkClick r:id="rId2"/>
              </a:rPr>
              <a:t>http://cs.wikipedia.org/wiki/Soubor:Emys_orbicularis_2009_G1.jpg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400" dirty="0" err="1" smtClean="0"/>
              <a:t>Triturus</a:t>
            </a:r>
            <a:r>
              <a:rPr lang="cs-CZ" sz="1400" dirty="0" smtClean="0"/>
              <a:t> </a:t>
            </a:r>
            <a:r>
              <a:rPr lang="cs-CZ" sz="1400" dirty="0" err="1" smtClean="0"/>
              <a:t>vulgaris.jpg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6. 2007, 22:19 [cit. 2013-01-16]. Dostupné z: </a:t>
            </a:r>
            <a:r>
              <a:rPr lang="cs-CZ" sz="1400" dirty="0" smtClean="0">
                <a:hlinkClick r:id="rId3"/>
              </a:rPr>
              <a:t>http://cs.wikipedia.org/wiki/Soubor:Triturus_vulgaris.jpg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400" dirty="0" err="1" smtClean="0"/>
              <a:t>Mlok</a:t>
            </a:r>
            <a:r>
              <a:rPr lang="cs-CZ" sz="1400" dirty="0" smtClean="0"/>
              <a:t>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4"/>
              </a:rPr>
              <a:t>http://cs.wikipedia.org/wiki/Soubor:Mlok.JPG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400" dirty="0" err="1" smtClean="0"/>
              <a:t>Hyla</a:t>
            </a:r>
            <a:r>
              <a:rPr lang="cs-CZ" sz="1400" dirty="0" smtClean="0"/>
              <a:t> </a:t>
            </a:r>
            <a:r>
              <a:rPr lang="cs-CZ" sz="1400" dirty="0" err="1" smtClean="0"/>
              <a:t>arborea</a:t>
            </a:r>
            <a:r>
              <a:rPr lang="cs-CZ" sz="1400" dirty="0" smtClean="0"/>
              <a:t> (Marek </a:t>
            </a:r>
            <a:r>
              <a:rPr lang="cs-CZ" sz="1400" dirty="0" err="1" smtClean="0"/>
              <a:t>Szczepanek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4. 2005, 11:47 [cit. 2013-01-16]. Dostupné z: </a:t>
            </a:r>
            <a:r>
              <a:rPr lang="cs-CZ" sz="1400" dirty="0" smtClean="0">
                <a:hlinkClick r:id="rId5"/>
              </a:rPr>
              <a:t>http://cs.wikipedia.org/wiki/Soubor:Hyla_arborea_(Marek_Szczepanek).jpg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400" dirty="0" err="1" smtClean="0"/>
              <a:t>Teichfrosch.jpg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6"/>
              </a:rPr>
              <a:t>http://cs.wikipedia.org/wiki/Soubor:Teichfrosch.jpg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400" dirty="0" smtClean="0"/>
              <a:t>Viperaberus1.jpg.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7"/>
              </a:rPr>
              <a:t>http://cs.wikipedia.org/wiki/Soubor:Viperaberus1.jpg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400" dirty="0" err="1" smtClean="0"/>
              <a:t>Natrix</a:t>
            </a:r>
            <a:r>
              <a:rPr lang="cs-CZ" sz="1400" dirty="0" smtClean="0"/>
              <a:t> </a:t>
            </a:r>
            <a:r>
              <a:rPr lang="cs-CZ" sz="1400" dirty="0" err="1" smtClean="0"/>
              <a:t>natrix</a:t>
            </a:r>
            <a:r>
              <a:rPr lang="cs-CZ" sz="1400" dirty="0" smtClean="0"/>
              <a:t> (Karl L).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10. 2005, 09:57 [cit. 2013-01-16]. Dostupné z: </a:t>
            </a:r>
            <a:r>
              <a:rPr lang="cs-CZ" sz="1400" dirty="0" smtClean="0">
                <a:hlinkClick r:id="rId8"/>
              </a:rPr>
              <a:t>http://cs.wikipedia.org/wiki/Soubor:Natrix_natrix_(Karl_L).jpg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400" dirty="0" err="1" smtClean="0"/>
              <a:t>Canis</a:t>
            </a:r>
            <a:r>
              <a:rPr lang="cs-CZ" sz="1400" dirty="0" smtClean="0"/>
              <a:t> lupus.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9"/>
              </a:rPr>
              <a:t>http://cs.wikipedia.org/wiki/Soubor:Canis_lupus.jpg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cs-CZ" sz="1400" dirty="0" err="1" smtClean="0"/>
              <a:t>Lynx</a:t>
            </a:r>
            <a:r>
              <a:rPr lang="cs-CZ" sz="1400" dirty="0" smtClean="0"/>
              <a:t> </a:t>
            </a:r>
            <a:r>
              <a:rPr lang="cs-CZ" sz="1400" dirty="0" err="1" smtClean="0"/>
              <a:t>lynx</a:t>
            </a:r>
            <a:r>
              <a:rPr lang="cs-CZ" sz="1400" dirty="0" smtClean="0"/>
              <a:t> </a:t>
            </a:r>
            <a:r>
              <a:rPr lang="cs-CZ" sz="1400" dirty="0" err="1" smtClean="0"/>
              <a:t>poing.jpg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9. 7. 2005, 20:44 [cit. 2013-01-16]. Dostupné z: </a:t>
            </a:r>
            <a:r>
              <a:rPr lang="cs-CZ" sz="1400" dirty="0" smtClean="0">
                <a:hlinkClick r:id="rId10"/>
              </a:rPr>
              <a:t>http://cs.wikipedia.org/wiki/Soubor:Lynx_lynx_poing.jpg</a:t>
            </a: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692696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18"/>
            </a:pPr>
            <a:r>
              <a:rPr lang="cs-CZ" sz="1400" dirty="0" smtClean="0"/>
              <a:t>Brown </a:t>
            </a:r>
            <a:r>
              <a:rPr lang="cs-CZ" sz="1400" dirty="0" err="1" smtClean="0"/>
              <a:t>bear</a:t>
            </a:r>
            <a:r>
              <a:rPr lang="cs-CZ" sz="1400" dirty="0" smtClean="0"/>
              <a:t> (</a:t>
            </a:r>
            <a:r>
              <a:rPr lang="cs-CZ" sz="1400" dirty="0" err="1" smtClean="0"/>
              <a:t>Ursus</a:t>
            </a:r>
            <a:r>
              <a:rPr lang="cs-CZ" sz="1400" dirty="0" smtClean="0"/>
              <a:t> </a:t>
            </a:r>
            <a:r>
              <a:rPr lang="cs-CZ" sz="1400" dirty="0" err="1" smtClean="0"/>
              <a:t>arctos</a:t>
            </a:r>
            <a:r>
              <a:rPr lang="cs-CZ" sz="1400" dirty="0" smtClean="0"/>
              <a:t> </a:t>
            </a:r>
            <a:r>
              <a:rPr lang="cs-CZ" sz="1400" dirty="0" err="1" smtClean="0"/>
              <a:t>arctos</a:t>
            </a:r>
            <a:r>
              <a:rPr lang="cs-CZ" sz="1400" dirty="0" smtClean="0"/>
              <a:t>) </a:t>
            </a:r>
            <a:r>
              <a:rPr lang="cs-CZ" sz="1400" dirty="0" err="1" smtClean="0"/>
              <a:t>running.jpg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11. 2011, 10:27 [cit. 2013-01-16]. Dostupné z: </a:t>
            </a:r>
            <a:r>
              <a:rPr lang="cs-CZ" sz="1400" dirty="0" smtClean="0">
                <a:hlinkClick r:id="rId2"/>
              </a:rPr>
              <a:t>http://cs.wikipedia.org/wiki/Soubor:Brown_bear_(Ursus_arctos_arctos)_running.jpg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18"/>
            </a:pPr>
            <a:r>
              <a:rPr lang="cs-CZ" sz="1400" dirty="0" smtClean="0"/>
              <a:t>Mink1.jpg.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3"/>
              </a:rPr>
              <a:t>http://cs.wikipedia.org/wiki/Soubor:Mink1.jpg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18"/>
            </a:pPr>
            <a:r>
              <a:rPr lang="cs-CZ" sz="1400" dirty="0" smtClean="0"/>
              <a:t>Viperaberus1.jpg.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2013-01-16]. Dostupné z: </a:t>
            </a:r>
            <a:r>
              <a:rPr lang="cs-CZ" sz="1400" dirty="0" smtClean="0">
                <a:hlinkClick r:id="rId4"/>
              </a:rPr>
              <a:t>http://cs.wikipedia.org/wiki/Soubor:Viperaberus1.jpg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18"/>
            </a:pPr>
            <a:r>
              <a:rPr lang="cs-CZ" sz="1400" dirty="0" err="1" smtClean="0"/>
              <a:t>Emys</a:t>
            </a:r>
            <a:r>
              <a:rPr lang="cs-CZ" sz="1400" dirty="0" smtClean="0"/>
              <a:t> </a:t>
            </a:r>
            <a:r>
              <a:rPr lang="cs-CZ" sz="1400" dirty="0" err="1" smtClean="0"/>
              <a:t>orbicularis</a:t>
            </a:r>
            <a:r>
              <a:rPr lang="cs-CZ" sz="1400" dirty="0" smtClean="0"/>
              <a:t> 2009 G1.jpg.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1. 2010, 20:28 [cit. 2013-01-16]. Dostupné z: </a:t>
            </a:r>
            <a:r>
              <a:rPr lang="cs-CZ" sz="1400" dirty="0" smtClean="0">
                <a:hlinkClick r:id="rId5"/>
              </a:rPr>
              <a:t>http://cs.wikipedia.org/wiki/Soubor:Emys_orbicularis_2009_G1.jpg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18"/>
            </a:pP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učební materiál je určen pro předmět přírodopis a ekologie.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zařazování obratlovců (ryb, obojživelníků, plazů a savců)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do mezinárodního seznamu chráněných druhů živočichů.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Formou otázek je téma procvičováno.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49694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Jednotlivé druhy a poddruhy živočichů </a:t>
            </a:r>
          </a:p>
          <a:p>
            <a:pPr algn="ctr"/>
            <a:r>
              <a:rPr lang="cs-CZ" sz="2400" dirty="0" smtClean="0"/>
              <a:t>(ryb, obojživelníků, plazů a savců) jsou zařazeny </a:t>
            </a:r>
          </a:p>
          <a:p>
            <a:pPr algn="ctr"/>
            <a:r>
              <a:rPr lang="cs-CZ" sz="2400" dirty="0" smtClean="0"/>
              <a:t>do mezinárodního seznamu ohrožených druhů:  </a:t>
            </a:r>
          </a:p>
          <a:p>
            <a:pPr algn="ctr"/>
            <a:r>
              <a:rPr lang="cs-CZ" sz="2400" b="1" dirty="0" smtClean="0"/>
              <a:t>Červený seznam IUCN (vydáván každé 2 roky).</a:t>
            </a:r>
          </a:p>
          <a:p>
            <a:pPr algn="ctr"/>
            <a:endParaRPr lang="cs-CZ" sz="1200" b="1" dirty="0" smtClean="0"/>
          </a:p>
          <a:p>
            <a:pPr algn="ctr"/>
            <a:r>
              <a:rPr lang="cs-CZ" sz="2400" dirty="0" smtClean="0"/>
              <a:t>Kategorie druhů:</a:t>
            </a:r>
            <a:endParaRPr lang="cs-CZ" sz="1050" b="1" dirty="0" smtClean="0"/>
          </a:p>
          <a:p>
            <a:pPr algn="ctr"/>
            <a:endParaRPr lang="cs-CZ" sz="1400" b="1" dirty="0" smtClean="0"/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Vyhynulý:  EX </a:t>
            </a:r>
            <a:endParaRPr lang="cs-CZ" sz="2400" dirty="0" smtClean="0"/>
          </a:p>
          <a:p>
            <a:endParaRPr lang="cs-CZ" sz="1100" dirty="0" smtClean="0"/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Kriticky ohrožený:  CR</a:t>
            </a:r>
          </a:p>
          <a:p>
            <a:endParaRPr lang="cs-CZ" sz="1100" dirty="0" smtClean="0"/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Ohrožený:  EN</a:t>
            </a:r>
          </a:p>
          <a:p>
            <a:endParaRPr lang="cs-CZ" sz="1100" dirty="0" smtClean="0"/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Zranitelný:  VU </a:t>
            </a:r>
          </a:p>
          <a:p>
            <a:endParaRPr lang="cs-CZ" sz="1100" dirty="0" smtClean="0"/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Téměř ohrožený:  NT      </a:t>
            </a:r>
          </a:p>
          <a:p>
            <a:endParaRPr lang="cs-CZ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Málo dotčený:   LC</a:t>
            </a:r>
          </a:p>
          <a:p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800" b="1" dirty="0" smtClean="0"/>
          </a:p>
          <a:p>
            <a:pPr algn="ctr"/>
            <a:endParaRPr lang="cs-CZ" sz="1200" b="1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6672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algn="ctr"/>
            <a:r>
              <a:rPr lang="cs-CZ" sz="2400" dirty="0" smtClean="0"/>
              <a:t>Pro přesnější určení stupně ohrožení v ČR </a:t>
            </a:r>
          </a:p>
          <a:p>
            <a:pPr algn="ctr"/>
            <a:r>
              <a:rPr lang="cs-CZ" sz="2400" dirty="0" smtClean="0"/>
              <a:t>byl podle zákona 114/1992 Sb. vytvořen </a:t>
            </a:r>
          </a:p>
          <a:p>
            <a:pPr algn="ctr"/>
            <a:endParaRPr lang="cs-CZ" sz="800" dirty="0" smtClean="0"/>
          </a:p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zvláště chráněných druhů živočichů</a:t>
            </a:r>
            <a:r>
              <a:rPr lang="cs-CZ" sz="2400" dirty="0" smtClean="0"/>
              <a:t>.</a:t>
            </a:r>
          </a:p>
          <a:p>
            <a:pPr algn="ctr"/>
            <a:endParaRPr lang="cs-CZ" sz="1200" dirty="0" smtClean="0"/>
          </a:p>
          <a:p>
            <a:pPr algn="ctr"/>
            <a:endParaRPr lang="cs-CZ" sz="2400" dirty="0" smtClean="0"/>
          </a:p>
          <a:p>
            <a:pPr algn="ctr"/>
            <a:r>
              <a:rPr lang="cs-CZ" sz="2400" dirty="0" smtClean="0"/>
              <a:t> Ohrožené druhy jsou zde rozděleny na: </a:t>
            </a:r>
          </a:p>
          <a:p>
            <a:pPr algn="ctr"/>
            <a:endParaRPr lang="cs-CZ" sz="1400" dirty="0" smtClean="0"/>
          </a:p>
          <a:p>
            <a:pPr algn="ctr"/>
            <a:endParaRPr lang="cs-CZ" sz="800" dirty="0" smtClean="0"/>
          </a:p>
          <a:p>
            <a:pPr marL="1714500" lvl="3" indent="-342900">
              <a:buAutoNum type="alphaLcParenR"/>
            </a:pPr>
            <a:r>
              <a:rPr lang="cs-CZ" sz="2400" b="1" dirty="0" smtClean="0"/>
              <a:t>Kriticky ohrožené druhy</a:t>
            </a:r>
          </a:p>
          <a:p>
            <a:pPr marL="342900" indent="-342900" algn="ctr"/>
            <a:endParaRPr lang="cs-CZ" sz="2400" dirty="0" smtClean="0"/>
          </a:p>
          <a:p>
            <a:pPr marL="1828800" lvl="3" indent="-457200"/>
            <a:r>
              <a:rPr lang="cs-CZ" sz="2400" dirty="0" smtClean="0"/>
              <a:t>b) </a:t>
            </a:r>
            <a:r>
              <a:rPr lang="cs-CZ" sz="2400" b="1" dirty="0" smtClean="0"/>
              <a:t>Silně ohrožené druhy</a:t>
            </a:r>
          </a:p>
          <a:p>
            <a:pPr marL="1828800" lvl="3" indent="-457200"/>
            <a:endParaRPr lang="cs-CZ" sz="2400" dirty="0" smtClean="0"/>
          </a:p>
          <a:p>
            <a:pPr marL="1714500" lvl="3" indent="-342900"/>
            <a:r>
              <a:rPr lang="cs-CZ" sz="2400" dirty="0" smtClean="0"/>
              <a:t>c) </a:t>
            </a:r>
            <a:r>
              <a:rPr lang="cs-CZ" sz="2400" b="1" dirty="0" smtClean="0"/>
              <a:t>Ohrožené druhy</a:t>
            </a: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0"/>
            <a:ext cx="8424936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050" b="1" dirty="0" smtClean="0"/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Vyhynulé  druhy:   </a:t>
            </a:r>
          </a:p>
          <a:p>
            <a:endParaRPr lang="cs-CZ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/>
              <a:t>             - druhy vyhynulé na území ČR v důsledku činnosti člověka </a:t>
            </a:r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</p:txBody>
      </p:sp>
      <p:pic>
        <p:nvPicPr>
          <p:cNvPr id="7170" name="Picture 2" descr="Soubor:Shipza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7"/>
            <a:ext cx="2664296" cy="193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971600" y="12687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Jeseter  velký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12687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Zubr  evropský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19872" y="32129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Norek  </a:t>
            </a:r>
          </a:p>
          <a:p>
            <a:pPr algn="ctr"/>
            <a:r>
              <a:rPr lang="cs-CZ" b="1" dirty="0" smtClean="0"/>
              <a:t>evropský</a:t>
            </a:r>
            <a:endParaRPr lang="cs-CZ" b="1" dirty="0"/>
          </a:p>
        </p:txBody>
      </p:sp>
      <p:pic>
        <p:nvPicPr>
          <p:cNvPr id="7172" name="Picture 4" descr="Soubor:Wis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700808"/>
            <a:ext cx="285006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Soubor:Mink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887843"/>
            <a:ext cx="2939085" cy="184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3275856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388424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940152" y="53732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71600" y="1484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Los  evropský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14847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Vydra  říční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39330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Užovka  stromová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0"/>
            <a:ext cx="84249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050" b="1" dirty="0" smtClean="0"/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Kriticky  ohrožené  druhy:   </a:t>
            </a:r>
          </a:p>
          <a:p>
            <a:endParaRPr lang="cs-CZ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/>
              <a:t>                 - druhy kriticky ohrožené vyhynutím v ČR při dalším </a:t>
            </a:r>
          </a:p>
          <a:p>
            <a:r>
              <a:rPr lang="cs-CZ" sz="2000" dirty="0" smtClean="0"/>
              <a:t>                                   působení ohrožujících faktorů</a:t>
            </a:r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</p:txBody>
      </p:sp>
      <p:pic>
        <p:nvPicPr>
          <p:cNvPr id="31746" name="Picture 2" descr="Soubor:Moose in Gros Ventre Campgroud 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2376264" cy="1693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Soubor:Loutre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1" y="1916832"/>
            <a:ext cx="244827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Soubor:Europäischer Ziesel in Hockstellu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916832"/>
            <a:ext cx="22082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6732240" y="14847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Sysel  obecný</a:t>
            </a:r>
            <a:endParaRPr lang="cs-CZ" b="1" dirty="0"/>
          </a:p>
        </p:txBody>
      </p:sp>
      <p:pic>
        <p:nvPicPr>
          <p:cNvPr id="31752" name="Picture 8" descr="Soubor:Couleuvre Esculape59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293096"/>
            <a:ext cx="212911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4" name="Picture 10" descr="Soubor:JesterkaZelen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4221088"/>
            <a:ext cx="223224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ovéPole 16"/>
          <p:cNvSpPr txBox="1"/>
          <p:nvPr/>
        </p:nvSpPr>
        <p:spPr>
          <a:xfrm>
            <a:off x="3347864" y="38610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Ještěrka  zelená</a:t>
            </a:r>
            <a:endParaRPr lang="cs-CZ" b="1" dirty="0"/>
          </a:p>
        </p:txBody>
      </p:sp>
      <p:pic>
        <p:nvPicPr>
          <p:cNvPr id="31756" name="Picture 12" descr="Soubor:Emys orbicularis 2009 G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4293096"/>
            <a:ext cx="181162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ovéPole 18"/>
          <p:cNvSpPr txBox="1"/>
          <p:nvPr/>
        </p:nvSpPr>
        <p:spPr>
          <a:xfrm>
            <a:off x="6407696" y="39330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Želva  bahenní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3429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940152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8783960" y="3429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699792" y="587727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796136" y="566124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8604448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pic>
        <p:nvPicPr>
          <p:cNvPr id="26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4" y="594928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  <p:bldP spid="10" grpId="0" build="allAtOnce"/>
      <p:bldP spid="14" grpId="0" build="allAtOnce"/>
      <p:bldP spid="17" grpId="0" build="allAtOnce"/>
      <p:bldP spid="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0"/>
            <a:ext cx="84249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050" b="1" dirty="0" smtClean="0"/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Ohrožené  nebo  silně  ohrožené  druhy:</a:t>
            </a:r>
          </a:p>
          <a:p>
            <a:pPr algn="ctr"/>
            <a:r>
              <a:rPr lang="cs-CZ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cs-CZ" sz="2000" dirty="0" smtClean="0"/>
              <a:t>                    - druhy ohrožené, jejich početnost se snižuje a </a:t>
            </a:r>
          </a:p>
          <a:p>
            <a:r>
              <a:rPr lang="cs-CZ" sz="2000" dirty="0" smtClean="0"/>
              <a:t>              v budoucnu by mohly patřit mezi kriticky ohrožené</a:t>
            </a:r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Čolek  obecný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07904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Mlok  skvrnitý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88224" y="14127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Rosnička  zelená</a:t>
            </a:r>
            <a:endParaRPr lang="cs-CZ" b="1" dirty="0"/>
          </a:p>
        </p:txBody>
      </p:sp>
      <p:pic>
        <p:nvPicPr>
          <p:cNvPr id="4098" name="Picture 2" descr="Soubor:Triturus vulga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304256" cy="172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Soubor:Mlo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772816"/>
            <a:ext cx="240026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Soubor:Hyla arborea (Marek Szczepanek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772816"/>
            <a:ext cx="238823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Soubor:Teichfrosc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293096"/>
            <a:ext cx="2160240" cy="166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683568" y="39330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Skokan  zelený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699792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783960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483768" y="566124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13</a:t>
            </a:r>
            <a:endParaRPr lang="cs-CZ" sz="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24128" y="558924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14</a:t>
            </a:r>
            <a:endParaRPr lang="cs-CZ" sz="8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783960" y="566124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15</a:t>
            </a:r>
            <a:endParaRPr lang="cs-CZ" sz="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635896" y="37890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Zmije  obecná</a:t>
            </a:r>
            <a:endParaRPr lang="cs-CZ" b="1" dirty="0"/>
          </a:p>
        </p:txBody>
      </p:sp>
      <p:pic>
        <p:nvPicPr>
          <p:cNvPr id="4108" name="Picture 12" descr="Soubor:Natrix natrix (Karl L)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4293096"/>
            <a:ext cx="220824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ovéPole 21"/>
          <p:cNvSpPr txBox="1"/>
          <p:nvPr/>
        </p:nvSpPr>
        <p:spPr>
          <a:xfrm>
            <a:off x="6588224" y="39330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Užovka  obojková</a:t>
            </a:r>
            <a:endParaRPr lang="cs-CZ" b="1" dirty="0"/>
          </a:p>
        </p:txBody>
      </p:sp>
      <p:pic>
        <p:nvPicPr>
          <p:cNvPr id="4110" name="Picture 14" descr="Soubor:Viperaberus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149080"/>
            <a:ext cx="2304256" cy="152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  <p:bldP spid="12" grpId="0" build="allAtOnce"/>
      <p:bldP spid="20" grpId="0" build="allAtOnce"/>
      <p:bldP spid="2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15567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Vlk  obecný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41490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Medvěd  hnědý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24128" y="17008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Rys  ostrovid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3429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16</a:t>
            </a:r>
            <a:endParaRPr lang="cs-CZ" sz="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100392" y="49411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17</a:t>
            </a:r>
            <a:endParaRPr lang="cs-CZ" sz="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95936" y="63813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18</a:t>
            </a:r>
            <a:endParaRPr lang="cs-CZ" sz="8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95536" y="0"/>
            <a:ext cx="84249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050" b="1" dirty="0" smtClean="0"/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Vzácné  druhy:   </a:t>
            </a:r>
          </a:p>
          <a:p>
            <a:endParaRPr lang="cs-CZ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 smtClean="0"/>
              <a:t>            - druhy vyskytující se jen vzácně v malých oblastech rozšíření,</a:t>
            </a:r>
          </a:p>
          <a:p>
            <a:r>
              <a:rPr lang="cs-CZ" sz="2000" dirty="0" smtClean="0"/>
              <a:t>                              nejsou prozatím řazeny mezi ohrožené</a:t>
            </a:r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</p:txBody>
      </p:sp>
      <p:pic>
        <p:nvPicPr>
          <p:cNvPr id="33794" name="Picture 2" descr="Soubor:Canis lup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28468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Soubor:Brown bear (Ursus arctos arctos) runn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09121"/>
            <a:ext cx="280831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Soubor:Lynx lynx po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132856"/>
            <a:ext cx="2230445" cy="334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Kriticky  ohrožené  druhy  jsou 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2800" dirty="0" smtClean="0"/>
              <a:t>ohrožené vyhynutím  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457200" indent="-457200">
              <a:buAutoNum type="alphaLcParenR"/>
            </a:pPr>
            <a:r>
              <a:rPr lang="cs-CZ" sz="2800" dirty="0" smtClean="0"/>
              <a:t>vyskytují se jen v malých oblastech, </a:t>
            </a:r>
          </a:p>
          <a:p>
            <a:pPr marL="457200" indent="-457200"/>
            <a:r>
              <a:rPr lang="cs-CZ" sz="2800" dirty="0" smtClean="0"/>
              <a:t>      početnost se nesnižuje</a:t>
            </a:r>
          </a:p>
          <a:p>
            <a:pPr marL="457200" indent="-457200">
              <a:buAutoNum type="alphaLcParenR"/>
            </a:pPr>
            <a:endParaRPr lang="cs-CZ" sz="2800" dirty="0" smtClean="0"/>
          </a:p>
          <a:p>
            <a:pPr marL="457200" indent="-457200"/>
            <a:r>
              <a:rPr lang="cs-CZ" sz="2800" dirty="0" smtClean="0"/>
              <a:t>c)  ohrožené, jejich početnost se snižuje</a:t>
            </a:r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7668344" y="21328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668344" y="314096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668344" y="42210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1167</TotalTime>
  <Words>1189</Words>
  <Application>Microsoft Office PowerPoint</Application>
  <PresentationFormat>Předvádění na obrazovce (4:3)</PresentationFormat>
  <Paragraphs>172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Vrchol</vt:lpstr>
      <vt:lpstr>Výchozí návrh</vt:lpstr>
      <vt:lpstr>OCHRANA  DRUHŮ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197</cp:revision>
  <dcterms:created xsi:type="dcterms:W3CDTF">2012-11-07T15:17:22Z</dcterms:created>
  <dcterms:modified xsi:type="dcterms:W3CDTF">2013-01-25T16:24:47Z</dcterms:modified>
</cp:coreProperties>
</file>