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4" r:id="rId4"/>
    <p:sldId id="282" r:id="rId5"/>
    <p:sldId id="257" r:id="rId6"/>
    <p:sldId id="259" r:id="rId7"/>
    <p:sldId id="273" r:id="rId8"/>
    <p:sldId id="289" r:id="rId9"/>
    <p:sldId id="293" r:id="rId10"/>
    <p:sldId id="294" r:id="rId11"/>
    <p:sldId id="298" r:id="rId12"/>
    <p:sldId id="297" r:id="rId13"/>
    <p:sldId id="296" r:id="rId14"/>
    <p:sldId id="295" r:id="rId15"/>
    <p:sldId id="261" r:id="rId16"/>
    <p:sldId id="263" r:id="rId17"/>
    <p:sldId id="262" r:id="rId18"/>
    <p:sldId id="288" r:id="rId19"/>
    <p:sldId id="291" r:id="rId20"/>
    <p:sldId id="276" r:id="rId21"/>
    <p:sldId id="277" r:id="rId22"/>
    <p:sldId id="290" r:id="rId23"/>
    <p:sldId id="292" r:id="rId24"/>
    <p:sldId id="278" r:id="rId25"/>
    <p:sldId id="265" r:id="rId26"/>
    <p:sldId id="28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1/Northern_Goshawk_ad_M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4/Aquila_chrysaetos_Flickr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7/Fak%C3%B3kesely%C5%B1_4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1/Accipiter_gentilis_-Fife,_Scotland-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7/Buteo_buteo_1_(Lukasz_Lukasik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a/Peregrine_Falcon_RWD_at_CRC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Northern_Goshawk_ad_M2.jpg?uselang=cs" TargetMode="External"/><Relationship Id="rId3" Type="http://schemas.openxmlformats.org/officeDocument/2006/relationships/hyperlink" Target="http://commons.wikimedia.org/wiki/File:Buteo_buteo.jpg?uselang=cs" TargetMode="External"/><Relationship Id="rId7" Type="http://schemas.openxmlformats.org/officeDocument/2006/relationships/hyperlink" Target="http://cs.wikipedia.org/wiki/Soubor:Buteo_buteo_1_(Lukasz_Lukasik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Falco_subbuteo_flying.jpg" TargetMode="External"/><Relationship Id="rId5" Type="http://schemas.openxmlformats.org/officeDocument/2006/relationships/hyperlink" Target="http://cs.wikipedia.org/wiki/Soubor:Common_kestrel_falco_tinnunculus.jpg" TargetMode="External"/><Relationship Id="rId4" Type="http://schemas.openxmlformats.org/officeDocument/2006/relationships/hyperlink" Target="http://cs.wikipedia.org/wiki/Soubor:Accipiter_gentilis_-injured_Goshawk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eregrine_Falcon_RWD_at_CRC.jpg?uselang=cs" TargetMode="External"/><Relationship Id="rId3" Type="http://schemas.openxmlformats.org/officeDocument/2006/relationships/hyperlink" Target="http://cs.wikipedia.org/wiki/Soubor:2007-black-kite.jpg" TargetMode="External"/><Relationship Id="rId7" Type="http://schemas.openxmlformats.org/officeDocument/2006/relationships/hyperlink" Target="http://cs.wikipedia.org/wiki/Soubor:Buteo_buteo_1_(Lukasz_Lukasik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Accipiter_gentilis_-Fife,_Scotland-8.jpg?uselang=cs" TargetMode="External"/><Relationship Id="rId5" Type="http://schemas.openxmlformats.org/officeDocument/2006/relationships/hyperlink" Target="http://cs.wikipedia.org/wiki/Soubor:Fak%C3%B3kesely%C5%B1_4.jpg" TargetMode="External"/><Relationship Id="rId4" Type="http://schemas.openxmlformats.org/officeDocument/2006/relationships/hyperlink" Target="http://cs.wikipedia.org/wiki/Soubor:Aquila_chrysaetos_Flickr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8/Buteo_buteo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//upload.wikimedia.org/wikipedia/commons/3/33/Accipiter_gentilis_-injured_Goshawk.jpg" TargetMode="External"/><Relationship Id="rId7" Type="http://schemas.openxmlformats.org/officeDocument/2006/relationships/hyperlink" Target="//upload.wikimedia.org/wikipedia/commons/a/a3/Falco_subbuteo_flying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//upload.wikimedia.org/wikipedia/commons/2/24/Common_kestrel_falco_tinnunculus.jp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//upload.wikimedia.org/wikipedia/commons/6/67/Buteo_buteo_1_(Lukasz_Lukasik).jpg" TargetMode="External"/><Relationship Id="rId7" Type="http://schemas.openxmlformats.org/officeDocument/2006/relationships/hyperlink" Target="//upload.wikimedia.org/wikipedia/commons/0/0f/2007-black-kite.jpg" TargetMode="External"/><Relationship Id="rId12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hyperlink" Target="//upload.wikimedia.org/wikipedia/commons/8/87/Fak%C3%B3kesely%C5%B1_4.jpg" TargetMode="External"/><Relationship Id="rId5" Type="http://schemas.openxmlformats.org/officeDocument/2006/relationships/hyperlink" Target="//upload.wikimedia.org/wikipedia/commons/8/81/Northern_Goshawk_ad_M2.jpg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//upload.wikimedia.org/wikipedia/commons/8/84/Aquila_chrysaetos_Flickr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8/Buteo_buteo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3/Accipiter_gentilis_-injured_Goshaw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4/Common_kestrel_falco_tinnunculu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PTÁCI  DRAVCI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_120_Obratlovci_Ptáci dravci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3568" y="260648"/>
            <a:ext cx="7920880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Jestřáb lesní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Jestřáb lesní má světle pruhovanou spodní část těla. Na rozdíl od káně kořist překvapuje náhlým útokem. Loví hlavně ptáky. Je zákonem chráněný. 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08104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6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Picture 6" descr="File:Northern Goshawk ad M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420888"/>
            <a:ext cx="2016224" cy="329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3568" y="260648"/>
            <a:ext cx="7704856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Orel skalní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Orel skalní je největší dravec. Je symbolem bojovnosti a síly. Zadní končetiny má opeřené až k prstům. Hnízdí ve vysokých horách, je zákonem chráněný. 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04248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8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Picture 10" descr="Soubor:Aquila chrysaetos Flick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487357"/>
            <a:ext cx="4608512" cy="3190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41682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Sup bělohlavý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Supi jsou dravci, kteří se živí uhynulými živočichy. Žijí v horách Asie, Afriky i Evropy. Měří asi 1 m, rozpětí křídel je až 2,5 m. 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732240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9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Picture 12" descr="Soubor:Fakókeselyű 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492896"/>
            <a:ext cx="422446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836712"/>
            <a:ext cx="655272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Dravci loví potravu</a:t>
            </a:r>
            <a:r>
              <a:rPr lang="cs-CZ" sz="3600" b="1" dirty="0" smtClean="0"/>
              <a:t>:</a:t>
            </a:r>
          </a:p>
          <a:p>
            <a:endParaRPr lang="cs-CZ" sz="3600" b="1" dirty="0" smtClean="0"/>
          </a:p>
          <a:p>
            <a:endParaRPr lang="cs-CZ" sz="1400" dirty="0" smtClean="0"/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 noci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ve dne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vždy (ve dne i v noci)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668344" y="22768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668344" y="32849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" action="ppaction://noaction" highlightClick="1"/>
          </p:cNvPr>
          <p:cNvSpPr/>
          <p:nvPr/>
        </p:nvSpPr>
        <p:spPr>
          <a:xfrm>
            <a:off x="7668344" y="436510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836712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</a:t>
            </a:r>
            <a:r>
              <a:rPr lang="cs-CZ" sz="3600" b="1" dirty="0" smtClean="0">
                <a:latin typeface="Calibri" pitchFamily="34" charset="0"/>
              </a:rPr>
              <a:t>Pohlavní  dvoutvárnost  u  dravců:</a:t>
            </a:r>
          </a:p>
          <a:p>
            <a:endParaRPr lang="cs-CZ" b="1" dirty="0" smtClean="0">
              <a:latin typeface="Calibri" pitchFamily="34" charset="0"/>
            </a:endParaRPr>
          </a:p>
          <a:p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samci  se neliší od samic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samice bývají větší a pestřejší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samci bývají větší a pestřejší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774035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74035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774035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92696"/>
            <a:ext cx="846043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         Při rozmnožování: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staví hnízda na zemi, nekrmí mláďata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nestaví hnízda, ani nekrmí mláďata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staví hnízda na stromech, krmí mláďata</a:t>
            </a:r>
            <a:endParaRPr lang="cs-CZ" sz="34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388424" y="22768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388424" y="32849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388424" y="42930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91680" y="908720"/>
            <a:ext cx="69492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Střemhlavým letem útočí: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káně lesní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sokol stěhovavý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sup bělohlavý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100392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100392" y="357301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100392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908720"/>
            <a:ext cx="75973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            Dravci se živí: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rostlinnou potravou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živočišnou potravou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rostlinnou i živočišnou potravou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100392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100392" y="357301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100392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3717032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káně lesní</a:t>
            </a:r>
          </a:p>
          <a:p>
            <a:pPr marL="514350" indent="-514350" algn="l"/>
            <a:r>
              <a:rPr lang="cs-CZ" sz="3200" dirty="0" smtClean="0"/>
              <a:t>				b) sokol stěhovavý</a:t>
            </a:r>
          </a:p>
          <a:p>
            <a:pPr marL="514350" indent="-514350" algn="l"/>
            <a:r>
              <a:rPr lang="cs-CZ" sz="3200" dirty="0" smtClean="0"/>
              <a:t>				c) jestřáb lesní 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36296" y="32849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10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596336" y="386104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596336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7596336" y="50851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5124" name="Picture 4" descr="File:Accipiter gentilis -Fife, Scotland-8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894" b="894"/>
          <a:stretch>
            <a:fillRect/>
          </a:stretch>
        </p:blipFill>
        <p:spPr bwMode="auto">
          <a:xfrm>
            <a:off x="2124075" y="188913"/>
            <a:ext cx="5051425" cy="33115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584" y="3933056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káně lesní</a:t>
            </a:r>
          </a:p>
          <a:p>
            <a:pPr marL="514350" indent="-514350" algn="l"/>
            <a:r>
              <a:rPr lang="cs-CZ" sz="3200" dirty="0" smtClean="0"/>
              <a:t>				b) jestřáb lesní</a:t>
            </a:r>
          </a:p>
          <a:p>
            <a:pPr marL="514350" indent="-514350" algn="l"/>
            <a:r>
              <a:rPr lang="cs-CZ" sz="3200" dirty="0" smtClean="0"/>
              <a:t>				c) poštolka obecná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357301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11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740352" y="40770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740352" y="472514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740352" y="53012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pic>
        <p:nvPicPr>
          <p:cNvPr id="2" name="Picture 2" descr="Soubor:Buteo buteo 1 (Lukasz Lukasik)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6298" b="6298"/>
          <a:stretch>
            <a:fillRect/>
          </a:stretch>
        </p:blipFill>
        <p:spPr bwMode="auto">
          <a:xfrm>
            <a:off x="2095500" y="260350"/>
            <a:ext cx="5272088" cy="34559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ptáků ze skupiny dravců,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jeho součástí je procvičení učiva formou testových otázek.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584" y="3933056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jestřáb lesní</a:t>
            </a:r>
          </a:p>
          <a:p>
            <a:pPr marL="514350" indent="-514350" algn="l"/>
            <a:r>
              <a:rPr lang="cs-CZ" sz="3200" dirty="0" smtClean="0"/>
              <a:t>				b) sokol stěhovavý</a:t>
            </a:r>
          </a:p>
          <a:p>
            <a:pPr marL="514350" indent="-514350" algn="l"/>
            <a:r>
              <a:rPr lang="cs-CZ" sz="3200" dirty="0" smtClean="0"/>
              <a:t>				c) ostříž lesní  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357301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12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740352" y="40770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740352" y="472514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740352" y="53012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pic>
        <p:nvPicPr>
          <p:cNvPr id="54276" name="Picture 4" descr="File:Peregrine Falcon RWD at CRC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6298" b="6298"/>
          <a:stretch>
            <a:fillRect/>
          </a:stretch>
        </p:blipFill>
        <p:spPr bwMode="auto">
          <a:xfrm>
            <a:off x="2095500" y="260350"/>
            <a:ext cx="5272088" cy="34559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404664"/>
            <a:ext cx="756084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Opakování  </a:t>
            </a:r>
            <a:r>
              <a:rPr lang="cs-CZ" sz="3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dravců</a:t>
            </a:r>
            <a:r>
              <a:rPr lang="cs-CZ" sz="3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:</a:t>
            </a:r>
            <a:endParaRPr kumimoji="0" lang="cs-CZ" sz="32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836712"/>
            <a:ext cx="8363272" cy="4709160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lang="cs-CZ" sz="2800" b="1" dirty="0" smtClean="0"/>
              <a:t>Dravci mají zobák 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Kosti a peří v potravě</a:t>
            </a:r>
            <a:r>
              <a:rPr lang="cs-CZ" sz="2800" b="1" noProof="0" dirty="0" smtClean="0"/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Svá mláďata po narození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u nich výrazná pohlavní dvoutvárnost.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Hnízdo staví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?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Živí </a:t>
            </a:r>
            <a:r>
              <a:rPr lang="cs-CZ" sz="2800" b="1" dirty="0" smtClean="0"/>
              <a:t>se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Z</a:t>
            </a:r>
            <a:r>
              <a:rPr lang="cs-CZ" sz="2800" b="1" dirty="0" smtClean="0"/>
              <a:t>adní končetiny jsou</a:t>
            </a: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V přírodě jsou důležití 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4" name="TextovéPole 3"/>
          <p:cNvSpPr txBox="1"/>
          <p:nvPr/>
        </p:nvSpPr>
        <p:spPr>
          <a:xfrm>
            <a:off x="4211960" y="1340768"/>
            <a:ext cx="42484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ostrý, hákovitě zahnutý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5" name="TextovéPole 4"/>
          <p:cNvSpPr txBox="1"/>
          <p:nvPr/>
        </p:nvSpPr>
        <p:spPr>
          <a:xfrm>
            <a:off x="4716016" y="1844824"/>
            <a:ext cx="172819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vyvrhují.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6" name="TextovéPole 5"/>
          <p:cNvSpPr txBox="1"/>
          <p:nvPr/>
        </p:nvSpPr>
        <p:spPr>
          <a:xfrm>
            <a:off x="5292080" y="2348880"/>
            <a:ext cx="129614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krmí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7" name="TextovéPole 6"/>
          <p:cNvSpPr txBox="1"/>
          <p:nvPr/>
        </p:nvSpPr>
        <p:spPr>
          <a:xfrm>
            <a:off x="1043608" y="2852936"/>
            <a:ext cx="108012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Není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8" name="TextovéPole 7"/>
          <p:cNvSpPr txBox="1"/>
          <p:nvPr/>
        </p:nvSpPr>
        <p:spPr>
          <a:xfrm>
            <a:off x="3347864" y="3356992"/>
            <a:ext cx="579613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na vyvýšených místech.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9" name="TextovéPole 8"/>
          <p:cNvSpPr txBox="1"/>
          <p:nvPr/>
        </p:nvSpPr>
        <p:spPr>
          <a:xfrm>
            <a:off x="2339752" y="3861048"/>
            <a:ext cx="655272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p</a:t>
            </a:r>
            <a:r>
              <a:rPr lang="cs-CZ" sz="2800" b="1" dirty="0" smtClean="0">
                <a:solidFill>
                  <a:srgbClr val="C00000"/>
                </a:solidFill>
              </a:rPr>
              <a:t>ouze živočišnou potravou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10" name="TextovéPole 9"/>
          <p:cNvSpPr txBox="1"/>
          <p:nvPr/>
        </p:nvSpPr>
        <p:spPr>
          <a:xfrm>
            <a:off x="4716016" y="4437112"/>
            <a:ext cx="442798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s</a:t>
            </a:r>
            <a:r>
              <a:rPr lang="cs-CZ" sz="2800" b="1" dirty="0" smtClean="0">
                <a:solidFill>
                  <a:srgbClr val="C00000"/>
                </a:solidFill>
              </a:rPr>
              <a:t>ilné s ostrými drápy.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11" name="TextovéPole 10"/>
          <p:cNvSpPr txBox="1"/>
          <p:nvPr/>
        </p:nvSpPr>
        <p:spPr>
          <a:xfrm>
            <a:off x="4932040" y="4941168"/>
            <a:ext cx="421196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p</a:t>
            </a:r>
            <a:r>
              <a:rPr lang="cs-CZ" sz="2800" b="1" dirty="0" smtClean="0">
                <a:solidFill>
                  <a:srgbClr val="C00000"/>
                </a:solidFill>
              </a:rPr>
              <a:t>ro udržení rovnováhy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886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30. 5. 2013:</a:t>
            </a:r>
            <a:endParaRPr lang="cs-CZ" sz="20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79512" y="692696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Buteo</a:t>
            </a:r>
            <a:r>
              <a:rPr lang="cs-CZ" sz="1400" dirty="0" smtClean="0"/>
              <a:t> </a:t>
            </a:r>
            <a:r>
              <a:rPr lang="cs-CZ" sz="1400" dirty="0" err="1" smtClean="0"/>
              <a:t>buteo.jpg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17. 12. 2011, 19:55 [cit. 2013-05-30]. Dostupné z: </a:t>
            </a:r>
            <a:r>
              <a:rPr lang="cs-CZ" sz="1400" dirty="0" smtClean="0">
                <a:hlinkClick r:id="rId3"/>
              </a:rPr>
              <a:t>http://commons.wikimedia.org/wiki/File:Buteo_buteo.jpg?uselang=cs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Accipiter</a:t>
            </a:r>
            <a:r>
              <a:rPr lang="cs-CZ" sz="1400" dirty="0" smtClean="0"/>
              <a:t> </a:t>
            </a:r>
            <a:r>
              <a:rPr lang="cs-CZ" sz="1400" dirty="0" err="1" smtClean="0"/>
              <a:t>gentilis</a:t>
            </a:r>
            <a:r>
              <a:rPr lang="cs-CZ" sz="1400" dirty="0" smtClean="0"/>
              <a:t> -</a:t>
            </a:r>
            <a:r>
              <a:rPr lang="cs-CZ" sz="1400" dirty="0" err="1" smtClean="0"/>
              <a:t>injured</a:t>
            </a:r>
            <a:r>
              <a:rPr lang="cs-CZ" sz="1400" dirty="0" smtClean="0"/>
              <a:t> </a:t>
            </a:r>
            <a:r>
              <a:rPr lang="cs-CZ" sz="1400" dirty="0" err="1" smtClean="0"/>
              <a:t>Goshawk.jpg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29. 3. 2008, 13:08 [cit. 2013-05-30]. Dostupné z: </a:t>
            </a:r>
            <a:r>
              <a:rPr lang="cs-CZ" sz="1400" dirty="0" smtClean="0">
                <a:hlinkClick r:id="rId4"/>
              </a:rPr>
              <a:t>http://cs.wikipedia.org/wiki/Soubor:Accipiter_gentilis_-injured_Goshawk.jpg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Common</a:t>
            </a:r>
            <a:r>
              <a:rPr lang="cs-CZ" sz="1400" dirty="0" smtClean="0"/>
              <a:t> </a:t>
            </a:r>
            <a:r>
              <a:rPr lang="cs-CZ" sz="1400" dirty="0" err="1" smtClean="0"/>
              <a:t>kestrel</a:t>
            </a:r>
            <a:r>
              <a:rPr lang="cs-CZ" sz="1400" dirty="0" smtClean="0"/>
              <a:t> </a:t>
            </a:r>
            <a:r>
              <a:rPr lang="cs-CZ" sz="1400" dirty="0" err="1" smtClean="0"/>
              <a:t>falco</a:t>
            </a:r>
            <a:r>
              <a:rPr lang="cs-CZ" sz="1400" dirty="0" smtClean="0"/>
              <a:t> </a:t>
            </a:r>
            <a:r>
              <a:rPr lang="cs-CZ" sz="1400" dirty="0" err="1" smtClean="0"/>
              <a:t>tinnunculus.jpg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 11. 2010, 22:56 [cit. 2013-05-30]. Dostupné z: </a:t>
            </a:r>
            <a:r>
              <a:rPr lang="cs-CZ" sz="1400" dirty="0" smtClean="0">
                <a:hlinkClick r:id="rId5"/>
              </a:rPr>
              <a:t>http://cs.wikipedia.org/wiki/Soubor:Common_kestrel_falco_tinnunculus.jpg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Falco</a:t>
            </a:r>
            <a:r>
              <a:rPr lang="cs-CZ" sz="1400" dirty="0" smtClean="0"/>
              <a:t> </a:t>
            </a:r>
            <a:r>
              <a:rPr lang="cs-CZ" sz="1400" dirty="0" err="1" smtClean="0"/>
              <a:t>subbuteo</a:t>
            </a:r>
            <a:r>
              <a:rPr lang="cs-CZ" sz="1400" dirty="0" smtClean="0"/>
              <a:t> </a:t>
            </a:r>
            <a:r>
              <a:rPr lang="cs-CZ" sz="1400" dirty="0" err="1" smtClean="0"/>
              <a:t>flying.jpg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5. 2009, 23:04 [cit. 2013-05-30]. Dostupné z: </a:t>
            </a:r>
            <a:r>
              <a:rPr lang="cs-CZ" sz="1400" dirty="0" smtClean="0">
                <a:hlinkClick r:id="rId6"/>
              </a:rPr>
              <a:t>http://cs.wikipedia.org/wiki/Soubor:Falco_subbuteo_flying.jpg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Buteo</a:t>
            </a:r>
            <a:r>
              <a:rPr lang="cs-CZ" sz="1400" dirty="0" smtClean="0"/>
              <a:t> </a:t>
            </a:r>
            <a:r>
              <a:rPr lang="cs-CZ" sz="1400" dirty="0" err="1" smtClean="0"/>
              <a:t>buteo</a:t>
            </a:r>
            <a:r>
              <a:rPr lang="cs-CZ" sz="1400" dirty="0" smtClean="0"/>
              <a:t> 1 (</a:t>
            </a:r>
            <a:r>
              <a:rPr lang="cs-CZ" sz="1400" dirty="0" err="1" smtClean="0"/>
              <a:t>Lukasz</a:t>
            </a:r>
            <a:r>
              <a:rPr lang="cs-CZ" sz="1400" dirty="0" smtClean="0"/>
              <a:t> </a:t>
            </a:r>
            <a:r>
              <a:rPr lang="cs-CZ" sz="1400" dirty="0" err="1" smtClean="0"/>
              <a:t>Lukasik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27. 5. 2006, 19:10 [cit. 2013-05-30]. Dostupné z: </a:t>
            </a:r>
            <a:r>
              <a:rPr lang="cs-CZ" sz="1400" dirty="0" smtClean="0">
                <a:hlinkClick r:id="rId7"/>
              </a:rPr>
              <a:t>http://cs.wikipedia.org/wiki/Soubor:Buteo_buteo_1_(Lukasz_Lukasik).jpg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Northern</a:t>
            </a:r>
            <a:r>
              <a:rPr lang="cs-CZ" sz="1400" dirty="0" smtClean="0"/>
              <a:t> </a:t>
            </a:r>
            <a:r>
              <a:rPr lang="cs-CZ" sz="1400" dirty="0" err="1" smtClean="0"/>
              <a:t>Goshawk</a:t>
            </a:r>
            <a:r>
              <a:rPr lang="cs-CZ" sz="1400" dirty="0" smtClean="0"/>
              <a:t> ad M2.jpg.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17. 8. 2006, 06:41 [cit. 2013-05-30]. Dostupné z: </a:t>
            </a:r>
            <a:r>
              <a:rPr lang="cs-CZ" sz="1400" dirty="0" smtClean="0">
                <a:hlinkClick r:id="rId8"/>
              </a:rPr>
              <a:t>http://commons.wikimedia.org/wiki/File:Northern_Goshawk_ad_M2.jpg?uselang=cs</a:t>
            </a:r>
            <a:endParaRPr lang="cs-CZ" sz="1400" dirty="0" smtClean="0"/>
          </a:p>
          <a:p>
            <a:pPr marL="342900" indent="-342900"/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23528" y="548680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cs-CZ" sz="1400" dirty="0" smtClean="0"/>
              <a:t>2007-</a:t>
            </a:r>
            <a:r>
              <a:rPr lang="cs-CZ" sz="1400" dirty="0" err="1" smtClean="0"/>
              <a:t>black</a:t>
            </a:r>
            <a:r>
              <a:rPr lang="cs-CZ" sz="1400" dirty="0" smtClean="0"/>
              <a:t>-</a:t>
            </a:r>
            <a:r>
              <a:rPr lang="cs-CZ" sz="1400" dirty="0" err="1" smtClean="0"/>
              <a:t>kite.jpg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17. 9. 2012, 16:43 [cit. 2013-05-30]. Dostupné z: </a:t>
            </a:r>
            <a:r>
              <a:rPr lang="cs-CZ" sz="1400" dirty="0" smtClean="0">
                <a:hlinkClick r:id="rId3"/>
              </a:rPr>
              <a:t>http://cs.wikipedia.org/wiki/Soubor:2007-black-kite.jpg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Aquila</a:t>
            </a:r>
            <a:r>
              <a:rPr lang="cs-CZ" sz="1400" dirty="0" smtClean="0"/>
              <a:t> </a:t>
            </a:r>
            <a:r>
              <a:rPr lang="cs-CZ" sz="1400" dirty="0" err="1" smtClean="0"/>
              <a:t>chrysaetos</a:t>
            </a:r>
            <a:r>
              <a:rPr lang="cs-CZ" sz="1400" dirty="0" smtClean="0"/>
              <a:t> </a:t>
            </a:r>
            <a:r>
              <a:rPr lang="cs-CZ" sz="1400" dirty="0" err="1" smtClean="0"/>
              <a:t>Flickr.jpg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20. 10. 2007, 16:54 [cit. 2013-05-30]. Dostupné z: </a:t>
            </a:r>
            <a:r>
              <a:rPr lang="cs-CZ" sz="1400" dirty="0" smtClean="0">
                <a:hlinkClick r:id="rId4"/>
              </a:rPr>
              <a:t>http://cs.wikipedia.org/wiki/Soubor:Aquila_chrysaetos_Flickr.jpg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hu-HU" sz="1400" dirty="0" smtClean="0"/>
              <a:t>Fakókeselyű 4.jpg. In: </a:t>
            </a:r>
            <a:r>
              <a:rPr lang="hu-HU" sz="1400" i="1" dirty="0" smtClean="0"/>
              <a:t>Wikipedia: the free encyclopedia</a:t>
            </a:r>
            <a:r>
              <a:rPr lang="hu-HU" sz="1400" dirty="0" smtClean="0"/>
              <a:t> [online]. San Francisco (CA): Wikimedia Foundation, 2001-, 4. 8. 2006, 17:14 [cit. 2013-05-30]. Dostupné z: </a:t>
            </a:r>
            <a:r>
              <a:rPr lang="hu-HU" sz="1400" dirty="0" smtClean="0">
                <a:hlinkClick r:id="rId5"/>
              </a:rPr>
              <a:t>http://cs.wikipedia.org/wiki/Soubor:Fak%C3%B3kesely%C5%B1_4.jpg</a:t>
            </a:r>
            <a:endParaRPr lang="hu-HU" sz="1400" dirty="0" smtClean="0"/>
          </a:p>
          <a:p>
            <a:pPr marL="342900" indent="-342900">
              <a:buFont typeface="+mj-lt"/>
              <a:buAutoNum type="arabicPeriod" startAt="7"/>
            </a:pPr>
            <a:endParaRPr lang="hu-HU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Accipiter</a:t>
            </a:r>
            <a:r>
              <a:rPr lang="cs-CZ" sz="1400" dirty="0" smtClean="0"/>
              <a:t> </a:t>
            </a:r>
            <a:r>
              <a:rPr lang="cs-CZ" sz="1400" dirty="0" err="1" smtClean="0"/>
              <a:t>gentilis</a:t>
            </a:r>
            <a:r>
              <a:rPr lang="cs-CZ" sz="1400" dirty="0" smtClean="0"/>
              <a:t> -</a:t>
            </a:r>
            <a:r>
              <a:rPr lang="cs-CZ" sz="1400" dirty="0" err="1" smtClean="0"/>
              <a:t>Fife</a:t>
            </a:r>
            <a:r>
              <a:rPr lang="cs-CZ" sz="1400" dirty="0" smtClean="0"/>
              <a:t>, </a:t>
            </a:r>
            <a:r>
              <a:rPr lang="cs-CZ" sz="1400" dirty="0" err="1" smtClean="0"/>
              <a:t>Scotland</a:t>
            </a:r>
            <a:r>
              <a:rPr lang="cs-CZ" sz="1400" dirty="0" smtClean="0"/>
              <a:t>-8.jpg.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31. 5. 2012, 13:00 [cit. 2013-05-30]. Dostupné z: </a:t>
            </a:r>
            <a:r>
              <a:rPr lang="cs-CZ" sz="1400" dirty="0" smtClean="0">
                <a:hlinkClick r:id="rId6"/>
              </a:rPr>
              <a:t>http://commons.wikimedia.org/wiki/File:Accipiter_gentilis_-Fife,_Scotland-8.jpg?uselang=cs</a:t>
            </a:r>
            <a:endParaRPr lang="hu-HU" sz="1400" dirty="0" smtClean="0"/>
          </a:p>
          <a:p>
            <a:pPr marL="342900" indent="-342900">
              <a:buFont typeface="+mj-lt"/>
              <a:buAutoNum type="arabicPeriod" startAt="7"/>
            </a:pPr>
            <a:endParaRPr lang="hu-HU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Buteo</a:t>
            </a:r>
            <a:r>
              <a:rPr lang="cs-CZ" sz="1400" dirty="0" smtClean="0"/>
              <a:t> </a:t>
            </a:r>
            <a:r>
              <a:rPr lang="cs-CZ" sz="1400" dirty="0" err="1" smtClean="0"/>
              <a:t>buteo</a:t>
            </a:r>
            <a:r>
              <a:rPr lang="cs-CZ" sz="1400" dirty="0" smtClean="0"/>
              <a:t> 1 (</a:t>
            </a:r>
            <a:r>
              <a:rPr lang="cs-CZ" sz="1400" dirty="0" err="1" smtClean="0"/>
              <a:t>Lukasz</a:t>
            </a:r>
            <a:r>
              <a:rPr lang="cs-CZ" sz="1400" dirty="0" smtClean="0"/>
              <a:t> </a:t>
            </a:r>
            <a:r>
              <a:rPr lang="cs-CZ" sz="1400" dirty="0" err="1" smtClean="0"/>
              <a:t>Lukasik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27. 5. 2006, 19:10 [cit. 2013-05-30]. Dostupné z: </a:t>
            </a:r>
            <a:r>
              <a:rPr lang="cs-CZ" sz="1400" dirty="0" smtClean="0">
                <a:hlinkClick r:id="rId7"/>
              </a:rPr>
              <a:t>http://cs.wikipedia.org/wiki/Soubor:Buteo_buteo_1_(Lukasz_Lukasik).jpg</a:t>
            </a:r>
            <a:endParaRPr lang="hu-HU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Peregrine</a:t>
            </a:r>
            <a:r>
              <a:rPr lang="cs-CZ" sz="1400" dirty="0" smtClean="0"/>
              <a:t> </a:t>
            </a:r>
            <a:r>
              <a:rPr lang="cs-CZ" sz="1400" dirty="0" err="1" smtClean="0"/>
              <a:t>Falcon</a:t>
            </a:r>
            <a:r>
              <a:rPr lang="cs-CZ" sz="1400" dirty="0" smtClean="0"/>
              <a:t> RWD </a:t>
            </a:r>
            <a:r>
              <a:rPr lang="cs-CZ" sz="1400" dirty="0" err="1" smtClean="0"/>
              <a:t>at</a:t>
            </a:r>
            <a:r>
              <a:rPr lang="cs-CZ" sz="1400" dirty="0" smtClean="0"/>
              <a:t> </a:t>
            </a:r>
            <a:r>
              <a:rPr lang="cs-CZ" sz="1400" dirty="0" err="1" smtClean="0"/>
              <a:t>CRC.jpg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10. 2011, 11:14 [cit. 2013-05-30]. Dostupné z: </a:t>
            </a:r>
            <a:r>
              <a:rPr lang="cs-CZ" sz="1400" dirty="0" smtClean="0">
                <a:hlinkClick r:id="rId8"/>
              </a:rPr>
              <a:t>http://commons.wikimedia.org/wiki/File:Peregrine_Falcon_RWD_at_CRC.jpg?uselang=cs</a:t>
            </a:r>
            <a:endParaRPr lang="cs-CZ" sz="1400" dirty="0" smtClean="0"/>
          </a:p>
          <a:p>
            <a:pPr marL="342900" indent="-342900"/>
            <a:endParaRPr lang="cs-CZ" sz="1400" dirty="0" smtClean="0"/>
          </a:p>
          <a:p>
            <a:pPr marL="342900" indent="-342900"/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Znaky: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836712"/>
            <a:ext cx="8820472" cy="5256584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2400" b="1" dirty="0" smtClean="0">
                <a:latin typeface="Calibri" pitchFamily="34" charset="0"/>
              </a:rPr>
              <a:t>výborní letci – velká silná křídla </a:t>
            </a:r>
          </a:p>
          <a:p>
            <a:r>
              <a:rPr lang="cs-CZ" sz="2400" b="1" dirty="0" smtClean="0">
                <a:latin typeface="Calibri" pitchFamily="34" charset="0"/>
              </a:rPr>
              <a:t>potravu loví v letu ve dne – výborný zrak</a:t>
            </a:r>
          </a:p>
          <a:p>
            <a:r>
              <a:rPr lang="cs-CZ" sz="2400" b="1" dirty="0" smtClean="0">
                <a:latin typeface="Calibri" pitchFamily="34" charset="0"/>
              </a:rPr>
              <a:t>silné zadní končetiny s ostrými drápy = spáry</a:t>
            </a:r>
          </a:p>
          <a:p>
            <a:r>
              <a:rPr lang="cs-CZ" sz="2400" b="1" dirty="0" smtClean="0">
                <a:latin typeface="Calibri" pitchFamily="34" charset="0"/>
              </a:rPr>
              <a:t>ostrý, hákovitě zahnutý zobák</a:t>
            </a:r>
          </a:p>
          <a:p>
            <a:r>
              <a:rPr lang="cs-CZ" sz="2400" b="1" dirty="0" smtClean="0">
                <a:latin typeface="Calibri" pitchFamily="34" charset="0"/>
              </a:rPr>
              <a:t>není výrazný pohlavní dimorfismus</a:t>
            </a:r>
          </a:p>
          <a:p>
            <a:r>
              <a:rPr lang="cs-CZ" sz="2400" b="1" dirty="0" smtClean="0">
                <a:latin typeface="Calibri" pitchFamily="34" charset="0"/>
              </a:rPr>
              <a:t>potrava: hraboši, žáby, ještěrky, ptáci, plazi aj.</a:t>
            </a:r>
          </a:p>
          <a:p>
            <a:r>
              <a:rPr lang="cs-CZ" sz="2400" b="1" dirty="0" smtClean="0">
                <a:latin typeface="Calibri" pitchFamily="34" charset="0"/>
              </a:rPr>
              <a:t>nestrávené zbytky potravy vyvrhují</a:t>
            </a:r>
          </a:p>
          <a:p>
            <a:r>
              <a:rPr lang="cs-CZ" sz="2400" b="1" dirty="0" smtClean="0">
                <a:latin typeface="Calibri" pitchFamily="34" charset="0"/>
              </a:rPr>
              <a:t>monogamní, hnízdo staví na stromech, krmiví</a:t>
            </a:r>
          </a:p>
          <a:p>
            <a:r>
              <a:rPr lang="cs-CZ" sz="2400" b="1" dirty="0" smtClean="0">
                <a:latin typeface="Calibri" pitchFamily="34" charset="0"/>
              </a:rPr>
              <a:t>význam: udržování přírodní rovnováhy - predátoři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283968" y="544522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chemeClr val="tx1"/>
                </a:solidFill>
                <a:effectLst/>
              </a:rPr>
              <a:t>            Káně  lesní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756576" y="18864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VÝBORNÝ  ZRAK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144000" y="1700808"/>
            <a:ext cx="3060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OSTRÝ  ZAHNUTÝ  ZOBÁK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820472" y="321297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SILNÉ  ZADNÍ  KONČETINY  S  OSTRÝMI  DRÁPY</a:t>
            </a:r>
            <a:endParaRPr lang="cs-CZ" sz="2000" b="1" dirty="0">
              <a:latin typeface="Calibri" pitchFamily="34" charset="0"/>
            </a:endParaRPr>
          </a:p>
        </p:txBody>
      </p:sp>
      <p:pic>
        <p:nvPicPr>
          <p:cNvPr id="13314" name="Picture 2" descr="File:Buteo bute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980728"/>
            <a:ext cx="2664296" cy="463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Přímá spojovací šipka 13"/>
          <p:cNvCxnSpPr/>
          <p:nvPr/>
        </p:nvCxnSpPr>
        <p:spPr>
          <a:xfrm flipH="1">
            <a:off x="3563888" y="1196752"/>
            <a:ext cx="180020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 flipV="1">
            <a:off x="3131840" y="1556792"/>
            <a:ext cx="2232248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3707904" y="4077072"/>
            <a:ext cx="180020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29 0.06822 C -0.26493 0.06522 -0.27847 0.06938 -0.30938 0.07031 C -0.33264 0.07285 -0.35816 0.06614 -0.38021 0.07724 C -0.39271 0.08372 -0.43524 0.08626 -0.44879 0.09089 C -0.45469 0.0976 -0.46632 0.09875 -0.47431 0.10245 C -0.48038 0.10592 -0.48021 0.10245 -0.48021 0.10731 " pathEditMode="relative" rAng="0" ptsTypes="f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36 -0.0081 C -0.16736 -0.00787 -0.1941 -0.0074 -0.20555 -0.0081 C -0.21649 -0.00763 -0.21927 -0.00509 -0.23298 -0.00486 C -0.2467 -0.00463 -0.27187 -0.00763 -0.28819 -0.00694 C -0.30521 0.00231 -0.31042 -0.00347 -0.33073 2.98797E-6 C -0.34444 -0.00093 -0.36111 0.00508 -0.37483 0.00323 C -0.37639 0.003 -0.38507 0.00393 -0.38663 0.00323 C -0.39201 0.00046 -0.39739 0.01225 -0.40278 0.00948 C -0.40521 0.00832 -0.40069 0.01595 -0.40312 0.0148 C -0.40469 0.0141 -0.40746 0.01156 -0.40746 0.01179 " pathEditMode="relative" rAng="0" ptsTypes="faafffffff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22 0.00162 C -0.15885 -0.00023 -0.21545 0.00324 -0.2276 0.00393 C -0.24548 0.00647 -0.26354 0.00809 -0.28055 0.01202 C -0.28715 0.01318 -0.29357 0.01457 -0.30034 0.01572 C -0.30329 0.01619 -0.3092 0.01711 -0.3092 0.01734 C -0.3151 0.01942 -0.32118 0.01966 -0.3276 0.02104 C -0.33559 0.02289 -0.3434 0.02521 -0.35156 0.02682 C -0.35677 0.02937 -0.36232 0.03168 -0.3684 0.03399 C -0.37517 0.03908 -0.371 0.03793 -0.37882 0.03954 C -0.38055 0.04209 -0.37934 0.04116 -0.38177 0.04278 " pathEditMode="relative" rAng="0" ptsTypes="ffffffffff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Sokolovití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67544" y="692696"/>
            <a:ext cx="266429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Sokol  stěhovavý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156176" y="692696"/>
            <a:ext cx="284380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Poštolka 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07904" y="2636912"/>
            <a:ext cx="2376264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Ostříž  lesní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99792" y="37170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244408" y="3789040"/>
            <a:ext cx="668074" cy="22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56176" y="544522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12290" name="Picture 2" descr="Soubor:Accipiter gentilis -injured Goshaw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244827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Soubor:Common kestrel falco tinnunculu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6740" y="1124744"/>
            <a:ext cx="192570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Soubor:Falco subbuteo flyin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2924944"/>
            <a:ext cx="2658285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Jestřábovití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692696"/>
            <a:ext cx="266429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Káně  lesní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228184" y="692696"/>
            <a:ext cx="2915816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Jestřáb  lesní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07904" y="2204864"/>
            <a:ext cx="237626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Luňák  hnědý 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Orel  skalní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588224" y="3429000"/>
            <a:ext cx="255577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Sup  bělohlavý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55776" y="306896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 rot="21425516">
            <a:off x="8472499" y="2941711"/>
            <a:ext cx="6664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80112" y="458112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55776" y="587727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783960" y="580526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55298" name="Picture 2" descr="Soubor:Buteo buteo 1 (Lukasz Lukasik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2" name="Picture 6" descr="File:Northern Goshawk ad M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052736"/>
            <a:ext cx="127943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4" name="Picture 8" descr="Soubor:2007-black-kit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2636912"/>
            <a:ext cx="2712292" cy="191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6" name="Picture 10" descr="Soubor:Aquila chrysaetos Flickr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861048"/>
            <a:ext cx="280831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8" name="Picture 12" descr="Soubor:Fakókeselyű 4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3861048"/>
            <a:ext cx="2507432" cy="188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3568" y="260648"/>
            <a:ext cx="7920880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Káně lesní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Káně lesní je náš nejhojnější dravec. Bývá až 60 cm dlouhá, rozpětí křídel až 130 cm. Obvykle má bílé skvrny na břiše. Loví drobné hlodavce díky výbornému zraku.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24128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1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Picture 2" descr="File:Buteo bute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9283" y="2420888"/>
            <a:ext cx="1902837" cy="331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3568" y="260648"/>
            <a:ext cx="7920880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Sokol stěhovavý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Sokol </a:t>
            </a: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m</a:t>
            </a: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á špičaté letky a úzký ocas, světle pruhované břicho a pod očima tmavé pruhy. U nás je vzácný, zákonem chráněný. Cvičí se k lovu -  sokolnictví.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00192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2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Picture 2" descr="Soubor:Accipiter gentilis -injured Goshaw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20888"/>
            <a:ext cx="321772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3568" y="260648"/>
            <a:ext cx="7920880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Poštolka obecná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Poštolka obecná je </a:t>
            </a: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malý dravec, který hnízdí i blízko lidí (půdy, kostelní věže, římsy domů). Loví střemhlavým letem hmyz a hraboše. 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868144" y="5589240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3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Picture 4" descr="Soubor:Common kestrel falco tinnunculu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422" y="2348880"/>
            <a:ext cx="2644721" cy="336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647</TotalTime>
  <Words>1149</Words>
  <Application>Microsoft Office PowerPoint</Application>
  <PresentationFormat>Předvádění na obrazovce (4:3)</PresentationFormat>
  <Paragraphs>168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Vrchol</vt:lpstr>
      <vt:lpstr>Výchozí návrh</vt:lpstr>
      <vt:lpstr>1_Výchozí návrh</vt:lpstr>
      <vt:lpstr> PTÁCI  DRAVCI</vt:lpstr>
      <vt:lpstr>Anotace:</vt:lpstr>
      <vt:lpstr>Znaky:</vt:lpstr>
      <vt:lpstr>            Káně  lesní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176</cp:revision>
  <dcterms:created xsi:type="dcterms:W3CDTF">2012-11-07T15:17:22Z</dcterms:created>
  <dcterms:modified xsi:type="dcterms:W3CDTF">2014-03-27T18:31:26Z</dcterms:modified>
</cp:coreProperties>
</file>