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9" r:id="rId9"/>
    <p:sldId id="294" r:id="rId10"/>
    <p:sldId id="298" r:id="rId11"/>
    <p:sldId id="297" r:id="rId12"/>
    <p:sldId id="296" r:id="rId13"/>
    <p:sldId id="295" r:id="rId14"/>
    <p:sldId id="290" r:id="rId15"/>
    <p:sldId id="288" r:id="rId16"/>
    <p:sldId id="263" r:id="rId17"/>
    <p:sldId id="292" r:id="rId18"/>
    <p:sldId id="293" r:id="rId19"/>
    <p:sldId id="276" r:id="rId20"/>
    <p:sldId id="277" r:id="rId21"/>
    <p:sldId id="300" r:id="rId22"/>
    <p:sldId id="278" r:id="rId23"/>
    <p:sldId id="265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Eagle.owl.arp.750pi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2/Asio_otus_-_Ransui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trix_aluco_3_(Martin_Mecnarowski).jpg" TargetMode="External"/><Relationship Id="rId7" Type="http://schemas.openxmlformats.org/officeDocument/2006/relationships/hyperlink" Target="http://cs.wikipedia.org/wiki/Soubor:Eagle.owl.arp.750pi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Snowy_Owl_Barrow_Alaska.jpg" TargetMode="External"/><Relationship Id="rId5" Type="http://schemas.openxmlformats.org/officeDocument/2006/relationships/hyperlink" Target="http://cs.wikipedia.org/wiki/Soubor:Waldohreule_in_freier_Wildbahn.jpg" TargetMode="External"/><Relationship Id="rId4" Type="http://schemas.openxmlformats.org/officeDocument/2006/relationships/hyperlink" Target="http://cs.wikipedia.org/wiki/Soubor:Tyto_alba_close_up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ochuelo_Com%C3%BAn_(_Athene_noctua_)(1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Asio_otus_-_Ransuil.jpg?uselang=cs" TargetMode="External"/><Relationship Id="rId4" Type="http://schemas.openxmlformats.org/officeDocument/2006/relationships/hyperlink" Target="http://cs.wikipedia.org/wiki/Soubor:Strix_aluco_3_(Martin_Mecnarowski)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e/Tyto_alba_close_u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//upload.wikimedia.org/wikipedia/commons/9/97/Waldohreule_in_freier_Wildbahn.jpg" TargetMode="External"/><Relationship Id="rId7" Type="http://schemas.openxmlformats.org/officeDocument/2006/relationships/hyperlink" Target="//upload.wikimedia.org/wikipedia/commons/7/78/Eagle.owl.arp.750pi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//upload.wikimedia.org/wikipedia/commons/f/f6/Snowy_Owl_Barrow_Alaska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7/Waldohreule_in_freier_Wildbahn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6/Snowy_Owl_Barrow_Alask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SOVY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_121_Obratlovci_Ptáci sovy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41682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Výr velký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Výr velký je naše největší sova – měří až 70 cm. Na hlavě má postavená 2 pírka připomínající uši. Žije v horských lesích. Já zákonem chráněný.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6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6" descr="Soubor:Eagle.owl.arp.750pi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3" y="2420887"/>
            <a:ext cx="2664297" cy="323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Sýček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J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e to velmi malá sova. Žije na otevřených loukách, okrajích lesů i v blízkosti člověka. Jeho houkání se dříve lidé báli. Loví hlavně v noci. Je zákonem chráněný.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68144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7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 descr="4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348880"/>
            <a:ext cx="2412014" cy="335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836712"/>
            <a:ext cx="65527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Sovy loví potravu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 noci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ve dne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vždy (ve dne i v noci)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66834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66834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7668344" y="43651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908720"/>
            <a:ext cx="68772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4. prst na končetinách sov je: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zakrnělý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velký s ostruhou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otáčivý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836712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</a:t>
            </a:r>
            <a:r>
              <a:rPr lang="cs-CZ" sz="3600" b="1" dirty="0" smtClean="0">
                <a:latin typeface="Calibri" pitchFamily="34" charset="0"/>
              </a:rPr>
              <a:t>Sovy se orientují:</a:t>
            </a:r>
          </a:p>
          <a:p>
            <a:endParaRPr lang="cs-CZ" b="1" dirty="0" smtClean="0">
              <a:latin typeface="Calibri" pitchFamily="34" charset="0"/>
            </a:endParaRPr>
          </a:p>
          <a:p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pouze sluchem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sluchem i zrakem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pouze zrakem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7597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   Sovy se živí: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rostlinnou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živočišnou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rostlinnou i živočišnou potravou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83671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</a:t>
            </a:r>
            <a:r>
              <a:rPr lang="cs-CZ" sz="3600" b="1" dirty="0" smtClean="0">
                <a:latin typeface="Calibri" pitchFamily="34" charset="0"/>
              </a:rPr>
              <a:t>Vývržky u sov jsou:</a:t>
            </a:r>
          </a:p>
          <a:p>
            <a:endParaRPr lang="cs-CZ" b="1" dirty="0" smtClean="0">
              <a:latin typeface="Calibri" pitchFamily="34" charset="0"/>
            </a:endParaRPr>
          </a:p>
          <a:p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vyvrhovaná mláďata z cizích hnízd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vyvrhnuté nestrávené zbytky potravy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vyvrhnutá potrava z volete mláďatům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316416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316416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16416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sova pálená</a:t>
            </a:r>
          </a:p>
          <a:p>
            <a:pPr marL="514350" indent="-514350" algn="l"/>
            <a:r>
              <a:rPr lang="cs-CZ" sz="3200" dirty="0" smtClean="0"/>
              <a:t>				b) sýček obecný</a:t>
            </a:r>
          </a:p>
          <a:p>
            <a:pPr marL="514350" indent="-514350" algn="l"/>
            <a:r>
              <a:rPr lang="cs-CZ" sz="3200" dirty="0" smtClean="0"/>
              <a:t>				c) puštík obecný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04248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11" name="Obrázek 10" descr="419px-Strix_aluco_3_(Martin_Mecnarowski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442320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kalous ušatý</a:t>
            </a:r>
          </a:p>
          <a:p>
            <a:pPr marL="514350" indent="-514350" algn="l"/>
            <a:r>
              <a:rPr lang="cs-CZ" sz="3200" dirty="0" smtClean="0"/>
              <a:t>				b) výr velký</a:t>
            </a:r>
          </a:p>
          <a:p>
            <a:pPr marL="514350" indent="-514350" algn="l"/>
            <a:r>
              <a:rPr lang="cs-CZ" sz="3200" dirty="0" smtClean="0"/>
              <a:t>				c) sýček obecný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5128" name="Picture 8" descr="File:Asio otus - Ransuil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298" b="6298"/>
          <a:stretch>
            <a:fillRect/>
          </a:stretch>
        </p:blipFill>
        <p:spPr bwMode="auto">
          <a:xfrm>
            <a:off x="1907704" y="260648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404664"/>
            <a:ext cx="756084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Opakování  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sovy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:</a:t>
            </a:r>
            <a:endParaRPr kumimoji="0" lang="cs-CZ" sz="32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836712"/>
            <a:ext cx="8363272" cy="47091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lang="cs-CZ" sz="2800" b="1" dirty="0" smtClean="0"/>
              <a:t>Sovy</a:t>
            </a:r>
            <a:r>
              <a:rPr lang="cs-CZ" sz="2800" b="1" dirty="0" smtClean="0"/>
              <a:t> </a:t>
            </a:r>
            <a:r>
              <a:rPr lang="cs-CZ" sz="2800" b="1" dirty="0" smtClean="0"/>
              <a:t>mají zobák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noProof="0" dirty="0" smtClean="0"/>
              <a:t>Loví tichým letem v</a:t>
            </a:r>
            <a:r>
              <a:rPr lang="cs-CZ" sz="2800" b="1" noProof="0" dirty="0" smtClean="0"/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Jejich hlava je</a:t>
            </a:r>
            <a:r>
              <a:rPr lang="cs-CZ" sz="2800" b="1" dirty="0" smtClean="0"/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4. prst na zadních končetinách je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Hnízdo staví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Oči jsou umístěné</a:t>
            </a:r>
            <a:r>
              <a:rPr lang="cs-CZ" sz="2800" b="1" dirty="0" smtClean="0"/>
              <a:t>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Zadní končetiny jsou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Kosti a peří v potravě</a:t>
            </a:r>
            <a:r>
              <a:rPr lang="cs-CZ" sz="2800" b="1" dirty="0" smtClean="0"/>
              <a:t>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3923928" y="1340768"/>
            <a:ext cx="45365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ostrý</a:t>
            </a:r>
            <a:r>
              <a:rPr lang="cs-CZ" sz="2800" b="1" dirty="0" smtClean="0">
                <a:solidFill>
                  <a:srgbClr val="C00000"/>
                </a:solidFill>
              </a:rPr>
              <a:t>, </a:t>
            </a:r>
            <a:r>
              <a:rPr lang="cs-CZ" sz="2800" b="1" dirty="0" smtClean="0">
                <a:solidFill>
                  <a:srgbClr val="C00000"/>
                </a:solidFill>
              </a:rPr>
              <a:t>zahnutý.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5" name="TextovéPole 4"/>
          <p:cNvSpPr txBox="1"/>
          <p:nvPr/>
        </p:nvSpPr>
        <p:spPr>
          <a:xfrm>
            <a:off x="4427984" y="1844824"/>
            <a:ext cx="2016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noci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6" name="TextovéPole 5"/>
          <p:cNvSpPr txBox="1"/>
          <p:nvPr/>
        </p:nvSpPr>
        <p:spPr>
          <a:xfrm>
            <a:off x="3491880" y="2348880"/>
            <a:ext cx="30963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otáčivá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7" name="TextovéPole 6"/>
          <p:cNvSpPr txBox="1"/>
          <p:nvPr/>
        </p:nvSpPr>
        <p:spPr>
          <a:xfrm>
            <a:off x="6516216" y="2852936"/>
            <a:ext cx="172819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o</a:t>
            </a:r>
            <a:r>
              <a:rPr lang="cs-CZ" sz="2800" b="1" dirty="0" smtClean="0">
                <a:solidFill>
                  <a:srgbClr val="C00000"/>
                </a:solidFill>
              </a:rPr>
              <a:t>táčivý.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3347864" y="3356992"/>
            <a:ext cx="57961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na vyvýšených místech.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4211960" y="3861048"/>
            <a:ext cx="34563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vepředu hlavy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4716016" y="4437112"/>
            <a:ext cx="44279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silné s ostrými drápy.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4716016" y="4941168"/>
            <a:ext cx="208823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vyvrhují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ptáků ze skupiny sov,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3. 6. 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Strix</a:t>
            </a:r>
            <a:r>
              <a:rPr lang="cs-CZ" sz="1400" dirty="0" smtClean="0"/>
              <a:t> </a:t>
            </a:r>
            <a:r>
              <a:rPr lang="cs-CZ" sz="1400" dirty="0" err="1" smtClean="0"/>
              <a:t>aluco</a:t>
            </a:r>
            <a:r>
              <a:rPr lang="cs-CZ" sz="1400" dirty="0" smtClean="0"/>
              <a:t> 3 (Martin </a:t>
            </a:r>
            <a:r>
              <a:rPr lang="cs-CZ" sz="1400" dirty="0" err="1" smtClean="0"/>
              <a:t>Mecnarowski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1. 2011, 12:38 [cit. 2013-06-03]. Dostupné z: </a:t>
            </a:r>
            <a:r>
              <a:rPr lang="cs-CZ" sz="1400" dirty="0" smtClean="0">
                <a:hlinkClick r:id="rId3"/>
              </a:rPr>
              <a:t>http://cs.wikipedia.org/wiki/Soubor:Strix_aluco_3_(Martin_Mecnarowski).jpg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Tyto alba </a:t>
            </a:r>
            <a:r>
              <a:rPr lang="cs-CZ" sz="1400" dirty="0" err="1" smtClean="0"/>
              <a:t>close</a:t>
            </a:r>
            <a:r>
              <a:rPr lang="cs-CZ" sz="1400" dirty="0" smtClean="0"/>
              <a:t> </a:t>
            </a:r>
            <a:r>
              <a:rPr lang="cs-CZ" sz="1400" dirty="0" err="1" smtClean="0"/>
              <a:t>up.jpg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12. 2011, 11:33 [cit. 2013-06-03]. Dostupné z: </a:t>
            </a:r>
            <a:r>
              <a:rPr lang="cs-CZ" sz="1400" dirty="0" smtClean="0">
                <a:hlinkClick r:id="rId4"/>
              </a:rPr>
              <a:t>http://cs.wikipedia.org/wiki/Soubor:Tyto_alba_close_up.jpg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Strix</a:t>
            </a:r>
            <a:r>
              <a:rPr lang="cs-CZ" sz="1400" dirty="0" smtClean="0"/>
              <a:t> </a:t>
            </a:r>
            <a:r>
              <a:rPr lang="cs-CZ" sz="1400" dirty="0" err="1" smtClean="0"/>
              <a:t>aluco</a:t>
            </a:r>
            <a:r>
              <a:rPr lang="cs-CZ" sz="1400" dirty="0" smtClean="0"/>
              <a:t> 3 (Martin </a:t>
            </a:r>
            <a:r>
              <a:rPr lang="cs-CZ" sz="1400" dirty="0" err="1" smtClean="0"/>
              <a:t>Mecnarowski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1. 2011, 12:38 [cit. 2013-06-03]. Dostupné z: </a:t>
            </a:r>
            <a:r>
              <a:rPr lang="cs-CZ" sz="1400" dirty="0" smtClean="0">
                <a:hlinkClick r:id="rId3"/>
              </a:rPr>
              <a:t>http://cs.wikipedia.org/wiki/Soubor:Strix_aluco_3_(Martin_Mecnarowski).jpg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Waldohreule</a:t>
            </a:r>
            <a:r>
              <a:rPr lang="cs-CZ" sz="1400" dirty="0" smtClean="0"/>
              <a:t> in </a:t>
            </a:r>
            <a:r>
              <a:rPr lang="cs-CZ" sz="1400" dirty="0" err="1" smtClean="0"/>
              <a:t>freier</a:t>
            </a:r>
            <a:r>
              <a:rPr lang="cs-CZ" sz="1400" dirty="0" smtClean="0"/>
              <a:t> </a:t>
            </a:r>
            <a:r>
              <a:rPr lang="cs-CZ" sz="1400" dirty="0" err="1" smtClean="0"/>
              <a:t>Wildbahn.jpg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3. 2005, 18:00 [cit. 2013-06-03]. Dostupné z: </a:t>
            </a:r>
            <a:r>
              <a:rPr lang="cs-CZ" sz="1400" dirty="0" smtClean="0">
                <a:hlinkClick r:id="rId5"/>
              </a:rPr>
              <a:t>http://cs.wikipedia.org/wiki/Soubor:Waldohreule_in_freier_Wildbahn.jpg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Snowy</a:t>
            </a:r>
            <a:r>
              <a:rPr lang="cs-CZ" sz="1400" dirty="0" smtClean="0"/>
              <a:t> </a:t>
            </a:r>
            <a:r>
              <a:rPr lang="cs-CZ" sz="1400" dirty="0" err="1" smtClean="0"/>
              <a:t>Owl</a:t>
            </a:r>
            <a:r>
              <a:rPr lang="cs-CZ" sz="1400" dirty="0" smtClean="0"/>
              <a:t> </a:t>
            </a:r>
            <a:r>
              <a:rPr lang="cs-CZ" sz="1400" dirty="0" err="1" smtClean="0"/>
              <a:t>Barrow</a:t>
            </a:r>
            <a:r>
              <a:rPr lang="cs-CZ" sz="1400" dirty="0" smtClean="0"/>
              <a:t> </a:t>
            </a:r>
            <a:r>
              <a:rPr lang="cs-CZ" sz="1400" dirty="0" err="1" smtClean="0"/>
              <a:t>Alaska.jpg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4. 2008, 15:11 [cit. 2013-06-03]. Dostupné z: </a:t>
            </a:r>
            <a:r>
              <a:rPr lang="cs-CZ" sz="1400" dirty="0" smtClean="0">
                <a:hlinkClick r:id="rId6"/>
              </a:rPr>
              <a:t>http://cs.wikipedia.org/wiki/Soubor:Snowy_Owl_Barrow_Alaska.jpg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Eagle.owl.arp.750pix.jpg.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1. 2005, 18:57 [cit. 2013-06-03]. Dostupné z: </a:t>
            </a:r>
            <a:r>
              <a:rPr lang="cs-CZ" sz="1400" dirty="0" smtClean="0">
                <a:hlinkClick r:id="rId7"/>
              </a:rPr>
              <a:t>http://cs.wikipedia.org/wiki/Soubor:Eagle.owl.arp.750pix.jpg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836712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Mochuelo</a:t>
            </a:r>
            <a:r>
              <a:rPr lang="cs-CZ" sz="1400" dirty="0" smtClean="0"/>
              <a:t> </a:t>
            </a:r>
            <a:r>
              <a:rPr lang="cs-CZ" sz="1400" dirty="0" err="1" smtClean="0"/>
              <a:t>Común</a:t>
            </a:r>
            <a:r>
              <a:rPr lang="cs-CZ" sz="1400" dirty="0" smtClean="0"/>
              <a:t> ( </a:t>
            </a:r>
            <a:r>
              <a:rPr lang="cs-CZ" sz="1400" dirty="0" err="1" smtClean="0"/>
              <a:t>Athene</a:t>
            </a:r>
            <a:r>
              <a:rPr lang="cs-CZ" sz="1400" dirty="0" smtClean="0"/>
              <a:t> </a:t>
            </a:r>
            <a:r>
              <a:rPr lang="cs-CZ" sz="1400" dirty="0" err="1" smtClean="0"/>
              <a:t>noctua</a:t>
            </a:r>
            <a:r>
              <a:rPr lang="cs-CZ" sz="1400" dirty="0" smtClean="0"/>
              <a:t> )(1).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1. 8. 2011, 09:26 [cit. 2013-06-03]. Dostupné z: </a:t>
            </a:r>
            <a:r>
              <a:rPr lang="cs-CZ" sz="1400" dirty="0" smtClean="0">
                <a:hlinkClick r:id="rId3"/>
              </a:rPr>
              <a:t>http://cs.wikipedia.org/wiki/Soubor:Mochuelo_Com%C3%BAn_(_Athene_noctua_)(1).jpg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Strix</a:t>
            </a:r>
            <a:r>
              <a:rPr lang="cs-CZ" sz="1400" dirty="0" smtClean="0"/>
              <a:t> </a:t>
            </a:r>
            <a:r>
              <a:rPr lang="cs-CZ" sz="1400" dirty="0" err="1" smtClean="0"/>
              <a:t>aluco</a:t>
            </a:r>
            <a:r>
              <a:rPr lang="cs-CZ" sz="1400" dirty="0" smtClean="0"/>
              <a:t> 3 (Martin </a:t>
            </a:r>
            <a:r>
              <a:rPr lang="cs-CZ" sz="1400" dirty="0" err="1" smtClean="0"/>
              <a:t>Mecnarowski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1. 2011, 12:38 [cit. 2013-06-03]. Dostupné z: </a:t>
            </a:r>
            <a:r>
              <a:rPr lang="cs-CZ" sz="1400" dirty="0" smtClean="0">
                <a:hlinkClick r:id="rId4"/>
              </a:rPr>
              <a:t>http://cs.wikipedia.org/wiki/Soubor:Strix_aluco_3_(Martin_Mecnarowski).jpg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Asio</a:t>
            </a:r>
            <a:r>
              <a:rPr lang="cs-CZ" sz="1400" dirty="0" smtClean="0"/>
              <a:t> </a:t>
            </a:r>
            <a:r>
              <a:rPr lang="cs-CZ" sz="1400" dirty="0" err="1" smtClean="0"/>
              <a:t>otus</a:t>
            </a:r>
            <a:r>
              <a:rPr lang="cs-CZ" sz="1400" dirty="0" smtClean="0"/>
              <a:t> - </a:t>
            </a:r>
            <a:r>
              <a:rPr lang="cs-CZ" sz="1400" dirty="0" err="1" smtClean="0"/>
              <a:t>Ransuil.jpg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3. 2007, 09:32 [cit. 2013-06-03]. Dostupné z: </a:t>
            </a:r>
            <a:r>
              <a:rPr lang="cs-CZ" sz="1400" dirty="0" smtClean="0">
                <a:hlinkClick r:id="rId5"/>
              </a:rPr>
              <a:t>http://commons.wikimedia.org/wiki/File:Asio_otus_-_Ransuil.jpg?uselang=cs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8676456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loví v noci – tichý let</a:t>
            </a:r>
          </a:p>
          <a:p>
            <a:r>
              <a:rPr lang="cs-CZ" sz="2400" b="1" dirty="0" smtClean="0">
                <a:latin typeface="Calibri" pitchFamily="34" charset="0"/>
              </a:rPr>
              <a:t>výborný sluch i zrak</a:t>
            </a:r>
          </a:p>
          <a:p>
            <a:r>
              <a:rPr lang="cs-CZ" sz="2400" b="1" dirty="0" smtClean="0">
                <a:latin typeface="Calibri" pitchFamily="34" charset="0"/>
              </a:rPr>
              <a:t>otáčivá hlava (270°)</a:t>
            </a:r>
          </a:p>
          <a:p>
            <a:r>
              <a:rPr lang="cs-CZ" sz="2400" b="1" dirty="0" smtClean="0">
                <a:latin typeface="Calibri" pitchFamily="34" charset="0"/>
              </a:rPr>
              <a:t>oči směřují dopředu, kolem „závoj“ z peří</a:t>
            </a:r>
          </a:p>
          <a:p>
            <a:r>
              <a:rPr lang="cs-CZ" sz="2400" b="1" dirty="0" smtClean="0">
                <a:latin typeface="Calibri" pitchFamily="34" charset="0"/>
              </a:rPr>
              <a:t>ostrý zahnutý zobák</a:t>
            </a:r>
          </a:p>
          <a:p>
            <a:r>
              <a:rPr lang="cs-CZ" sz="2400" b="1" dirty="0" smtClean="0">
                <a:latin typeface="Calibri" pitchFamily="34" charset="0"/>
              </a:rPr>
              <a:t>prsty porostlé peřím, otáčivý „vratiprst“</a:t>
            </a:r>
          </a:p>
          <a:p>
            <a:r>
              <a:rPr lang="cs-CZ" sz="2400" b="1" dirty="0" smtClean="0">
                <a:latin typeface="Calibri" pitchFamily="34" charset="0"/>
              </a:rPr>
              <a:t>silné ostré drápy</a:t>
            </a:r>
          </a:p>
          <a:p>
            <a:r>
              <a:rPr lang="cs-CZ" sz="2400" b="1" dirty="0" smtClean="0">
                <a:latin typeface="Calibri" pitchFamily="34" charset="0"/>
              </a:rPr>
              <a:t>nestrávené zbytky potravy – vývržky</a:t>
            </a:r>
          </a:p>
          <a:p>
            <a:r>
              <a:rPr lang="cs-CZ" sz="2400" b="1" dirty="0" smtClean="0">
                <a:latin typeface="Calibri" pitchFamily="34" charset="0"/>
              </a:rPr>
              <a:t>význam: v různých kulturách symbol moudrosti nebo smrti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419px-Strix_aluco_3_(Martin_Mecnarowsk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4517195" cy="456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5868144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  <a:effectLst/>
              </a:rPr>
              <a:t>               Puštík  obecný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56576" y="18864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VĚJÍŘ Z PEŘÍ  KOLEM OČÍ 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56576" y="170080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OSTRÝ ZAHNUTÝ ZOBÁK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540552" y="321297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OSTRÉ SILNÉ DRÁPY, VRATIPRST</a:t>
            </a:r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3851920" y="1412776"/>
            <a:ext cx="3024336" cy="28803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3419872" y="2060848"/>
            <a:ext cx="3456384" cy="14401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3923928" y="4005064"/>
            <a:ext cx="2448272" cy="21602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71 0.08071 C -0.18368 0.07886 -0.1967 0.07886 -0.2184 0.07955 C -0.23489 0.08071 -0.26701 0.08418 -0.28246 0.09019 C -0.29114 0.09366 -0.30035 0.09736 -0.30972 0.09967 C -0.31406 0.10337 -0.32031 0.10592 -0.32604 0.108 C -0.33055 0.10985 -0.33021 0.108 -0.33021 0.11031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54 0.04302 C -0.18629 0.04625 -0.204 0.05504 -0.22275 0.05759 C -0.2375 0.06522 -0.22934 0.06221 -0.24705 0.06522 C -0.25886 0.06429 -0.27101 0.06429 -0.28282 0.0629 C -0.2842 0.06244 -0.28525 0.06082 -0.28664 0.06013 C -0.29115 0.05782 -0.29618 0.05504 -0.3007 0.05273 C -0.30278 0.0518 -0.30504 0.05134 -0.30712 0.05042 C -0.30851 0.04972 -0.31094 0.04787 -0.31094 0.0481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2 0.0333 C -0.14687 0.03238 -0.16163 0.0333 -0.1743 0.03353 C -0.19288 0.03492 -0.21163 0.03561 -0.22934 0.03769 C -0.23628 0.03839 -0.24288 0.03908 -0.25 0.03954 C -0.25312 0.03978 -0.2592 0.04024 -0.2592 0.04047 C -0.26545 0.04139 -0.2717 0.04163 -0.27847 0.04232 C -0.28663 0.04324 -0.29479 0.0444 -0.30329 0.04533 C -0.30885 0.04648 -0.31458 0.04764 -0.32083 0.0488 C -0.32795 0.05157 -0.32361 0.05088 -0.33177 0.05157 C -0.3335 0.05296 -0.33229 0.0525 -0.33472 0.05342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Sovovití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827584" y="836712"/>
            <a:ext cx="777686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Sova pálená - </a:t>
            </a:r>
            <a:r>
              <a:rPr lang="cs-CZ" i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nejrozšířenější sova </a:t>
            </a:r>
            <a:endParaRPr kumimoji="0" lang="cs-CZ" i="1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88224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2290" name="Picture 2" descr="Soubor:Tyto alba close u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84784"/>
            <a:ext cx="372401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Puštíkovití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20688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Puštík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620688"/>
            <a:ext cx="305983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Kalous ušatý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988840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Sovice sněžní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Výr velký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645024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Sýček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72500" y="3085728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8144" y="45811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67744" y="64533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64533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877272"/>
            <a:ext cx="3657600" cy="796925"/>
          </a:xfrm>
          <a:prstGeom prst="rect">
            <a:avLst/>
          </a:prstGeom>
          <a:noFill/>
        </p:spPr>
      </p:pic>
      <p:pic>
        <p:nvPicPr>
          <p:cNvPr id="54274" name="Picture 2" descr="Soubor:Waldohreule in freier Wildbah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052736"/>
            <a:ext cx="1680186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6" name="Picture 4" descr="Soubor:Snowy Owl Barrow Alask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492896"/>
            <a:ext cx="223224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8" name="Picture 6" descr="Soubor:Eagle.owl.arp.750pix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005064"/>
            <a:ext cx="2016224" cy="244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Obrázek 22" descr="400PX-~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4077072"/>
            <a:ext cx="1676442" cy="233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Obrázek 23" descr="419px-Strix_aluco_3_(Martin_Mecnarowski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1052736"/>
            <a:ext cx="1800200" cy="22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Puštík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Puštík obecný je naše nejběžnější sova. Žije v listnatých, občas i jehličnatých lesích, v sadech a parcích. Hnízdo staví nejčastěji ve stromových dutinách.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68144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3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 descr="419px-Strix_aluco_3_(Martin_Mecnarowski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2592288" cy="326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Kalous ušatý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Kalous ušatý hnízdí nejčastěji ve starých hnízdech vran nebo veverek v lesích. Na hlavě má postavená 2 peříčka, která připomínají uši. Živí se hlodavci.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6814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4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2" descr="Soubor:Waldohreule in freier Wildbah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155" y="2420888"/>
            <a:ext cx="243898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Sovice sněžní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Sovice sněžní žije v chladných severních oblastech Evropy, Asie, Grónska a Kanady. Je částečně tažná, na zimu migruje do teplejších oblastí, občas i do ČR.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00192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5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4" descr="Soubor:Snowy Owl Barrow Alas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20888"/>
            <a:ext cx="313909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706</TotalTime>
  <Words>980</Words>
  <Application>Microsoft Office PowerPoint</Application>
  <PresentationFormat>Předvádění na obrazovce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Vrchol</vt:lpstr>
      <vt:lpstr>Výchozí návrh</vt:lpstr>
      <vt:lpstr>1_Výchozí návrh</vt:lpstr>
      <vt:lpstr>PTÁCI  SOVY</vt:lpstr>
      <vt:lpstr>Anotace:</vt:lpstr>
      <vt:lpstr>Znaky:</vt:lpstr>
      <vt:lpstr>               Puštík  obecný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157</cp:revision>
  <dcterms:created xsi:type="dcterms:W3CDTF">2012-11-07T15:17:22Z</dcterms:created>
  <dcterms:modified xsi:type="dcterms:W3CDTF">2014-03-27T19:03:29Z</dcterms:modified>
</cp:coreProperties>
</file>