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4" r:id="rId4"/>
    <p:sldId id="282" r:id="rId5"/>
    <p:sldId id="257" r:id="rId6"/>
    <p:sldId id="259" r:id="rId7"/>
    <p:sldId id="273" r:id="rId8"/>
    <p:sldId id="289" r:id="rId9"/>
    <p:sldId id="290" r:id="rId10"/>
    <p:sldId id="291" r:id="rId11"/>
    <p:sldId id="297" r:id="rId12"/>
    <p:sldId id="311" r:id="rId13"/>
    <p:sldId id="310" r:id="rId14"/>
    <p:sldId id="309" r:id="rId15"/>
    <p:sldId id="308" r:id="rId16"/>
    <p:sldId id="307" r:id="rId17"/>
    <p:sldId id="306" r:id="rId18"/>
    <p:sldId id="305" r:id="rId19"/>
    <p:sldId id="304" r:id="rId20"/>
    <p:sldId id="303" r:id="rId21"/>
    <p:sldId id="302" r:id="rId22"/>
    <p:sldId id="301" r:id="rId23"/>
    <p:sldId id="300" r:id="rId24"/>
    <p:sldId id="299" r:id="rId25"/>
    <p:sldId id="298" r:id="rId26"/>
    <p:sldId id="314" r:id="rId27"/>
    <p:sldId id="313" r:id="rId28"/>
    <p:sldId id="262" r:id="rId29"/>
    <p:sldId id="288" r:id="rId30"/>
    <p:sldId id="263" r:id="rId31"/>
    <p:sldId id="293" r:id="rId32"/>
    <p:sldId id="294" r:id="rId33"/>
    <p:sldId id="292" r:id="rId34"/>
    <p:sldId id="312" r:id="rId35"/>
    <p:sldId id="278" r:id="rId36"/>
    <p:sldId id="265" r:id="rId37"/>
    <p:sldId id="283" r:id="rId38"/>
    <p:sldId id="295" r:id="rId39"/>
    <p:sldId id="29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26.3.2014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a/Emberiza_citrinella_-New_Zealand_-North_Island-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c/Fringilla_coelebs_chaffinch_male_edit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d/Parus_major_m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4/Landsva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6/Delichon_urbicum_1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8/Alauda_arvensi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c/Kos_cern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1/Pied_wagtail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b/European_Starling_200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d/Garrulus_glandarius_1_Luc_Viatou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8/Pica_pica_-Poland-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f/Corvus_frugilegu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12" Type="http://schemas.openxmlformats.org/officeDocument/2006/relationships/image" Target="../media/image28.jpeg"/><Relationship Id="rId2" Type="http://schemas.openxmlformats.org/officeDocument/2006/relationships/hyperlink" Target="http://cs.wikipedia.org/wiki/Soubor:Garrulus_glandarius_1_Luc_Viatour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//upload.wikimedia.org/wikipedia/commons/d/d8/Alauda_arvensis_2.jpg" TargetMode="External"/><Relationship Id="rId11" Type="http://schemas.openxmlformats.org/officeDocument/2006/relationships/hyperlink" Target="//upload.wikimedia.org/wikipedia/commons/1/16/August%C3%ADn_Povedano_Ruise%C3%B1or_Luscinia_megarhynchos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hyperlink" Target="http://cs.wikipedia.org/wiki/Soubor:European_Starling_2006.jpg" TargetMode="External"/><Relationship Id="rId9" Type="http://schemas.openxmlformats.org/officeDocument/2006/relationships/hyperlink" Target="//upload.wikimedia.org/wikipedia/commons/9/93/Hooded_Crow-Mindaugas_Urbonas-9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yrrhulaPyrrhulaAutumn.jpg" TargetMode="External"/><Relationship Id="rId3" Type="http://schemas.openxmlformats.org/officeDocument/2006/relationships/hyperlink" Target="http://cs.wikipedia.org/wiki/Soubor:Solsort.jpg" TargetMode="External"/><Relationship Id="rId7" Type="http://schemas.openxmlformats.org/officeDocument/2006/relationships/hyperlink" Target="http://cs.wikipedia.org/wiki/Soubor:European_Goldfinch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Fringilla_coelebs_chaffinch_male_edit2.jpg" TargetMode="External"/><Relationship Id="rId5" Type="http://schemas.openxmlformats.org/officeDocument/2006/relationships/hyperlink" Target="http://cs.wikipedia.org/wiki/Soubor:Emberiza_citrinella_-New_Zealand_-North_Island-8.jpg" TargetMode="External"/><Relationship Id="rId4" Type="http://schemas.openxmlformats.org/officeDocument/2006/relationships/hyperlink" Target="http://cs.wikipedia.org/wiki/Soubor:House_sparrowIII.jpg" TargetMode="External"/><Relationship Id="rId9" Type="http://schemas.openxmlformats.org/officeDocument/2006/relationships/hyperlink" Target="http://cs.wikipedia.org/wiki/Soubor:Parus_major_m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Kos_cerny.jpg" TargetMode="External"/><Relationship Id="rId3" Type="http://schemas.openxmlformats.org/officeDocument/2006/relationships/hyperlink" Target="http://cs.wikipedia.org/wiki/Soubor:Parus_caeruleus1.jpg" TargetMode="External"/><Relationship Id="rId7" Type="http://schemas.openxmlformats.org/officeDocument/2006/relationships/hyperlink" Target="http://cs.wikipedia.org/wiki/Soubor:Alauda_arvensi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Delichon_urbicum_10.jpg" TargetMode="External"/><Relationship Id="rId5" Type="http://schemas.openxmlformats.org/officeDocument/2006/relationships/hyperlink" Target="http://cs.wikipedia.org/wiki/Soubor:Landsvale.jpg" TargetMode="External"/><Relationship Id="rId4" Type="http://schemas.openxmlformats.org/officeDocument/2006/relationships/hyperlink" Target="http://cs.wikipedia.org/wiki/Soubor:Lophophanes_cristatus_Luc_Viatour_2.jpg" TargetMode="External"/><Relationship Id="rId9" Type="http://schemas.openxmlformats.org/officeDocument/2006/relationships/hyperlink" Target="http://cs.wikipedia.org/wiki/Soubor:August%C3%ADn_Povedano_Ruise%C3%B1or_Luscinia_megarhynchos.jp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orvus_corone_1_(Marek_Szczepanek).jpg" TargetMode="External"/><Relationship Id="rId3" Type="http://schemas.openxmlformats.org/officeDocument/2006/relationships/hyperlink" Target="http://cs.wikipedia.org/wiki/Soubor:Pied_wagtail.jpeg" TargetMode="External"/><Relationship Id="rId7" Type="http://schemas.openxmlformats.org/officeDocument/2006/relationships/hyperlink" Target="http://cs.wikipedia.org/wiki/Soubor:Hooded_Crow-Mindaugas_Urbonas-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ica_pica_-Poland-8.jpg?uselang=cs" TargetMode="External"/><Relationship Id="rId5" Type="http://schemas.openxmlformats.org/officeDocument/2006/relationships/hyperlink" Target="http://cs.wikipedia.org/wiki/Soubor:Garrulus_glandarius_1_Luc_Viatour.jpg" TargetMode="External"/><Relationship Id="rId4" Type="http://schemas.openxmlformats.org/officeDocument/2006/relationships/hyperlink" Target="http://cs.wikipedia.org/wiki/Soubor:European_Starling_2006.jpg" TargetMode="External"/><Relationship Id="rId9" Type="http://schemas.openxmlformats.org/officeDocument/2006/relationships/hyperlink" Target="http://cs.wikipedia.org/wiki/Soubor:Corvus_frugilegus_2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ugust%C3%ADn_Povedano_Ruise%C3%B1or_Luscinia_megarhynchos.jpg" TargetMode="External"/><Relationship Id="rId3" Type="http://schemas.openxmlformats.org/officeDocument/2006/relationships/hyperlink" Target="http://cs.wikipedia.org/wiki/Soubor:Alauda_arvensis_2.jpg" TargetMode="External"/><Relationship Id="rId7" Type="http://schemas.openxmlformats.org/officeDocument/2006/relationships/hyperlink" Target="http://cs.wikipedia.org/wiki/Soubor:Hooded_Crow-Mindaugas_Urbonas-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uropean_Goldfinch.jpg" TargetMode="External"/><Relationship Id="rId5" Type="http://schemas.openxmlformats.org/officeDocument/2006/relationships/hyperlink" Target="http://cs.wikipedia.org/wiki/Soubor:European_Starling_2006.jpg" TargetMode="External"/><Relationship Id="rId4" Type="http://schemas.openxmlformats.org/officeDocument/2006/relationships/hyperlink" Target="http://cs.wikipedia.org/wiki/Soubor:Garrulus_glandarius_1_Luc_Viatou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Solsor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//upload.wikimedia.org/wikipedia/commons/3/33/House_sparrowIII.jpg" TargetMode="External"/><Relationship Id="rId7" Type="http://schemas.openxmlformats.org/officeDocument/2006/relationships/hyperlink" Target="//upload.wikimedia.org/wikipedia/commons/7/7c/Fringilla_coelebs_chaffinch_male_edit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5/5a/Emberiza_citrinella_-New_Zealand_-North_Island-8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4/Landsvale.jpg" TargetMode="External"/><Relationship Id="rId3" Type="http://schemas.openxmlformats.org/officeDocument/2006/relationships/hyperlink" Target="//upload.wikimedia.org/wikipedia/commons/2/2d/Parus_major_m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//upload.wikimedia.org/wikipedia/commons/8/88/Parus_caeruleus1.jpg" TargetMode="External"/><Relationship Id="rId10" Type="http://schemas.openxmlformats.org/officeDocument/2006/relationships/hyperlink" Target="//upload.wikimedia.org/wikipedia/commons/0/06/Delichon_urbicum_10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1/Pied_wagtail.jpeg" TargetMode="External"/><Relationship Id="rId3" Type="http://schemas.openxmlformats.org/officeDocument/2006/relationships/hyperlink" Target="//upload.wikimedia.org/wikipedia/commons/d/d8/Alauda_arvensis_2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//upload.wikimedia.org/wikipedia/commons/f/fc/Kos_cerny.jpg" TargetMode="External"/><Relationship Id="rId10" Type="http://schemas.openxmlformats.org/officeDocument/2006/relationships/hyperlink" Target="//upload.wikimedia.org/wikipedia/commons/1/1b/European_Starling_2006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//upload.wikimedia.org/wikipedia/commons/6/6d/Garrulus_glandarius_1_Luc_Viatour.jpg" TargetMode="External"/><Relationship Id="rId7" Type="http://schemas.openxmlformats.org/officeDocument/2006/relationships/hyperlink" Target="//upload.wikimedia.org/wikipedia/commons/6/6f/Corvus_frugilegus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hyperlink" Target="//upload.wikimedia.org/wikipedia/commons/8/88/Pica_pica_-Poland-8.jpg" TargetMode="External"/><Relationship Id="rId10" Type="http://schemas.openxmlformats.org/officeDocument/2006/relationships/hyperlink" Target="//upload.wikimedia.org/wikipedia/commons/2/2c/Corvus_corone_1_(Marek_Szczepanek)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3/House_sparrowII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PTÁCI  PĚVCI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_124_Obratlovci_Ptáci pěvci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Strnad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Strnad obecn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ý hnízdí v otevřené krajině na křovinatých mezích. Jeho potrava je smíšená. Je stálý.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Soubor:Emberiza citrinella -New Zealand -North Island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081" y="2132856"/>
            <a:ext cx="517810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Pěnkava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Pěnkava obecná žije v lesích, parcích, zahradách. Živí se převážně rostlinnou potravou. Samice na zimu odlétají.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4015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4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6" descr="Soubor:Fringilla coelebs chaffinch male edit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2627030" cy="371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Stehlík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Stehlík obecný žije v parcích, zahradách, řidších listnatých lesích. Je stálý. Jeho potrava je rostlinná.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5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Obrázek 5" descr="600px-European_Goldfi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526241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Hýl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Samec hýla obecného se vyznačuje červeným zbarvením peří na hrudi a břiše. Potrava je rostlinná.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56176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Obrázek 5" descr="800px-PyrrhulaPyrrhula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3" y="1964988"/>
            <a:ext cx="3171067" cy="369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koňadra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Sýkora koňadra staví hnízda v dutinách stromů. Její potravou je hmyz a jeho larvy. Tím je užitečná, proto pro ně lidé staví v zahradách budky.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Parus major 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4320480" cy="313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Vlaštovka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Vlaštovka obecná staví otevřená hnízda pod střechami. Má dlouze vykrojený ocas. Hmyz loví v letu. Na zimu odlétá do Afriky. Je zákonem chráněná.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6" descr="Soubor:Landsva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81493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Jiřička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Jiřička obecná má mělčeji vykrojený ocas než vlaštovka.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Staví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 polokulovitá hnízda s </a:t>
            </a:r>
            <a:r>
              <a:rPr lang="cs-CZ" sz="2400" dirty="0" err="1" smtClean="0">
                <a:ln w="6350">
                  <a:noFill/>
                </a:ln>
                <a:ea typeface="+mj-ea"/>
                <a:cs typeface="+mj-cs"/>
              </a:rPr>
              <a:t>vletovým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 otvorem pod střechami. Hmyz loví v letu. Je tažná.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537321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11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8" descr="Soubor:Delichon urbicum 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46443"/>
            <a:ext cx="4329996" cy="314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Skřivan polní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Skřivan polní žije na polích, hnízda staví na zemi.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Vyletuje do výšky a prudce slétává. Potrava je smíšená. Je stěhovavý.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12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Alauda arvens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48879"/>
            <a:ext cx="496855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Kos černý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Kos černý žije blízk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o lidských sídel. Samec je černý se žlutým zobákem a má hnědé nohy. Samice jsou hnědé. Potrava je smíšená, někteří na zimu odlétají.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Soubor:Kos cern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4440492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Slavík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Slavík obecný je nejlepší pěvec. Žije blízko vody, živí se hmyzem. Je stěhovavý. Zákonem chráněný.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00192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14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Obrázek 5" descr="AUGUST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84555"/>
            <a:ext cx="3470213" cy="367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ptáků ze skupiny pěvců,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jeho součástí je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Konipas bílý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Konipas bílý třese ocáskem (název „třasořitka).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Živí se pouze hmyzem. Je stěhovavý.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15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6" descr="Soubor:Pied wagtai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05068"/>
            <a:ext cx="5040560" cy="349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99592" y="260648"/>
            <a:ext cx="7488832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Špaček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Špaček obecný má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tmavě – skvrnitou barvu peří.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Ž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iví se hmyzem, žížalami, slimáky a dužnatými plody (škody na zahradách). Je stěhovavý. 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4015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8" descr="Soubor:European Starling 2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40600"/>
            <a:ext cx="2304255" cy="328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Sojka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Sojka má na křídlech tzv. „zrcátko“ (pruhovaná pírka).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Varovným křikem hlídá les. Je všežravá.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537321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17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Garrulus glandarius 1 Luc Viato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09684"/>
            <a:ext cx="5037893" cy="357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3568" y="260648"/>
            <a:ext cx="792088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Straka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Straka obecná žije blízko lidských sídel. Staví si hnízdo se stříškou. Má bílé bříško a dlouhý ocas. Potravou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jsou bezobratlí, myši, ptáci aj. Hnízdo nepoužívá opakovaně.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240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18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File:Pica pica -Poland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863" y="2492897"/>
            <a:ext cx="4569573" cy="319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260648"/>
            <a:ext cx="7992888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Vrána</a:t>
            </a: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obecná šedá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Vrána šedá žije na východě ČR. Potravou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je hmyz, myši, jiní ptáci, zajíci, koroptve. Okusují pupeny stromů.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4015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19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 descr="800px-Hooded_Crow-Mindaugas_Urbona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988840"/>
            <a:ext cx="2613209" cy="367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Havran polní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Havran polní je černý, starší havrani mají lysý kořen zobáku. Hnízdí společně na vysokých stromech. Přilétají k nám </a:t>
            </a: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na zimu z východní Evropy.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21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7" name="Picture 6" descr="Soubor:Corvus frugilegu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20888"/>
            <a:ext cx="453567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92696"/>
            <a:ext cx="84604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       Při rozmnožování: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zemi,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nestaví hnízda, ani nekrmí mláďata</a:t>
            </a:r>
          </a:p>
          <a:p>
            <a:pPr marL="457200" indent="-457200">
              <a:buAutoNum type="alphaLcParenR"/>
            </a:pPr>
            <a:endParaRPr lang="cs-CZ" sz="3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400" dirty="0" smtClean="0">
                <a:latin typeface="Calibri" pitchFamily="34" charset="0"/>
              </a:rPr>
              <a:t>staví hnízda na stromech, krmí mláďata</a:t>
            </a:r>
            <a:endParaRPr lang="cs-CZ" sz="34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32849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908720"/>
            <a:ext cx="73093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Kulovitá hnízda s otvorem staví:</a:t>
            </a:r>
          </a:p>
          <a:p>
            <a:endParaRPr lang="cs-CZ" sz="3600" b="1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vlaštovka obecná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jiřička obecná</a:t>
            </a:r>
          </a:p>
          <a:p>
            <a:pPr marL="457200" indent="-457200">
              <a:buAutoNum type="alphaLcParenR"/>
            </a:pPr>
            <a:endParaRPr lang="cs-CZ" sz="36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r>
              <a:rPr lang="cs-CZ" sz="3600" dirty="0" smtClean="0">
                <a:latin typeface="Calibri" pitchFamily="34" charset="0"/>
              </a:rPr>
              <a:t>špaček obecný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8100392" y="249289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8100392" y="357301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65313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               </a:t>
            </a:r>
            <a:r>
              <a:rPr lang="cs-CZ" sz="3600" b="1" dirty="0" smtClean="0">
                <a:latin typeface="Calibri" pitchFamily="34" charset="0"/>
              </a:rPr>
              <a:t>Tažní pěvci jsou: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sýkora,  strnad, vrabec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hýl,  kos,  drozd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špaček,  slavík,  jiřička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Názvem „třasořitka“ se označuje: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konipas bílý 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sýkora parukářka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skřivan polní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Znaky: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44644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nejpočetnější skupina, žijí na celém světě 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stromoví </a:t>
            </a:r>
            <a:r>
              <a:rPr lang="cs-CZ" sz="2000" i="1" dirty="0" smtClean="0">
                <a:latin typeface="Calibri" pitchFamily="34" charset="0"/>
              </a:rPr>
              <a:t> </a:t>
            </a:r>
            <a:endParaRPr lang="cs-CZ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zpěvný orgán syrinx: </a:t>
            </a:r>
            <a:r>
              <a:rPr lang="cs-CZ" dirty="0" smtClean="0">
                <a:latin typeface="Calibri" pitchFamily="34" charset="0"/>
              </a:rPr>
              <a:t>značení teritoria, vábení samic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někteří semenožraví, hmyzožraví nebo všežraví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alibri" pitchFamily="34" charset="0"/>
              </a:rPr>
              <a:t>hnízdo staví na stromech, krmiví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83671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</a:t>
            </a:r>
            <a:r>
              <a:rPr lang="cs-CZ" sz="3600" b="1" dirty="0" smtClean="0">
                <a:latin typeface="Calibri" pitchFamily="34" charset="0"/>
              </a:rPr>
              <a:t>Střemhlavým letem se vyznačuje: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špaček obecný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strnad obecný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 skřivan polní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42088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cs-CZ" sz="1800" dirty="0" err="1" smtClean="0">
                <a:solidFill>
                  <a:schemeClr val="tx1"/>
                </a:solidFill>
                <a:effectLst/>
              </a:rPr>
              <a:t>Testík</a:t>
            </a:r>
            <a:r>
              <a:rPr lang="cs-CZ" sz="1800" dirty="0" smtClean="0">
                <a:solidFill>
                  <a:schemeClr val="tx1"/>
                </a:solidFill>
                <a:effectLst/>
              </a:rPr>
              <a:t> </a:t>
            </a:r>
            <a:endParaRPr lang="cs-CZ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404664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620688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52320" y="188640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52320" y="3789040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3861048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75656" y="3717032"/>
            <a:ext cx="4320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Skřivan polní</a:t>
            </a:r>
            <a:endParaRPr lang="cs-CZ" b="1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779912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Sojka obecná</a:t>
            </a:r>
            <a:endParaRPr lang="cs-CZ" b="1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04248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Špaček obecný</a:t>
            </a:r>
            <a:endParaRPr lang="cs-CZ" b="1" i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8356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Stehlík obecný</a:t>
            </a:r>
            <a:endParaRPr lang="cs-CZ" b="1" i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851920" y="61653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Vrána šedá</a:t>
            </a:r>
            <a:endParaRPr lang="cs-CZ" b="1" i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66023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Slavík obecný</a:t>
            </a:r>
            <a:endParaRPr lang="cs-CZ" b="1" i="1" dirty="0"/>
          </a:p>
        </p:txBody>
      </p:sp>
      <p:pic>
        <p:nvPicPr>
          <p:cNvPr id="28" name="Picture 2" descr="Sojka obecná">
            <a:hlinkClick r:id="rId2" tooltip="Sojka obecná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24191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Špaček obecný ve svatebním šatě">
            <a:hlinkClick r:id="rId4" tooltip="Špaček obecný ve svatebním šatě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607" y="620688"/>
            <a:ext cx="175655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ovéPole 22"/>
          <p:cNvSpPr txBox="1"/>
          <p:nvPr/>
        </p:nvSpPr>
        <p:spPr>
          <a:xfrm>
            <a:off x="2915816" y="234888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22</a:t>
            </a:r>
            <a:endParaRPr lang="cs-CZ" sz="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940152" y="27089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23</a:t>
            </a:r>
            <a:endParaRPr lang="cs-CZ" sz="8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8532440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24</a:t>
            </a:r>
            <a:endParaRPr lang="cs-CZ" sz="8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987824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25</a:t>
            </a:r>
            <a:endParaRPr lang="cs-CZ" sz="8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940152" y="594928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26</a:t>
            </a:r>
            <a:endParaRPr lang="cs-CZ" sz="8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87839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27</a:t>
            </a:r>
            <a:endParaRPr lang="cs-CZ" sz="800" dirty="0"/>
          </a:p>
        </p:txBody>
      </p:sp>
      <p:pic>
        <p:nvPicPr>
          <p:cNvPr id="36" name="Picture 2" descr="Soubor:Alauda arvensis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836712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Obrázek 36" descr="600px-European_Goldfin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149080"/>
            <a:ext cx="2592288" cy="180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Soubor:Hooded Crow-Mindaugas Urbonas-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293096"/>
            <a:ext cx="2483429" cy="186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6" name="Picture 6" descr="Soubor:Augustín Povedano Ruiseñor Luscinia megarhyncho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221088"/>
            <a:ext cx="2448272" cy="17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18" grpId="0" build="p"/>
      <p:bldP spid="25" grpId="0" build="p"/>
      <p:bldP spid="26" grpId="0" build="p"/>
      <p:bldP spid="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Opakování  ptáci 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pěvci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836712"/>
            <a:ext cx="8363272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Pěvci jsou stromoví ptáci žijící </a:t>
            </a:r>
            <a:r>
              <a:rPr lang="cs-CZ" sz="2800" b="1" dirty="0" smtClean="0"/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Syrinx je</a:t>
            </a:r>
            <a:r>
              <a:rPr lang="cs-CZ" sz="2800" b="1" noProof="0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Hnízda staví 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krmiví.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Nejlepším pěvcem je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Za hlídače lesa je považována</a:t>
            </a:r>
            <a:r>
              <a:rPr lang="cs-CZ" sz="2800" b="1" dirty="0" smtClean="0"/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Kulovité hnízdo s otvorem staví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Škody na zahradách působí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6156176" y="1340768"/>
            <a:ext cx="28083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na celém světě.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2699792" y="1844824"/>
            <a:ext cx="396044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jejich zpěvný orgán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3347864" y="2348880"/>
            <a:ext cx="48245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</a:t>
            </a:r>
            <a:r>
              <a:rPr lang="cs-CZ" sz="2800" b="1" dirty="0" smtClean="0">
                <a:solidFill>
                  <a:srgbClr val="C00000"/>
                </a:solidFill>
              </a:rPr>
              <a:t>ětšinou na stromech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1043608" y="2852936"/>
            <a:ext cx="9361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Jsou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4644008" y="3356992"/>
            <a:ext cx="259228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s</a:t>
            </a:r>
            <a:r>
              <a:rPr lang="cs-CZ" sz="2800" b="1" dirty="0" smtClean="0">
                <a:solidFill>
                  <a:srgbClr val="C00000"/>
                </a:solidFill>
              </a:rPr>
              <a:t>lavík obecný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6084168" y="3861048"/>
            <a:ext cx="28083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s</a:t>
            </a:r>
            <a:r>
              <a:rPr lang="cs-CZ" sz="2800" b="1" dirty="0" smtClean="0">
                <a:solidFill>
                  <a:srgbClr val="C00000"/>
                </a:solidFill>
              </a:rPr>
              <a:t>ojka obecná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6444208" y="4365104"/>
            <a:ext cx="26997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j</a:t>
            </a:r>
            <a:r>
              <a:rPr lang="cs-CZ" sz="2800" b="1" dirty="0" smtClean="0">
                <a:solidFill>
                  <a:srgbClr val="C00000"/>
                </a:solidFill>
              </a:rPr>
              <a:t>iřička obecná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5652120" y="4941168"/>
            <a:ext cx="28803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š</a:t>
            </a:r>
            <a:r>
              <a:rPr lang="cs-CZ" sz="2800" b="1" dirty="0" smtClean="0">
                <a:solidFill>
                  <a:srgbClr val="C00000"/>
                </a:solidFill>
              </a:rPr>
              <a:t>paček obecný</a:t>
            </a:r>
            <a:r>
              <a:rPr lang="cs-CZ" sz="2800" b="1" dirty="0" smtClean="0">
                <a:solidFill>
                  <a:srgbClr val="C00000"/>
                </a:solidFill>
              </a:rPr>
              <a:t>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21. 6. 2013: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9269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Solsort.jpg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5. 2006, 20:59 [cit. 2013-06-21]. Dostupné z: </a:t>
            </a:r>
            <a:r>
              <a:rPr lang="cs-CZ" sz="1300" dirty="0" smtClean="0">
                <a:hlinkClick r:id="rId3"/>
              </a:rPr>
              <a:t>http://cs.wikipedia.org/wiki/Soubor:Solsort.jpg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smtClean="0"/>
              <a:t>House </a:t>
            </a:r>
            <a:r>
              <a:rPr lang="cs-CZ" sz="1300" dirty="0" err="1" smtClean="0"/>
              <a:t>sparrowIII.jpg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22. 3. 2007, 07:07 [cit. 2013-06-21]. Dostupné z: </a:t>
            </a:r>
            <a:r>
              <a:rPr lang="cs-CZ" sz="1300" dirty="0" smtClean="0">
                <a:hlinkClick r:id="rId4"/>
              </a:rPr>
              <a:t>http://cs.wikipedia.org/wiki/Soubor:House_sparrowIII.jpg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Emberiza</a:t>
            </a:r>
            <a:r>
              <a:rPr lang="cs-CZ" sz="1300" dirty="0" smtClean="0"/>
              <a:t> </a:t>
            </a:r>
            <a:r>
              <a:rPr lang="cs-CZ" sz="1300" dirty="0" err="1" smtClean="0"/>
              <a:t>citrinella</a:t>
            </a:r>
            <a:r>
              <a:rPr lang="cs-CZ" sz="1300" dirty="0" smtClean="0"/>
              <a:t> -New </a:t>
            </a:r>
            <a:r>
              <a:rPr lang="cs-CZ" sz="1300" dirty="0" err="1" smtClean="0"/>
              <a:t>Zealand</a:t>
            </a:r>
            <a:r>
              <a:rPr lang="cs-CZ" sz="1300" dirty="0" smtClean="0"/>
              <a:t> -</a:t>
            </a:r>
            <a:r>
              <a:rPr lang="cs-CZ" sz="1300" dirty="0" err="1" smtClean="0"/>
              <a:t>North</a:t>
            </a:r>
            <a:r>
              <a:rPr lang="cs-CZ" sz="1300" dirty="0" smtClean="0"/>
              <a:t> Island-8.jpg.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12. 2009, 18:26 [cit. 2013-06-21]. Dostupné z: </a:t>
            </a:r>
            <a:r>
              <a:rPr lang="cs-CZ" sz="1300" dirty="0" smtClean="0">
                <a:hlinkClick r:id="rId5"/>
              </a:rPr>
              <a:t>http://cs.wikipedia.org/wiki/Soubor:Emberiza_citrinella_-New_Zealand_-North_Island-8.jpg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Fringilla</a:t>
            </a:r>
            <a:r>
              <a:rPr lang="cs-CZ" sz="1300" dirty="0" smtClean="0"/>
              <a:t> </a:t>
            </a:r>
            <a:r>
              <a:rPr lang="cs-CZ" sz="1300" dirty="0" err="1" smtClean="0"/>
              <a:t>coelebs</a:t>
            </a:r>
            <a:r>
              <a:rPr lang="cs-CZ" sz="1300" dirty="0" smtClean="0"/>
              <a:t> </a:t>
            </a:r>
            <a:r>
              <a:rPr lang="cs-CZ" sz="1300" dirty="0" err="1" smtClean="0"/>
              <a:t>chaffinch</a:t>
            </a:r>
            <a:r>
              <a:rPr lang="cs-CZ" sz="1300" dirty="0" smtClean="0"/>
              <a:t> male edit2.jpg.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6. 2007, 14:16 [cit. 2013-06-21]. Dostupné z: </a:t>
            </a:r>
            <a:r>
              <a:rPr lang="cs-CZ" sz="1300" dirty="0" smtClean="0">
                <a:hlinkClick r:id="rId6"/>
              </a:rPr>
              <a:t>http://cs.wikipedia.org/wiki/Soubor:Fringilla_coelebs_chaffinch_male_edit2.jpg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Goldfinch.jpg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8. 2012, 16:23 [cit. 2013-06-21]. Dostupné z: </a:t>
            </a:r>
            <a:r>
              <a:rPr lang="cs-CZ" sz="1300" dirty="0" smtClean="0">
                <a:hlinkClick r:id="rId7"/>
              </a:rPr>
              <a:t>http://cs.wikipedia.org/wiki/Soubor:European_Goldfinch.jpg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PyrrhulaPyrrhulaAutumn.jpg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10. 2006, 16:28 [cit. 2013-06-21]. Dostupné z: </a:t>
            </a:r>
            <a:r>
              <a:rPr lang="cs-CZ" sz="1300" dirty="0" smtClean="0">
                <a:hlinkClick r:id="rId8"/>
              </a:rPr>
              <a:t>http://cs.wikipedia.org/wiki/Soubor:PyrrhulaPyrrhulaAutumn.jpg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300" dirty="0" err="1" smtClean="0"/>
              <a:t>Parus</a:t>
            </a:r>
            <a:r>
              <a:rPr lang="cs-CZ" sz="1300" dirty="0" smtClean="0"/>
              <a:t> major m.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19. 2. 2007, 23:40 [cit. 2013-06-21]. Dostupné z: </a:t>
            </a:r>
            <a:r>
              <a:rPr lang="cs-CZ" sz="1300" dirty="0" smtClean="0">
                <a:hlinkClick r:id="rId9"/>
              </a:rPr>
              <a:t>http://cs.wikipedia.org/wiki/Soubor:Parus_major_m.jpg</a:t>
            </a: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  <a:p>
            <a:pPr marL="342900" indent="-342900">
              <a:buFont typeface="+mj-lt"/>
              <a:buAutoNum type="arabicPeriod"/>
            </a:pPr>
            <a:endParaRPr lang="cs-CZ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404664"/>
            <a:ext cx="849694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Parus</a:t>
            </a:r>
            <a:r>
              <a:rPr lang="cs-CZ" sz="1300" dirty="0" smtClean="0"/>
              <a:t> caeruleus1.jpg.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21. 1. 2006, 11:23 [cit. 2013-06-21]. Dostupné z: </a:t>
            </a:r>
            <a:r>
              <a:rPr lang="cs-CZ" sz="1300" dirty="0" smtClean="0">
                <a:hlinkClick r:id="rId3"/>
              </a:rPr>
              <a:t>http://cs.wikipedia.org/wiki/Soubor:Parus_caeruleus1.jpg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Lophophanes</a:t>
            </a:r>
            <a:r>
              <a:rPr lang="cs-CZ" sz="1300" dirty="0" smtClean="0"/>
              <a:t> </a:t>
            </a:r>
            <a:r>
              <a:rPr lang="cs-CZ" sz="1300" dirty="0" err="1" smtClean="0"/>
              <a:t>cristatus</a:t>
            </a:r>
            <a:r>
              <a:rPr lang="cs-CZ" sz="1300" dirty="0" smtClean="0"/>
              <a:t>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 12. 2008, 08:29 [cit. 2013-06-21]. Dostupné z: </a:t>
            </a:r>
            <a:r>
              <a:rPr lang="cs-CZ" sz="1300" dirty="0" smtClean="0">
                <a:hlinkClick r:id="rId4"/>
              </a:rPr>
              <a:t>http://cs.wikipedia.org/wiki/Soubor:Lophophanes_cristatus_Luc_Viatour_2.jpg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Landsvale.jpg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11. 2012, 08:45 [cit. 2013-06-21]. Dostupné z: </a:t>
            </a:r>
            <a:r>
              <a:rPr lang="cs-CZ" sz="1300" dirty="0" smtClean="0">
                <a:hlinkClick r:id="rId5"/>
              </a:rPr>
              <a:t>http://cs.wikipedia.org/wiki/Soubor:Landsvale.jpg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Delichon</a:t>
            </a:r>
            <a:r>
              <a:rPr lang="cs-CZ" sz="1300" dirty="0" smtClean="0"/>
              <a:t> </a:t>
            </a:r>
            <a:r>
              <a:rPr lang="cs-CZ" sz="1300" dirty="0" err="1" smtClean="0"/>
              <a:t>urbicum</a:t>
            </a:r>
            <a:r>
              <a:rPr lang="cs-CZ" sz="1300" dirty="0" smtClean="0"/>
              <a:t> 10.jpg.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18. 11. 2008, 07:27 [cit. 2013-06-21]. Dostupné z: </a:t>
            </a:r>
            <a:r>
              <a:rPr lang="cs-CZ" sz="1300" dirty="0" smtClean="0">
                <a:hlinkClick r:id="rId6"/>
              </a:rPr>
              <a:t>http://cs.wikipedia.org/wiki/Soubor:Delichon_urbicum_10.jpg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Alauda</a:t>
            </a:r>
            <a:r>
              <a:rPr lang="cs-CZ" sz="1300" dirty="0" smtClean="0"/>
              <a:t> </a:t>
            </a:r>
            <a:r>
              <a:rPr lang="cs-CZ" sz="1300" dirty="0" err="1" smtClean="0"/>
              <a:t>arvensis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27. 2. 2007, 11:18 [cit. 2013-06-21]. Dostupné z: </a:t>
            </a:r>
            <a:r>
              <a:rPr lang="cs-CZ" sz="1300" dirty="0" smtClean="0">
                <a:hlinkClick r:id="rId7"/>
              </a:rPr>
              <a:t>http://cs.wikipedia.org/wiki/Soubor:Alauda_arvensis_2.jpg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smtClean="0"/>
              <a:t>Kos </a:t>
            </a:r>
            <a:r>
              <a:rPr lang="cs-CZ" sz="1300" dirty="0" err="1" smtClean="0"/>
              <a:t>cerny.jpg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12. 2007, 11:41 [cit. 2013-06-21]. Dostupné z: </a:t>
            </a:r>
            <a:r>
              <a:rPr lang="cs-CZ" sz="1300" dirty="0" smtClean="0">
                <a:hlinkClick r:id="rId8"/>
              </a:rPr>
              <a:t>http://cs.wikipedia.org/wiki/Soubor:Kos_cerny.jpg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cs-CZ" sz="1300" dirty="0" err="1" smtClean="0"/>
              <a:t>Augustín</a:t>
            </a:r>
            <a:r>
              <a:rPr lang="cs-CZ" sz="1300" dirty="0" smtClean="0"/>
              <a:t> </a:t>
            </a:r>
            <a:r>
              <a:rPr lang="cs-CZ" sz="1300" dirty="0" err="1" smtClean="0"/>
              <a:t>Povedano</a:t>
            </a:r>
            <a:r>
              <a:rPr lang="cs-CZ" sz="1300" dirty="0" smtClean="0"/>
              <a:t> </a:t>
            </a:r>
            <a:r>
              <a:rPr lang="cs-CZ" sz="1300" dirty="0" err="1" smtClean="0"/>
              <a:t>Ruiseñor</a:t>
            </a:r>
            <a:r>
              <a:rPr lang="cs-CZ" sz="1300" dirty="0" smtClean="0"/>
              <a:t> </a:t>
            </a:r>
            <a:r>
              <a:rPr lang="cs-CZ" sz="1300" dirty="0" err="1" smtClean="0"/>
              <a:t>Luscinia</a:t>
            </a:r>
            <a:r>
              <a:rPr lang="cs-CZ" sz="1300" dirty="0" smtClean="0"/>
              <a:t> </a:t>
            </a:r>
            <a:r>
              <a:rPr lang="cs-CZ" sz="1300" dirty="0" err="1" smtClean="0"/>
              <a:t>megarhynchos.jpg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9. 2012, 13:49 [cit. 2013-06-21]. Dostupné z: </a:t>
            </a:r>
            <a:r>
              <a:rPr lang="cs-CZ" sz="1300" dirty="0" smtClean="0">
                <a:hlinkClick r:id="rId9"/>
              </a:rPr>
              <a:t>http://cs.wikipedia.org/wiki/Soubor:August%C3%ADn_Povedano_Ruise%C3%B1or_Luscinia_megarhynchos.jpg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8"/>
            </a:pPr>
            <a:endParaRPr lang="cs-CZ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26064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Pied</a:t>
            </a:r>
            <a:r>
              <a:rPr lang="cs-CZ" sz="1300" dirty="0" smtClean="0"/>
              <a:t> </a:t>
            </a:r>
            <a:r>
              <a:rPr lang="cs-CZ" sz="1300" dirty="0" err="1" smtClean="0"/>
              <a:t>wagtail.jpeg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28. 3. 2010, 16:55 [cit. 2013-06-21]. Dostupné z: </a:t>
            </a:r>
            <a:r>
              <a:rPr lang="cs-CZ" sz="1300" dirty="0" smtClean="0">
                <a:hlinkClick r:id="rId3"/>
              </a:rPr>
              <a:t>http://cs.wikipedia.org/wiki/Soubor:Pied_wagtail.jpeg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Starling</a:t>
            </a:r>
            <a:r>
              <a:rPr lang="cs-CZ" sz="1300" dirty="0" smtClean="0"/>
              <a:t> 2006.jpg.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8. 2006, 16:03 [cit. 2013-06-21]. Dostupné z: </a:t>
            </a:r>
            <a:r>
              <a:rPr lang="cs-CZ" sz="1300" dirty="0" smtClean="0">
                <a:hlinkClick r:id="rId4"/>
              </a:rPr>
              <a:t>http://cs.wikipedia.org/wiki/Soubor:European_Starling_2006.jpg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Garrulus</a:t>
            </a:r>
            <a:r>
              <a:rPr lang="cs-CZ" sz="1300" dirty="0" smtClean="0"/>
              <a:t> </a:t>
            </a:r>
            <a:r>
              <a:rPr lang="cs-CZ" sz="1300" dirty="0" err="1" smtClean="0"/>
              <a:t>glandarius</a:t>
            </a:r>
            <a:r>
              <a:rPr lang="cs-CZ" sz="1300" dirty="0" smtClean="0"/>
              <a:t> 1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2. 2009, 19:29 [cit. 2013-06-21]. Dostupné z: </a:t>
            </a:r>
            <a:r>
              <a:rPr lang="cs-CZ" sz="1300" dirty="0" smtClean="0">
                <a:hlinkClick r:id="rId5"/>
              </a:rPr>
              <a:t>http://cs.wikipedia.org/wiki/Soubor:Garrulus_glandarius_1_Luc_Viatour.jpg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Pica</a:t>
            </a:r>
            <a:r>
              <a:rPr lang="cs-CZ" sz="1300" dirty="0" smtClean="0"/>
              <a:t> </a:t>
            </a:r>
            <a:r>
              <a:rPr lang="cs-CZ" sz="1300" dirty="0" err="1" smtClean="0"/>
              <a:t>pica</a:t>
            </a:r>
            <a:r>
              <a:rPr lang="cs-CZ" sz="1300" dirty="0" smtClean="0"/>
              <a:t> -</a:t>
            </a:r>
            <a:r>
              <a:rPr lang="cs-CZ" sz="1300" dirty="0" err="1" smtClean="0"/>
              <a:t>Poland</a:t>
            </a:r>
            <a:r>
              <a:rPr lang="cs-CZ" sz="1300" dirty="0" smtClean="0"/>
              <a:t>-8.jpg.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6. 1. 2009, 11:58 [cit. 2013-06-21]. Dostupné z: </a:t>
            </a:r>
            <a:r>
              <a:rPr lang="cs-CZ" sz="1300" dirty="0" smtClean="0">
                <a:hlinkClick r:id="rId6"/>
              </a:rPr>
              <a:t>http://commons.wikimedia.org/wiki/File:Pica_pica_-Poland-8.jpg?uselang=cs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Hooded</a:t>
            </a:r>
            <a:r>
              <a:rPr lang="cs-CZ" sz="1300" dirty="0" smtClean="0"/>
              <a:t> </a:t>
            </a:r>
            <a:r>
              <a:rPr lang="cs-CZ" sz="1300" dirty="0" err="1" smtClean="0"/>
              <a:t>Crow</a:t>
            </a:r>
            <a:r>
              <a:rPr lang="cs-CZ" sz="1300" dirty="0" smtClean="0"/>
              <a:t>-</a:t>
            </a:r>
            <a:r>
              <a:rPr lang="cs-CZ" sz="1300" dirty="0" err="1" smtClean="0"/>
              <a:t>Mindaugas</a:t>
            </a:r>
            <a:r>
              <a:rPr lang="cs-CZ" sz="1300" dirty="0" smtClean="0"/>
              <a:t> </a:t>
            </a:r>
            <a:r>
              <a:rPr lang="cs-CZ" sz="1300" dirty="0" err="1" smtClean="0"/>
              <a:t>Urbonas</a:t>
            </a:r>
            <a:r>
              <a:rPr lang="cs-CZ" sz="1300" dirty="0" smtClean="0"/>
              <a:t>-9.jpg.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30. 9. 2007, 11:10 [cit. 2013-06-21]. Dostupné z: </a:t>
            </a:r>
            <a:r>
              <a:rPr lang="cs-CZ" sz="1300" dirty="0" smtClean="0">
                <a:hlinkClick r:id="rId7"/>
              </a:rPr>
              <a:t>http://cs.wikipedia.org/wiki/Soubor:Hooded_Crow-Mindaugas_Urbonas-9.jpg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Corvus</a:t>
            </a:r>
            <a:r>
              <a:rPr lang="cs-CZ" sz="1300" dirty="0" smtClean="0"/>
              <a:t> </a:t>
            </a:r>
            <a:r>
              <a:rPr lang="cs-CZ" sz="1300" dirty="0" err="1" smtClean="0"/>
              <a:t>corone</a:t>
            </a:r>
            <a:r>
              <a:rPr lang="cs-CZ" sz="1300" dirty="0" smtClean="0"/>
              <a:t> 1 (Marek </a:t>
            </a:r>
            <a:r>
              <a:rPr lang="cs-CZ" sz="1300" dirty="0" err="1" smtClean="0"/>
              <a:t>Szczepanek</a:t>
            </a:r>
            <a:r>
              <a:rPr lang="cs-CZ" sz="1300" dirty="0" smtClean="0"/>
              <a:t>).</a:t>
            </a:r>
            <a:r>
              <a:rPr lang="cs-CZ" sz="1300" dirty="0" err="1" smtClean="0"/>
              <a:t>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20. 2. 2011, 09:38 [cit. 2013-06-21]. Dostupné z: </a:t>
            </a:r>
            <a:r>
              <a:rPr lang="cs-CZ" sz="1300" dirty="0" smtClean="0">
                <a:hlinkClick r:id="rId8"/>
              </a:rPr>
              <a:t>http://cs.wikipedia.org/wiki/Soubor:Corvus_corone_1_(Marek_Szczepanek).jpg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cs-CZ" sz="1300" dirty="0" err="1" smtClean="0"/>
              <a:t>Corvus</a:t>
            </a:r>
            <a:r>
              <a:rPr lang="cs-CZ" sz="1300" dirty="0" smtClean="0"/>
              <a:t> </a:t>
            </a:r>
            <a:r>
              <a:rPr lang="cs-CZ" sz="1300" dirty="0" err="1" smtClean="0"/>
              <a:t>frugilegus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9. 12. 2007, 17:21 [cit. 2013-06-21]. Dostupné z: </a:t>
            </a:r>
            <a:r>
              <a:rPr lang="cs-CZ" sz="1300" dirty="0" smtClean="0">
                <a:hlinkClick r:id="rId9"/>
              </a:rPr>
              <a:t>http://cs.wikipedia.org/wiki/Soubor:Corvus_frugilegus_2.jpg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15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23528" y="620688"/>
            <a:ext cx="849694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Alauda</a:t>
            </a:r>
            <a:r>
              <a:rPr lang="cs-CZ" sz="1300" dirty="0" smtClean="0"/>
              <a:t> </a:t>
            </a:r>
            <a:r>
              <a:rPr lang="cs-CZ" sz="1300" dirty="0" err="1" smtClean="0"/>
              <a:t>arvensis</a:t>
            </a:r>
            <a:r>
              <a:rPr lang="cs-CZ" sz="1300" dirty="0" smtClean="0"/>
              <a:t> 2.jpg.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27. 2. 2007, 11:18 [cit. 2013-06-21]. Dostupné z: </a:t>
            </a:r>
            <a:r>
              <a:rPr lang="cs-CZ" sz="1300" dirty="0" smtClean="0">
                <a:hlinkClick r:id="rId3"/>
              </a:rPr>
              <a:t>http://cs.wikipedia.org/wiki/Soubor:Alauda_arvensis_2.jpg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Garrulus</a:t>
            </a:r>
            <a:r>
              <a:rPr lang="cs-CZ" sz="1300" dirty="0" smtClean="0"/>
              <a:t> </a:t>
            </a:r>
            <a:r>
              <a:rPr lang="cs-CZ" sz="1300" dirty="0" err="1" smtClean="0"/>
              <a:t>glandarius</a:t>
            </a:r>
            <a:r>
              <a:rPr lang="cs-CZ" sz="1300" dirty="0" smtClean="0"/>
              <a:t> 1 </a:t>
            </a:r>
            <a:r>
              <a:rPr lang="cs-CZ" sz="1300" dirty="0" err="1" smtClean="0"/>
              <a:t>Luc</a:t>
            </a:r>
            <a:r>
              <a:rPr lang="cs-CZ" sz="1300" dirty="0" smtClean="0"/>
              <a:t> </a:t>
            </a:r>
            <a:r>
              <a:rPr lang="cs-CZ" sz="1300" dirty="0" err="1" smtClean="0"/>
              <a:t>Viatour.jpg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12. 2. 2009, 19:29 [cit. 2013-06-21]. Dostupné z: </a:t>
            </a:r>
            <a:r>
              <a:rPr lang="cs-CZ" sz="1300" dirty="0" smtClean="0">
                <a:hlinkClick r:id="rId4"/>
              </a:rPr>
              <a:t>http://cs.wikipedia.org/wiki/Soubor:Garrulus_glandarius_1_Luc_Viatour.jpg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Starling</a:t>
            </a:r>
            <a:r>
              <a:rPr lang="cs-CZ" sz="1300" dirty="0" smtClean="0"/>
              <a:t> 2006.jpg.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23. 8. 2006, 16:03 [cit. 2013-06-21]. Dostupné z: </a:t>
            </a:r>
            <a:r>
              <a:rPr lang="cs-CZ" sz="1300" dirty="0" smtClean="0">
                <a:hlinkClick r:id="rId5"/>
              </a:rPr>
              <a:t>http://cs.wikipedia.org/wiki/Soubor:European_Starling_2006.jpg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European</a:t>
            </a:r>
            <a:r>
              <a:rPr lang="cs-CZ" sz="1300" dirty="0" smtClean="0"/>
              <a:t> </a:t>
            </a:r>
            <a:r>
              <a:rPr lang="cs-CZ" sz="1300" dirty="0" err="1" smtClean="0"/>
              <a:t>Goldfinch.jpg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3. 8. 2012, 16:23 [cit. 2013-06-21]. Dostupné z: </a:t>
            </a:r>
            <a:r>
              <a:rPr lang="cs-CZ" sz="1300" dirty="0" smtClean="0">
                <a:hlinkClick r:id="rId6"/>
              </a:rPr>
              <a:t>http://cs.wikipedia.org/wiki/Soubor:European_Goldfinch.jpg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Hooded</a:t>
            </a:r>
            <a:r>
              <a:rPr lang="cs-CZ" sz="1300" dirty="0" smtClean="0"/>
              <a:t> </a:t>
            </a:r>
            <a:r>
              <a:rPr lang="cs-CZ" sz="1300" dirty="0" err="1" smtClean="0"/>
              <a:t>Crow</a:t>
            </a:r>
            <a:r>
              <a:rPr lang="cs-CZ" sz="1300" dirty="0" smtClean="0"/>
              <a:t>-</a:t>
            </a:r>
            <a:r>
              <a:rPr lang="cs-CZ" sz="1300" dirty="0" err="1" smtClean="0"/>
              <a:t>Mindaugas</a:t>
            </a:r>
            <a:r>
              <a:rPr lang="cs-CZ" sz="1300" dirty="0" smtClean="0"/>
              <a:t> </a:t>
            </a:r>
            <a:r>
              <a:rPr lang="cs-CZ" sz="1300" dirty="0" err="1" smtClean="0"/>
              <a:t>Urbonas</a:t>
            </a:r>
            <a:r>
              <a:rPr lang="cs-CZ" sz="1300" dirty="0" smtClean="0"/>
              <a:t>-9.jpg.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30. 9. 2007, 11:10 [cit. 2013-06-21]. Dostupné z: </a:t>
            </a:r>
            <a:r>
              <a:rPr lang="cs-CZ" sz="1300" dirty="0" smtClean="0">
                <a:hlinkClick r:id="rId7"/>
              </a:rPr>
              <a:t>http://cs.wikipedia.org/wiki/Soubor:Hooded_Crow-Mindaugas_Urbonas-9.jpg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r>
              <a:rPr lang="cs-CZ" sz="1300" dirty="0" err="1" smtClean="0"/>
              <a:t>Augustín</a:t>
            </a:r>
            <a:r>
              <a:rPr lang="cs-CZ" sz="1300" dirty="0" smtClean="0"/>
              <a:t> </a:t>
            </a:r>
            <a:r>
              <a:rPr lang="cs-CZ" sz="1300" dirty="0" err="1" smtClean="0"/>
              <a:t>Povedano</a:t>
            </a:r>
            <a:r>
              <a:rPr lang="cs-CZ" sz="1300" dirty="0" smtClean="0"/>
              <a:t> </a:t>
            </a:r>
            <a:r>
              <a:rPr lang="cs-CZ" sz="1300" dirty="0" err="1" smtClean="0"/>
              <a:t>Ruiseñor</a:t>
            </a:r>
            <a:r>
              <a:rPr lang="cs-CZ" sz="1300" dirty="0" smtClean="0"/>
              <a:t> </a:t>
            </a:r>
            <a:r>
              <a:rPr lang="cs-CZ" sz="1300" dirty="0" err="1" smtClean="0"/>
              <a:t>Luscinia</a:t>
            </a:r>
            <a:r>
              <a:rPr lang="cs-CZ" sz="1300" dirty="0" smtClean="0"/>
              <a:t> </a:t>
            </a:r>
            <a:r>
              <a:rPr lang="cs-CZ" sz="1300" dirty="0" err="1" smtClean="0"/>
              <a:t>megarhynchos.jpg</a:t>
            </a:r>
            <a:r>
              <a:rPr lang="cs-CZ" sz="1300" dirty="0" smtClean="0"/>
              <a:t>. In: </a:t>
            </a:r>
            <a:r>
              <a:rPr lang="cs-CZ" sz="1300" i="1" dirty="0" err="1" smtClean="0"/>
              <a:t>Wikipedia</a:t>
            </a:r>
            <a:r>
              <a:rPr lang="cs-CZ" sz="1300" i="1" dirty="0" smtClean="0"/>
              <a:t>: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free </a:t>
            </a:r>
            <a:r>
              <a:rPr lang="cs-CZ" sz="1300" i="1" dirty="0" err="1" smtClean="0"/>
              <a:t>encyclopedia</a:t>
            </a:r>
            <a:r>
              <a:rPr lang="cs-CZ" sz="1300" dirty="0" smtClean="0"/>
              <a:t> [online]. San </a:t>
            </a:r>
            <a:r>
              <a:rPr lang="cs-CZ" sz="1300" dirty="0" err="1" smtClean="0"/>
              <a:t>Francisco</a:t>
            </a:r>
            <a:r>
              <a:rPr lang="cs-CZ" sz="1300" dirty="0" smtClean="0"/>
              <a:t> (CA): </a:t>
            </a:r>
            <a:r>
              <a:rPr lang="cs-CZ" sz="1300" dirty="0" err="1" smtClean="0"/>
              <a:t>Wikimedia</a:t>
            </a:r>
            <a:r>
              <a:rPr lang="cs-CZ" sz="1300" dirty="0" smtClean="0"/>
              <a:t> </a:t>
            </a:r>
            <a:r>
              <a:rPr lang="cs-CZ" sz="1300" dirty="0" err="1" smtClean="0"/>
              <a:t>Foundation</a:t>
            </a:r>
            <a:r>
              <a:rPr lang="cs-CZ" sz="1300" dirty="0" smtClean="0"/>
              <a:t>, 2001-, 29. 9. 2012, 13:49 [cit. 2013-06-21]. Dostupné z: </a:t>
            </a:r>
            <a:r>
              <a:rPr lang="cs-CZ" sz="1300" dirty="0" smtClean="0">
                <a:hlinkClick r:id="rId8"/>
              </a:rPr>
              <a:t>http://cs.wikipedia.org/wiki/Soubor:August%C3%ADn_Povedano_Ruise%C3%B1or_Luscinia_megarhynchos.jpg</a:t>
            </a: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300" dirty="0" smtClean="0"/>
          </a:p>
          <a:p>
            <a:pPr marL="342900" indent="-342900">
              <a:buFont typeface="+mj-lt"/>
              <a:buAutoNum type="arabicPeriod" startAt="22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16416" y="558924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23320" y="0"/>
            <a:ext cx="612068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/>
              </a:rPr>
              <a:t>Kos  černý</a:t>
            </a:r>
            <a:endParaRPr lang="cs-CZ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2484784" y="98072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Calibri" pitchFamily="34" charset="0"/>
              </a:rPr>
              <a:t>HLASOVÉ  ÚSTROJÍ  SYRINX</a:t>
            </a:r>
            <a:endParaRPr lang="cs-CZ" sz="2000" b="1" dirty="0">
              <a:latin typeface="Calibri" pitchFamily="34" charset="0"/>
            </a:endParaRPr>
          </a:p>
        </p:txBody>
      </p:sp>
      <p:pic>
        <p:nvPicPr>
          <p:cNvPr id="13314" name="Picture 2" descr="Soubor:Solso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5544616" cy="427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Přímá spojovací šipka 13"/>
          <p:cNvCxnSpPr/>
          <p:nvPr/>
        </p:nvCxnSpPr>
        <p:spPr>
          <a:xfrm>
            <a:off x="2771800" y="2132856"/>
            <a:ext cx="2016224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3 0.11309 C 0.29132 0.11632 0.27569 0.11632 0.25 0.11494 C 0.23073 0.11309 0.19288 0.1073 0.17465 0.09713 C 0.16441 0.09135 0.15347 0.0851 0.14271 0.0814 C 0.1375 0.07493 0.13003 0.07099 0.12344 0.06753 C 0.11805 0.06429 0.11857 0.06753 0.11857 0.06383 " pathEditMode="relative" rAng="0" ptsTypes="fffffA">
                                      <p:cBhvr>
                                        <p:cTn id="6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266429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Vrabec</a:t>
            </a: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domácí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260648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Strnad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16832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Pěnkava  obecná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Stehlík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588224" y="3429000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Hýl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24928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2492896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63093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12290" name="Picture 2" descr="Soubor:House sparrowII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592288" cy="173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Soubor:Emberiza citrinella -New Zealand -North Island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774" y="692696"/>
            <a:ext cx="269692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Soubor:Fringilla coelebs chaffinch male edit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348880"/>
            <a:ext cx="2059862" cy="291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Obrázek 22" descr="800px-PyrrhulaPyrrhulaAutum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861048"/>
            <a:ext cx="213570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ázek 23" descr="600px-European_Goldfinc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5" y="3861048"/>
            <a:ext cx="268280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koňadra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940152" y="332656"/>
            <a:ext cx="320384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modřinka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484784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Sýkora  parukářka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Vlaštovka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00192" y="3429000"/>
            <a:ext cx="284380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Jiřička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2852936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52292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9394" name="Picture 2" descr="Soubor:Parus major 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764705"/>
            <a:ext cx="2664295" cy="199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Picture 4" descr="Soubor:Parus caeruleus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764704"/>
            <a:ext cx="2640294" cy="19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800px-Lophophanes_cristatus_Luc_Viatour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2016224" cy="278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8" name="Picture 6" descr="Soubor:Landsval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861048"/>
            <a:ext cx="267496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Soubor:Delichon urbicum 1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99400" y="3861048"/>
            <a:ext cx="248023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28803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Skřivan  polní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84168" y="260648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Kos  černý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88840"/>
            <a:ext cx="237626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Slavík  obecný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35699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Konipas  bílý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372200" y="3356992"/>
            <a:ext cx="255577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Špaček 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27784" y="270892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6619" y="2708920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11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587727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88424" y="64533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16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8370" name="Picture 2" descr="Soubor:Alauda arvens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2" name="Picture 4" descr="Soubor:Kos cern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92696"/>
            <a:ext cx="266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 descr="AUGUST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492896"/>
            <a:ext cx="224281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4" name="Picture 6" descr="Soubor:Pied wagtail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837106"/>
            <a:ext cx="2736304" cy="18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76" name="Picture 8" descr="Soubor:European Starling 200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789040"/>
            <a:ext cx="1800200" cy="256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23528" y="332656"/>
            <a:ext cx="302433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Sojka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12160" y="332656"/>
            <a:ext cx="2915816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Straka 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47864" y="2060848"/>
            <a:ext cx="252028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Vrána  šedá </a:t>
            </a: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Vrána  černá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Havran  polní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55776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17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6619" y="2780928"/>
            <a:ext cx="677381" cy="2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18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92080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19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20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60432" y="573325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21</a:t>
            </a:r>
            <a:endParaRPr lang="cs-CZ" sz="800" dirty="0"/>
          </a:p>
        </p:txBody>
      </p:sp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3657600" cy="796925"/>
          </a:xfrm>
          <a:prstGeom prst="rect">
            <a:avLst/>
          </a:prstGeom>
          <a:noFill/>
        </p:spPr>
      </p:pic>
      <p:pic>
        <p:nvPicPr>
          <p:cNvPr id="57346" name="Picture 2" descr="Soubor:Garrulus glandarius 1 Luc Viatou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8" name="Picture 4" descr="File:Pica pica -Poland-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764704"/>
            <a:ext cx="277950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Soubor:Corvus frugilegus 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861048"/>
            <a:ext cx="2577514" cy="18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 descr="800px-Hooded_Crow-Mindaugas_Urbonas-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492896"/>
            <a:ext cx="209954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Soubor:Corvus corone 1 (Marek Szczepanek)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7" y="3861048"/>
            <a:ext cx="273630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Vrabec domácí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ea typeface="+mj-ea"/>
                <a:cs typeface="+mj-cs"/>
              </a:rPr>
              <a:t>Vrabec domácí je rozšířený pěvec. Hnízda staví pod okapy, ve skulinách zdí. Mláďata krmí hmyzem, pak se živí rostlinnou potravou. Je stálý.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</a:t>
            </a:r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House sparrowII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45010"/>
            <a:ext cx="4818331" cy="321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767</TotalTime>
  <Words>2067</Words>
  <Application>Microsoft Office PowerPoint</Application>
  <PresentationFormat>Předvádění na obrazovce (4:3)</PresentationFormat>
  <Paragraphs>270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Vrchol</vt:lpstr>
      <vt:lpstr>Výchozí návrh</vt:lpstr>
      <vt:lpstr>1_Výchozí návrh</vt:lpstr>
      <vt:lpstr>PTÁCI  PĚVCI</vt:lpstr>
      <vt:lpstr>Anotace:</vt:lpstr>
      <vt:lpstr>Znaky:</vt:lpstr>
      <vt:lpstr>Kos  černý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Testík </vt:lpstr>
      <vt:lpstr>Snímek 32</vt:lpstr>
      <vt:lpstr>Snímek 33</vt:lpstr>
      <vt:lpstr>Snímek 34</vt:lpstr>
      <vt:lpstr>Snímek 35</vt:lpstr>
      <vt:lpstr>Snímek 36</vt:lpstr>
      <vt:lpstr>Snímek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224</cp:revision>
  <dcterms:created xsi:type="dcterms:W3CDTF">2012-11-07T15:17:22Z</dcterms:created>
  <dcterms:modified xsi:type="dcterms:W3CDTF">2014-03-26T16:59:58Z</dcterms:modified>
</cp:coreProperties>
</file>