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1" r:id="rId2"/>
  </p:sldMasterIdLst>
  <p:handoutMasterIdLst>
    <p:handoutMasterId r:id="rId23"/>
  </p:handoutMasterIdLst>
  <p:sldIdLst>
    <p:sldId id="256" r:id="rId3"/>
    <p:sldId id="259" r:id="rId4"/>
    <p:sldId id="257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1" r:id="rId20"/>
    <p:sldId id="275" r:id="rId21"/>
    <p:sldId id="290" r:id="rId22"/>
  </p:sldIdLst>
  <p:sldSz cx="9144000" cy="6858000" type="screen4x3"/>
  <p:notesSz cx="6761163" cy="99425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94986-A282-4772-B901-58E703827619}" type="datetimeFigureOut">
              <a:rPr lang="cs-CZ" smtClean="0"/>
              <a:pPr/>
              <a:t>28.10.2014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FBB6A-17B5-4292-A724-3ADAE4B9699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7298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CB0071-A283-46E0-A997-1B7174AD486E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9996813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C15D52-FEB3-4840-9BEC-ABD0E673F487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8041665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299C31-1828-4A0C-BEA5-F9F24C9E7013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3846685"/>
      </p:ext>
    </p:extLst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4664-CB70-4F89-8822-4DB39378468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214641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307B5-9E86-4586-8750-25FE6BA5D64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136821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372B-949D-4509-939F-5CC4AF2EC21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085537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5FB48-7200-4CBE-A413-EF9C285D2F9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145339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46189-A085-40AF-A156-A016E702BD7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814021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B1-2DED-4991-84E3-FD407DBF8D8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906852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79D8C-E548-4705-B21E-4EB91E9F550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890261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8F44-E1E8-4298-9E96-ACA3E7C7B69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521793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EEBE7B-00CF-40AB-AD8D-10FE77C80F3F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5986640"/>
      </p:ext>
    </p:extLst>
  </p:cSld>
  <p:clrMapOvr>
    <a:masterClrMapping/>
  </p:clrMapOvr>
  <p:transition spd="slow"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1CA27-EC96-45EA-A2FA-9D27F5F4E57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282106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EB65-C6CF-4E49-8F36-FDC2FB71516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125639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E96B-D5B5-40B4-BA0C-9B2744AFFBF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335096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5AED94-94CC-40B4-87A1-75368626203F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8238234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A702B-5973-41C2-B2D4-FD91A8A76F90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4364666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B7E15E-CF71-44BB-A0E1-3278E1279383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2867665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6EA79F-418A-40BA-909D-40F440404F6D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7308736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372C9D-3B92-410D-9A87-8E407828FD7C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3521485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B9751A-6D99-4B0D-A212-57D3585FBAF1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7020751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AF058A-5387-4681-9FC8-CC8AF9E2F212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1864352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CD2466D-9A2F-4F9A-8095-8C8C55F015D1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 spd="slow">
    <p:push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2466D-9A2F-4F9A-8095-8C8C55F015D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5067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ransition spd="slow">
    <p:push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SULFIDY A HALOGENIDY</a:t>
            </a:r>
            <a:endParaRPr lang="cs-CZ" sz="4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147732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b="1" smtClean="0"/>
              <a:t>Př_129_Mineralogie_Sulfidy </a:t>
            </a:r>
            <a:r>
              <a:rPr lang="cs-CZ" b="1" dirty="0" smtClean="0"/>
              <a:t>a halogenidy</a:t>
            </a:r>
          </a:p>
          <a:p>
            <a:pPr algn="ctr"/>
            <a:endParaRPr lang="cs-CZ" b="1" dirty="0" smtClean="0"/>
          </a:p>
          <a:p>
            <a:pPr algn="ctr"/>
            <a:r>
              <a:rPr lang="cs-CZ" b="1" dirty="0" smtClean="0"/>
              <a:t>Autor</a:t>
            </a:r>
            <a:r>
              <a:rPr lang="cs-CZ" b="1" dirty="0"/>
              <a:t>: Mgr. </a:t>
            </a:r>
            <a:r>
              <a:rPr lang="cs-CZ" b="1" dirty="0" smtClean="0"/>
              <a:t>Drahomíra Kalandrová</a:t>
            </a:r>
          </a:p>
          <a:p>
            <a:pPr algn="ctr"/>
            <a:endParaRPr lang="cs-CZ" dirty="0"/>
          </a:p>
          <a:p>
            <a:pPr algn="ctr"/>
            <a:r>
              <a:rPr lang="cs-CZ" dirty="0"/>
              <a:t>Škola: Základní škola </a:t>
            </a:r>
            <a:r>
              <a:rPr lang="cs-CZ" dirty="0" smtClean="0"/>
              <a:t>Fryšták, </a:t>
            </a:r>
            <a:r>
              <a:rPr lang="cs-CZ" dirty="0"/>
              <a:t>okres </a:t>
            </a:r>
            <a:r>
              <a:rPr lang="cs-CZ" dirty="0" smtClean="0"/>
              <a:t>Zlín</a:t>
            </a:r>
            <a:endParaRPr lang="cs-CZ" dirty="0"/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/>
              <a:t>Registrační číslo projektu: CZ.1.07/1.1.38/02.0025</a:t>
            </a:r>
          </a:p>
          <a:p>
            <a:pPr algn="ctr"/>
            <a:r>
              <a:rPr lang="cs-CZ"/>
              <a:t>Název projektu: Modernizace výuky na ZŠ Slušovice, Fryšták, Kašava a Velehrad</a:t>
            </a:r>
          </a:p>
          <a:p>
            <a:pPr algn="ctr"/>
            <a:r>
              <a:rPr lang="cs-CZ" sz="120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400" dirty="0" smtClean="0"/>
              <a:t>Pyrit a kyselé deště</a:t>
            </a:r>
            <a:endParaRPr lang="cs-CZ" sz="4400" dirty="0"/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99" y="5714999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432000" y="1371600"/>
            <a:ext cx="82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535675" y="2274838"/>
            <a:ext cx="3600324" cy="2677656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i="1" dirty="0" smtClean="0">
                <a:latin typeface="+mn-lt"/>
              </a:rPr>
              <a:t>Krystalky nebo žilky pyritu jsou obsaženy nejčastěji v hnědém uhlí.</a:t>
            </a:r>
          </a:p>
          <a:p>
            <a:r>
              <a:rPr lang="cs-CZ" sz="2400" i="1" dirty="0" smtClean="0">
                <a:latin typeface="+mn-lt"/>
              </a:rPr>
              <a:t>Pří spalování uhlí se do ovzduší uvolňuje oxid siřičitý. Ten způsobuje kyselé deště.</a:t>
            </a:r>
            <a:endParaRPr lang="cs-CZ" sz="2400" i="1" dirty="0">
              <a:latin typeface="+mn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361" y="2057400"/>
            <a:ext cx="4184639" cy="3276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248400" y="5346510"/>
            <a:ext cx="246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>
                <a:latin typeface="+mn-lt"/>
              </a:rPr>
              <a:t>Les zničený kyselým deštěm</a:t>
            </a:r>
            <a:endParaRPr lang="cs-CZ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2876500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400" dirty="0" smtClean="0"/>
              <a:t>Antimonit    Sb</a:t>
            </a:r>
            <a:r>
              <a:rPr lang="cs-CZ" sz="4400" baseline="-25000" dirty="0" smtClean="0"/>
              <a:t>2</a:t>
            </a:r>
            <a:r>
              <a:rPr lang="cs-CZ" sz="4400" dirty="0" smtClean="0"/>
              <a:t>S</a:t>
            </a:r>
            <a:r>
              <a:rPr lang="cs-CZ" sz="4400" baseline="-25000" dirty="0" smtClean="0"/>
              <a:t>3</a:t>
            </a:r>
            <a:endParaRPr lang="cs-CZ" sz="4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Soustava kosočtverečná</a:t>
            </a:r>
          </a:p>
          <a:p>
            <a:r>
              <a:rPr lang="cs-CZ" dirty="0" smtClean="0"/>
              <a:t>Vytváří jehlicovité a sloupcovité krystaly</a:t>
            </a:r>
          </a:p>
          <a:p>
            <a:r>
              <a:rPr lang="cs-CZ" dirty="0" smtClean="0"/>
              <a:t>Olověně šedý až černý</a:t>
            </a:r>
          </a:p>
          <a:p>
            <a:r>
              <a:rPr lang="cs-CZ" dirty="0" smtClean="0"/>
              <a:t>Kovově lesklý</a:t>
            </a:r>
          </a:p>
          <a:p>
            <a:r>
              <a:rPr lang="cs-CZ" dirty="0" smtClean="0"/>
              <a:t>Vryp šedý až černý</a:t>
            </a:r>
          </a:p>
          <a:p>
            <a:r>
              <a:rPr lang="cs-CZ" dirty="0" smtClean="0"/>
              <a:t>Nejdůležitější ruda antimonu</a:t>
            </a:r>
            <a:endParaRPr lang="cs-CZ" dirty="0"/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400" y="586740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432000" y="1371600"/>
            <a:ext cx="82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9" y="1828800"/>
            <a:ext cx="3873869" cy="32307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6026625" y="5062929"/>
            <a:ext cx="2654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>
                <a:latin typeface="+mn-lt"/>
              </a:rPr>
              <a:t>Antimonit</a:t>
            </a:r>
            <a:endParaRPr lang="cs-CZ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203064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400" dirty="0" smtClean="0"/>
              <a:t>Využití antimonu, naleziště</a:t>
            </a:r>
            <a:endParaRPr lang="cs-CZ" sz="4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Výroba lehce tavitelných slitin</a:t>
            </a:r>
          </a:p>
          <a:p>
            <a:r>
              <a:rPr lang="cs-CZ" dirty="0" smtClean="0"/>
              <a:t>Výroba zápalek</a:t>
            </a:r>
          </a:p>
          <a:p>
            <a:r>
              <a:rPr lang="cs-CZ" dirty="0" smtClean="0"/>
              <a:t>Pyrotechnika</a:t>
            </a:r>
          </a:p>
          <a:p>
            <a:r>
              <a:rPr lang="cs-CZ" dirty="0" smtClean="0"/>
              <a:t>Lékařství</a:t>
            </a:r>
          </a:p>
          <a:p>
            <a:r>
              <a:rPr lang="cs-CZ" dirty="0" smtClean="0"/>
              <a:t>Keramický a sklářský průmysl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cs-CZ" sz="2800" dirty="0" smtClean="0"/>
              <a:t>Naleziště:</a:t>
            </a:r>
            <a:endParaRPr lang="cs-CZ" sz="2800" dirty="0"/>
          </a:p>
          <a:p>
            <a:pPr lvl="1">
              <a:buFont typeface="Arial" pitchFamily="34" charset="0"/>
              <a:buChar char="•"/>
            </a:pPr>
            <a:r>
              <a:rPr lang="cs-CZ" i="1" dirty="0" smtClean="0"/>
              <a:t>Bohutín u Příbrami</a:t>
            </a:r>
          </a:p>
          <a:p>
            <a:pPr lvl="1">
              <a:buFont typeface="Arial" pitchFamily="34" charset="0"/>
              <a:buChar char="•"/>
            </a:pPr>
            <a:r>
              <a:rPr lang="cs-CZ" i="1" dirty="0" smtClean="0"/>
              <a:t>Milešov</a:t>
            </a:r>
          </a:p>
          <a:p>
            <a:pPr lvl="1">
              <a:buFont typeface="Arial" pitchFamily="34" charset="0"/>
              <a:buChar char="•"/>
            </a:pPr>
            <a:endParaRPr lang="cs-CZ" i="1" dirty="0"/>
          </a:p>
          <a:p>
            <a:pPr lvl="1">
              <a:buFont typeface="Arial" pitchFamily="34" charset="0"/>
              <a:buChar char="•"/>
            </a:pPr>
            <a:r>
              <a:rPr lang="cs-CZ" i="1" dirty="0" smtClean="0"/>
              <a:t>Čína</a:t>
            </a:r>
          </a:p>
          <a:p>
            <a:pPr lvl="1">
              <a:buFont typeface="Arial" pitchFamily="34" charset="0"/>
              <a:buChar char="•"/>
            </a:pPr>
            <a:r>
              <a:rPr lang="cs-CZ" i="1" dirty="0" smtClean="0"/>
              <a:t>Japonsko</a:t>
            </a:r>
          </a:p>
          <a:p>
            <a:pPr lvl="1">
              <a:buFont typeface="Arial" pitchFamily="34" charset="0"/>
              <a:buChar char="•"/>
            </a:pPr>
            <a:r>
              <a:rPr lang="cs-CZ" i="1" dirty="0" smtClean="0"/>
              <a:t>Bolívie</a:t>
            </a:r>
            <a:endParaRPr lang="cs-CZ" i="1" dirty="0"/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400" y="586740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432000" y="1371600"/>
            <a:ext cx="82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855195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400" smtClean="0"/>
              <a:t>Chalkopyrit    CuFeS</a:t>
            </a:r>
            <a:r>
              <a:rPr lang="cs-CZ" sz="4400" baseline="-25000" smtClean="0"/>
              <a:t>2</a:t>
            </a:r>
            <a:endParaRPr lang="cs-CZ" sz="4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Čtverečná soustava</a:t>
            </a:r>
          </a:p>
          <a:p>
            <a:r>
              <a:rPr lang="cs-CZ" dirty="0" smtClean="0"/>
              <a:t>Sytě mosazně žlutý (s pestrými náběhovými barvami)</a:t>
            </a:r>
          </a:p>
          <a:p>
            <a:r>
              <a:rPr lang="cs-CZ" dirty="0" smtClean="0"/>
              <a:t>Zrnitý</a:t>
            </a:r>
          </a:p>
          <a:p>
            <a:r>
              <a:rPr lang="cs-CZ" dirty="0" smtClean="0"/>
              <a:t>Měděná ruda</a:t>
            </a:r>
          </a:p>
          <a:p>
            <a:r>
              <a:rPr lang="cs-CZ" dirty="0" smtClean="0"/>
              <a:t>Naleziště v ČR:</a:t>
            </a:r>
          </a:p>
          <a:p>
            <a:pPr lvl="1">
              <a:buFont typeface="Arial" pitchFamily="34" charset="0"/>
              <a:buChar char="•"/>
            </a:pPr>
            <a:r>
              <a:rPr lang="cs-CZ" i="1" dirty="0" smtClean="0"/>
              <a:t>Příbram</a:t>
            </a:r>
          </a:p>
          <a:p>
            <a:pPr lvl="1">
              <a:buFont typeface="Arial" pitchFamily="34" charset="0"/>
              <a:buChar char="•"/>
            </a:pPr>
            <a:r>
              <a:rPr lang="cs-CZ" i="1" dirty="0" smtClean="0"/>
              <a:t>Zlaté Hory</a:t>
            </a:r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400" y="586740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432000" y="1371600"/>
            <a:ext cx="82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996" y="1828801"/>
            <a:ext cx="4003003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816400" y="4495801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>
                <a:latin typeface="+mn-lt"/>
              </a:rPr>
              <a:t>Chalkopyrit</a:t>
            </a:r>
            <a:endParaRPr lang="cs-CZ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496160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400" dirty="0" smtClean="0"/>
              <a:t>Halogenidy (halovce)</a:t>
            </a:r>
            <a:endParaRPr lang="cs-CZ" sz="4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Sloučeniny halových prvků (F, </a:t>
            </a:r>
            <a:r>
              <a:rPr lang="cs-CZ" dirty="0" smtClean="0"/>
              <a:t>Cl, </a:t>
            </a:r>
            <a:r>
              <a:rPr lang="cs-CZ" dirty="0"/>
              <a:t>Br, I) s kovy:</a:t>
            </a:r>
          </a:p>
          <a:p>
            <a:pPr lvl="1">
              <a:buFont typeface="Arial" pitchFamily="34" charset="0"/>
              <a:buChar char="•"/>
            </a:pPr>
            <a:r>
              <a:rPr lang="cs-CZ" i="1" dirty="0"/>
              <a:t>Fluoridy</a:t>
            </a:r>
          </a:p>
          <a:p>
            <a:pPr lvl="1">
              <a:buFont typeface="Arial" pitchFamily="34" charset="0"/>
              <a:buChar char="•"/>
            </a:pPr>
            <a:r>
              <a:rPr lang="cs-CZ" i="1" dirty="0"/>
              <a:t>Chloridy</a:t>
            </a:r>
          </a:p>
          <a:p>
            <a:pPr lvl="1">
              <a:buFont typeface="Arial" pitchFamily="34" charset="0"/>
              <a:buChar char="•"/>
            </a:pPr>
            <a:r>
              <a:rPr lang="cs-CZ" i="1" dirty="0"/>
              <a:t>Bromidy </a:t>
            </a:r>
          </a:p>
          <a:p>
            <a:pPr lvl="1">
              <a:buFont typeface="Arial" pitchFamily="34" charset="0"/>
              <a:buChar char="•"/>
            </a:pPr>
            <a:r>
              <a:rPr lang="cs-CZ" i="1" dirty="0"/>
              <a:t>Jodidy</a:t>
            </a:r>
          </a:p>
          <a:p>
            <a:r>
              <a:rPr lang="cs-CZ" dirty="0" smtClean="0"/>
              <a:t>Důležité jsou zejména:</a:t>
            </a:r>
          </a:p>
          <a:p>
            <a:pPr lvl="1">
              <a:buFont typeface="Arial" pitchFamily="34" charset="0"/>
              <a:buChar char="•"/>
            </a:pPr>
            <a:r>
              <a:rPr lang="cs-CZ" i="1" dirty="0" smtClean="0"/>
              <a:t>Sůl kamenná</a:t>
            </a:r>
          </a:p>
          <a:p>
            <a:pPr lvl="1">
              <a:buFont typeface="Arial" pitchFamily="34" charset="0"/>
              <a:buChar char="•"/>
            </a:pPr>
            <a:r>
              <a:rPr lang="cs-CZ" i="1" dirty="0" smtClean="0"/>
              <a:t>Fluorit</a:t>
            </a:r>
          </a:p>
          <a:p>
            <a:endParaRPr lang="cs-CZ" dirty="0" smtClean="0"/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400" y="586740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432000" y="1371600"/>
            <a:ext cx="82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765" y="1828800"/>
            <a:ext cx="3552253" cy="3233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935818" y="5062538"/>
            <a:ext cx="274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>
                <a:latin typeface="+mn-lt"/>
              </a:rPr>
              <a:t>Sůl kamenná</a:t>
            </a:r>
            <a:endParaRPr lang="cs-CZ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54661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400" dirty="0" smtClean="0"/>
              <a:t>Sůl kamenná    </a:t>
            </a:r>
            <a:r>
              <a:rPr lang="cs-CZ" sz="4400" dirty="0" err="1" smtClean="0"/>
              <a:t>NaCl</a:t>
            </a:r>
            <a:endParaRPr lang="cs-CZ" sz="4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= halit</a:t>
            </a:r>
          </a:p>
          <a:p>
            <a:r>
              <a:rPr lang="cs-CZ" dirty="0" smtClean="0"/>
              <a:t>Krychlová soustava</a:t>
            </a:r>
          </a:p>
          <a:p>
            <a:r>
              <a:rPr lang="cs-CZ" dirty="0" smtClean="0"/>
              <a:t>Bezbarvý, často zbarvený</a:t>
            </a:r>
          </a:p>
          <a:p>
            <a:r>
              <a:rPr lang="cs-CZ" dirty="0" smtClean="0"/>
              <a:t>Dokonale rozpustný ve vodě</a:t>
            </a:r>
          </a:p>
          <a:p>
            <a:r>
              <a:rPr lang="cs-CZ" dirty="0"/>
              <a:t>Slaná chuť</a:t>
            </a:r>
          </a:p>
          <a:p>
            <a:r>
              <a:rPr lang="cs-CZ" dirty="0" smtClean="0"/>
              <a:t>Jediný jedlý nerost, pro člověka nepostradatelný</a:t>
            </a:r>
          </a:p>
          <a:p>
            <a:endParaRPr lang="cs-CZ" dirty="0" smtClean="0"/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06934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432000" y="1371600"/>
            <a:ext cx="82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800" y="1828800"/>
            <a:ext cx="3505200" cy="2628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121200" y="4457700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>
                <a:latin typeface="+mn-lt"/>
              </a:rPr>
              <a:t>Krystalizace soli kamenné</a:t>
            </a:r>
            <a:endParaRPr lang="cs-CZ" sz="1400" dirty="0">
              <a:latin typeface="+mn-lt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206800" y="4953000"/>
            <a:ext cx="3505200" cy="1200329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i="1" dirty="0" smtClean="0">
                <a:latin typeface="+mn-lt"/>
              </a:rPr>
              <a:t>Z nasyceného roztoku kuchyňské soli vypěstuj krystaly soli.</a:t>
            </a:r>
            <a:endParaRPr lang="cs-CZ" sz="24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89274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400" dirty="0" smtClean="0"/>
              <a:t>Sůl kamenná – naleziště, využití</a:t>
            </a:r>
            <a:endParaRPr lang="cs-CZ" sz="4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Získává se odpařováním mořské vody nebo důlní činností</a:t>
            </a:r>
          </a:p>
          <a:p>
            <a:pPr lvl="1">
              <a:buFont typeface="Arial" pitchFamily="34" charset="0"/>
              <a:buChar char="•"/>
            </a:pPr>
            <a:r>
              <a:rPr lang="cs-CZ" i="1" dirty="0" smtClean="0"/>
              <a:t>Rusko</a:t>
            </a:r>
          </a:p>
          <a:p>
            <a:pPr lvl="1">
              <a:buFont typeface="Arial" pitchFamily="34" charset="0"/>
              <a:buChar char="•"/>
            </a:pPr>
            <a:r>
              <a:rPr lang="cs-CZ" i="1" dirty="0" smtClean="0"/>
              <a:t>Polsko</a:t>
            </a:r>
          </a:p>
          <a:p>
            <a:pPr lvl="1">
              <a:buFont typeface="Arial" pitchFamily="34" charset="0"/>
              <a:buChar char="•"/>
            </a:pPr>
            <a:r>
              <a:rPr lang="cs-CZ" i="1" dirty="0" smtClean="0"/>
              <a:t>Německo</a:t>
            </a:r>
          </a:p>
          <a:p>
            <a:pPr lvl="1">
              <a:buFont typeface="Arial" pitchFamily="34" charset="0"/>
              <a:buChar char="•"/>
            </a:pPr>
            <a:r>
              <a:rPr lang="cs-CZ" i="1" dirty="0" smtClean="0"/>
              <a:t>Rakousko</a:t>
            </a:r>
          </a:p>
          <a:p>
            <a:pPr lvl="1">
              <a:buFont typeface="Arial" pitchFamily="34" charset="0"/>
              <a:buChar char="•"/>
            </a:pPr>
            <a:r>
              <a:rPr lang="cs-CZ" i="1" dirty="0" smtClean="0"/>
              <a:t>Ukrajina</a:t>
            </a:r>
          </a:p>
          <a:p>
            <a:pPr lvl="1">
              <a:buFont typeface="Arial" pitchFamily="34" charset="0"/>
              <a:buChar char="•"/>
            </a:pPr>
            <a:r>
              <a:rPr lang="cs-CZ" i="1" dirty="0" smtClean="0"/>
              <a:t>Slovensko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Potravinářství</a:t>
            </a:r>
          </a:p>
          <a:p>
            <a:r>
              <a:rPr lang="cs-CZ" dirty="0" smtClean="0"/>
              <a:t>Chemický průmysl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400" y="586740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432000" y="1371600"/>
            <a:ext cx="82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4673400" y="3124200"/>
            <a:ext cx="4038600" cy="1200329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i="1" dirty="0" smtClean="0">
                <a:latin typeface="+mn-lt"/>
              </a:rPr>
              <a:t>Mořská voda obsahuje průměrně 3,5 g soli v každém litru.</a:t>
            </a:r>
            <a:endParaRPr lang="cs-CZ" sz="2400" i="1" dirty="0">
              <a:latin typeface="+mn-lt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673400" y="4648200"/>
            <a:ext cx="4038600" cy="830997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i="1" dirty="0" smtClean="0">
                <a:latin typeface="+mn-lt"/>
              </a:rPr>
              <a:t>Nadměrné používání soli poškozuje zdraví.</a:t>
            </a:r>
            <a:endParaRPr lang="cs-CZ" sz="24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461052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400" dirty="0" smtClean="0"/>
              <a:t>Fluorit    CaF</a:t>
            </a:r>
            <a:r>
              <a:rPr lang="cs-CZ" sz="4400" baseline="-25000" dirty="0" smtClean="0"/>
              <a:t>2</a:t>
            </a:r>
            <a:endParaRPr lang="cs-CZ" sz="4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= kazivec</a:t>
            </a:r>
          </a:p>
          <a:p>
            <a:r>
              <a:rPr lang="cs-CZ" dirty="0" smtClean="0"/>
              <a:t>Krychlová soustava</a:t>
            </a:r>
          </a:p>
          <a:p>
            <a:r>
              <a:rPr lang="cs-CZ" dirty="0" smtClean="0"/>
              <a:t>Průsvitný až průhledný</a:t>
            </a:r>
          </a:p>
          <a:p>
            <a:r>
              <a:rPr lang="cs-CZ" dirty="0" smtClean="0"/>
              <a:t>Bezbarvý, často zbarvený (fialová, zelená)</a:t>
            </a:r>
          </a:p>
          <a:p>
            <a:r>
              <a:rPr lang="cs-CZ" dirty="0" smtClean="0"/>
              <a:t>Některé odrůdy fluoreskují</a:t>
            </a:r>
          </a:p>
          <a:p>
            <a:pPr marL="0" indent="0">
              <a:buNone/>
            </a:pPr>
            <a:endParaRPr lang="cs-CZ" dirty="0" smtClean="0"/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400" y="586740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432000" y="1371600"/>
            <a:ext cx="82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52600"/>
            <a:ext cx="4140000" cy="31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968800" y="4873964"/>
            <a:ext cx="274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>
                <a:latin typeface="+mn-lt"/>
              </a:rPr>
              <a:t>Fluorit</a:t>
            </a:r>
            <a:endParaRPr lang="cs-CZ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613131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400" dirty="0" smtClean="0"/>
              <a:t>Fluorit – využití, naleziště</a:t>
            </a:r>
            <a:endParaRPr lang="cs-CZ" sz="4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Sklářský průmysl – leptání skla</a:t>
            </a:r>
          </a:p>
          <a:p>
            <a:r>
              <a:rPr lang="cs-CZ" dirty="0" smtClean="0"/>
              <a:t>Přísada při výrobě hliníku a oceli</a:t>
            </a:r>
          </a:p>
          <a:p>
            <a:r>
              <a:rPr lang="cs-CZ" dirty="0" smtClean="0"/>
              <a:t>Základní surovina při výrobě kyseliny fluorovodíkové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cs-CZ" sz="2800" dirty="0" smtClean="0"/>
              <a:t>Česká naleziště:</a:t>
            </a:r>
            <a:endParaRPr lang="cs-CZ" sz="2800" dirty="0"/>
          </a:p>
          <a:p>
            <a:pPr lvl="1">
              <a:buFont typeface="Arial" pitchFamily="34" charset="0"/>
              <a:buChar char="•"/>
            </a:pPr>
            <a:r>
              <a:rPr lang="cs-CZ" i="1" dirty="0" smtClean="0"/>
              <a:t>Krušné hory</a:t>
            </a:r>
          </a:p>
          <a:p>
            <a:pPr lvl="1">
              <a:buFont typeface="Arial" pitchFamily="34" charset="0"/>
              <a:buChar char="•"/>
            </a:pPr>
            <a:r>
              <a:rPr lang="cs-CZ" i="1" dirty="0" smtClean="0"/>
              <a:t>Děčínsko</a:t>
            </a:r>
          </a:p>
          <a:p>
            <a:pPr lvl="1">
              <a:buFont typeface="Arial" pitchFamily="34" charset="0"/>
              <a:buChar char="•"/>
            </a:pPr>
            <a:r>
              <a:rPr lang="cs-CZ" i="1" dirty="0" smtClean="0"/>
              <a:t>Harrachov</a:t>
            </a:r>
            <a:endParaRPr lang="cs-CZ" i="1" dirty="0"/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400" y="586740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432000" y="1371600"/>
            <a:ext cx="82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4683636" y="3962400"/>
            <a:ext cx="4038600" cy="830997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i="1" dirty="0" smtClean="0">
                <a:latin typeface="+mn-lt"/>
              </a:rPr>
              <a:t>Po zahřátí fluorit ve tmě silně září.</a:t>
            </a:r>
            <a:endParaRPr lang="cs-CZ" sz="24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366154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400" dirty="0" smtClean="0"/>
              <a:t>Použité zdroje</a:t>
            </a:r>
            <a:endParaRPr lang="cs-CZ" sz="4400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200" dirty="0"/>
              <a:t>MarcassiteII.jpg.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2001-, 6. 7. 2009, 19:24 [cit. 2013-01-14]. Dostupné z: http://cs.wikipedia.org/wiki/Soubor:MarcassiteII.jpg </a:t>
            </a:r>
            <a:endParaRPr lang="cs-CZ" sz="1200" dirty="0" smtClean="0"/>
          </a:p>
          <a:p>
            <a:r>
              <a:rPr lang="cs-CZ" sz="1200" dirty="0"/>
              <a:t>Calcite-Galena-elm56c.jpg.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2001-, 25. 5. 2010, 21:36 [cit. 2013-01-14]. Dostupné z: http://commons.wikimedia.org/wiki/File:Calcite-Galena-elm56c.jpg?uselang=cs </a:t>
            </a:r>
            <a:endParaRPr lang="cs-CZ" sz="1200" dirty="0" smtClean="0"/>
          </a:p>
          <a:p>
            <a:r>
              <a:rPr lang="cs-CZ" sz="1200" dirty="0"/>
              <a:t>Bleiplombe.jpg.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2001-, 25. 7. 2012, 01:11 [cit. 2013-01-14]. Dostupné z: http://commons.wikimedia.org/wiki/File:Bleiplombe.jpg?uselang=cs </a:t>
            </a:r>
            <a:endParaRPr lang="cs-CZ" sz="1200" dirty="0" smtClean="0"/>
          </a:p>
          <a:p>
            <a:r>
              <a:rPr lang="cs-CZ" sz="1200" dirty="0"/>
              <a:t>Linotype Matrix </a:t>
            </a:r>
            <a:r>
              <a:rPr lang="cs-CZ" sz="1200" dirty="0" err="1"/>
              <a:t>Transposition</a:t>
            </a:r>
            <a:r>
              <a:rPr lang="cs-CZ" sz="1200" dirty="0"/>
              <a:t> </a:t>
            </a:r>
            <a:r>
              <a:rPr lang="cs-CZ" sz="1200" dirty="0" err="1"/>
              <a:t>Error</a:t>
            </a:r>
            <a:r>
              <a:rPr lang="cs-CZ" sz="1200" dirty="0"/>
              <a:t> (</a:t>
            </a:r>
            <a:r>
              <a:rPr lang="cs-CZ" sz="1200" dirty="0" err="1"/>
              <a:t>crop</a:t>
            </a:r>
            <a:r>
              <a:rPr lang="cs-CZ" sz="1200" dirty="0"/>
              <a:t>).JPG.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2001-, 26. 11. 2008, 23:38 [cit. 2013-01-14]. Dostupné z: http://commons.wikimedia.org/wiki/File:Linotype_Matrix_Transposition_Error_(crop).JPG?uselang=cs </a:t>
            </a:r>
            <a:endParaRPr lang="cs-CZ" sz="1200" dirty="0" smtClean="0"/>
          </a:p>
          <a:p>
            <a:r>
              <a:rPr lang="cs-CZ" sz="1200" dirty="0" err="1"/>
              <a:t>Sfaleryt</a:t>
            </a:r>
            <a:r>
              <a:rPr lang="cs-CZ" sz="1200" dirty="0"/>
              <a:t>, Rumunia.jpg.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2001-, 17. 5. 2006, 21:09 [cit. 2013-01-14]. Dostupné z: http://cs.wikipedia.org/wiki/Soubor:Sfaleryt,_Rumunia.jpg </a:t>
            </a:r>
            <a:endParaRPr lang="cs-CZ" sz="1200" dirty="0" smtClean="0"/>
          </a:p>
          <a:p>
            <a:r>
              <a:rPr lang="cs-CZ" sz="1200" dirty="0"/>
              <a:t>Silberwald.jpg.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2001-, 18. 7. 2007, 23:20 [cit. 2013-01-14]. Dostupné z: http://commons.wikimedia.org/wiki/File:Silberwald.jpg?uselang=cs </a:t>
            </a:r>
            <a:endParaRPr lang="cs-CZ" sz="1200" dirty="0" smtClean="0"/>
          </a:p>
          <a:p>
            <a:r>
              <a:rPr lang="cs-CZ" sz="1200" dirty="0"/>
              <a:t>Stibnite-286279.jpg.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2001-, 27. 4. 2010, 10:23 [cit. 2013-01-14]. Dostupné z: http://commons.wikimedia.org/wiki/File:Stibnite-286279.jpg?uselang=cs </a:t>
            </a:r>
            <a:endParaRPr lang="cs-CZ" sz="1200" dirty="0" smtClean="0"/>
          </a:p>
          <a:p>
            <a:r>
              <a:rPr lang="cs-CZ" sz="1200" dirty="0" err="1"/>
              <a:t>Chalcopyrite</a:t>
            </a:r>
            <a:r>
              <a:rPr lang="cs-CZ" sz="1200" dirty="0"/>
              <a:t> 1.jpg.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2001-, 01:45, 14 </a:t>
            </a:r>
            <a:r>
              <a:rPr lang="cs-CZ" sz="1200" dirty="0" err="1"/>
              <a:t>November</a:t>
            </a:r>
            <a:r>
              <a:rPr lang="cs-CZ" sz="1200" dirty="0"/>
              <a:t> 2010 [cit. 2013-01-14]. Dostupné z: http://commons.wikimedia.org/wiki/File:Chalcopyrite_1.jpg </a:t>
            </a:r>
            <a:endParaRPr lang="cs-CZ" sz="1200" dirty="0" smtClean="0"/>
          </a:p>
          <a:p>
            <a:r>
              <a:rPr lang="cs-CZ" sz="1200" dirty="0"/>
              <a:t>Selpologne.jpg.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2001-, 11. 7. 2010, 11:00 [cit. 2013-01-14]. Dostupné z: http://commons.wikimedia.org/wiki/File:Selpologne.jpg?uselang=cs </a:t>
            </a:r>
            <a:endParaRPr lang="cs-CZ" sz="1200" dirty="0" smtClean="0"/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6740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432000" y="1371600"/>
            <a:ext cx="82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196186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  <a:endParaRPr lang="cs-CZ" sz="4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0313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000" rIns="738000">
            <a:spAutoFit/>
          </a:bodyPr>
          <a:lstStyle/>
          <a:p>
            <a:pPr indent="-180000">
              <a:buFont typeface="Wingdings" pitchFamily="2" charset="2"/>
              <a:buChar char="q"/>
            </a:pPr>
            <a:r>
              <a:rPr lang="cs-CZ" dirty="0"/>
              <a:t>Digitální učební materiál je určen </a:t>
            </a:r>
            <a:r>
              <a:rPr lang="cs-CZ" dirty="0" smtClean="0"/>
              <a:t>k seznámení a upevňování učiva o sulfidech a halogenidech.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Materiál podporuje výklad učitele a přibližuje učivo žákům.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Je určen pro předmět </a:t>
            </a:r>
            <a:r>
              <a:rPr lang="cs-CZ" dirty="0" smtClean="0"/>
              <a:t>přírodopis, 9. ročník.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Tento materiál vznikl jako doplňující materiál k </a:t>
            </a:r>
            <a:r>
              <a:rPr lang="cs-CZ" dirty="0" smtClean="0"/>
              <a:t>učebnici: Černík, V</a:t>
            </a:r>
            <a:r>
              <a:rPr lang="cs-CZ" dirty="0"/>
              <a:t>., </a:t>
            </a:r>
            <a:r>
              <a:rPr lang="cs-CZ" dirty="0" smtClean="0"/>
              <a:t>Martinec</a:t>
            </a:r>
            <a:r>
              <a:rPr lang="cs-CZ" dirty="0"/>
              <a:t>, </a:t>
            </a:r>
            <a:r>
              <a:rPr lang="cs-CZ" dirty="0" smtClean="0"/>
              <a:t>Z., Vítek, J., Vodová, V. </a:t>
            </a:r>
            <a:r>
              <a:rPr lang="cs-CZ" i="1" dirty="0" smtClean="0"/>
              <a:t>Přírodopis 9 pro </a:t>
            </a:r>
            <a:r>
              <a:rPr lang="cs-CZ" i="1" dirty="0"/>
              <a:t>základní školy</a:t>
            </a:r>
            <a:r>
              <a:rPr lang="cs-CZ" i="1" dirty="0" smtClean="0"/>
              <a:t>: Geologie a ekologie. </a:t>
            </a:r>
            <a:r>
              <a:rPr lang="nn-NO" dirty="0" smtClean="0"/>
              <a:t>1</a:t>
            </a:r>
            <a:r>
              <a:rPr lang="nn-NO" dirty="0"/>
              <a:t>. vyd. Praha: SPN, </a:t>
            </a:r>
            <a:r>
              <a:rPr lang="nn-NO" dirty="0" smtClean="0"/>
              <a:t>20</a:t>
            </a:r>
            <a:r>
              <a:rPr lang="cs-CZ" dirty="0" smtClean="0"/>
              <a:t>10, </a:t>
            </a:r>
            <a:r>
              <a:rPr lang="cs-CZ" dirty="0"/>
              <a:t>ISBN </a:t>
            </a:r>
            <a:r>
              <a:rPr lang="cs-CZ" dirty="0" smtClean="0"/>
              <a:t>978-80-7235-496-2</a:t>
            </a:r>
            <a:endParaRPr lang="cs-CZ" dirty="0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400" dirty="0" smtClean="0"/>
              <a:t>Použité zdroje</a:t>
            </a:r>
            <a:endParaRPr lang="cs-CZ" sz="4400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200" dirty="0" err="1"/>
              <a:t>NaCl-zoutkristallen</a:t>
            </a:r>
            <a:r>
              <a:rPr lang="cs-CZ" sz="1200" dirty="0"/>
              <a:t> op </a:t>
            </a:r>
            <a:r>
              <a:rPr lang="cs-CZ" sz="1200" dirty="0" err="1"/>
              <a:t>Schott</a:t>
            </a:r>
            <a:r>
              <a:rPr lang="cs-CZ" sz="1200" dirty="0"/>
              <a:t> </a:t>
            </a:r>
            <a:r>
              <a:rPr lang="cs-CZ" sz="1200" dirty="0" err="1"/>
              <a:t>Duran</a:t>
            </a:r>
            <a:r>
              <a:rPr lang="cs-CZ" sz="1200" dirty="0"/>
              <a:t> 100 ml.JPG.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2001-, 24. 11. 2005, 16:46 [cit. 2013-01-14]. Dostupné z: http://cs.wikipedia.org/wiki/Soubor:NaCl-zoutkristallen_op_Schott_Duran_100_ml.JPG </a:t>
            </a:r>
            <a:endParaRPr lang="cs-CZ" sz="1200" dirty="0" smtClean="0"/>
          </a:p>
          <a:p>
            <a:r>
              <a:rPr lang="cs-CZ" sz="1200" dirty="0"/>
              <a:t>Barite-Fluorite-jmix07-162a.jpg.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2001-, 27. 5. 2010, 05:27 [cit. 2013-01-14]. Dostupné z: http://commons.wikimedia.org/wiki/File:Barite-Fluorite-jmix07-162a.jpg?uselang=cs </a:t>
            </a:r>
            <a:endParaRPr lang="cs-CZ" sz="1200" dirty="0" smtClean="0"/>
          </a:p>
          <a:p>
            <a:r>
              <a:rPr lang="cs-CZ" sz="1200" dirty="0"/>
              <a:t>Brass.jpg.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2001-, 15. 1. 2006 [cit. 2014-10-20]. Dostupné z: http://commons.wikimedia.org/wiki/File:Brass.jpg </a:t>
            </a:r>
            <a:endParaRPr lang="cs-CZ" sz="1200" dirty="0" smtClean="0"/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6740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432000" y="1371600"/>
            <a:ext cx="82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238981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400" dirty="0" smtClean="0"/>
              <a:t>Sulfidy (sirníky)</a:t>
            </a:r>
            <a:endParaRPr lang="cs-CZ" sz="4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Bezkyslíkaté sloučeniny síry s kovy</a:t>
            </a:r>
          </a:p>
          <a:p>
            <a:r>
              <a:rPr lang="cs-CZ" dirty="0" smtClean="0"/>
              <a:t>Důležité nerostné suroviny – rudy</a:t>
            </a:r>
          </a:p>
          <a:p>
            <a:r>
              <a:rPr lang="cs-CZ" dirty="0" smtClean="0"/>
              <a:t>Kovový vzhled</a:t>
            </a:r>
          </a:p>
          <a:p>
            <a:r>
              <a:rPr lang="cs-CZ" dirty="0" smtClean="0"/>
              <a:t>Vyplňují pukliny v horninách – rudné žíly</a:t>
            </a:r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55" y="5867399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432000" y="1371600"/>
            <a:ext cx="82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654" y="1901868"/>
            <a:ext cx="4268346" cy="2838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5740200" y="4758515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>
                <a:latin typeface="+mn-lt"/>
              </a:rPr>
              <a:t>Markazit – příbuzný pyritu</a:t>
            </a:r>
            <a:endParaRPr lang="cs-CZ" sz="1400" dirty="0">
              <a:latin typeface="+mn-lt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400" dirty="0" smtClean="0"/>
              <a:t>Galenit    </a:t>
            </a:r>
            <a:r>
              <a:rPr lang="cs-CZ" sz="4400" dirty="0" err="1" smtClean="0"/>
              <a:t>PbS</a:t>
            </a:r>
            <a:endParaRPr lang="cs-CZ" sz="4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Krychlová soustava</a:t>
            </a:r>
          </a:p>
          <a:p>
            <a:r>
              <a:rPr lang="cs-CZ" dirty="0" smtClean="0"/>
              <a:t>Kovový vzhled</a:t>
            </a:r>
          </a:p>
          <a:p>
            <a:r>
              <a:rPr lang="cs-CZ" dirty="0" smtClean="0"/>
              <a:t>Modrošedá barva</a:t>
            </a:r>
          </a:p>
          <a:p>
            <a:r>
              <a:rPr lang="cs-CZ" dirty="0" smtClean="0"/>
              <a:t>Šedočerný vryp</a:t>
            </a:r>
          </a:p>
          <a:p>
            <a:r>
              <a:rPr lang="cs-CZ" dirty="0" smtClean="0"/>
              <a:t>Dokonale štěpný</a:t>
            </a:r>
          </a:p>
          <a:p>
            <a:r>
              <a:rPr lang="cs-CZ" dirty="0" smtClean="0"/>
              <a:t>Těží se jako olovnatá ruda</a:t>
            </a:r>
          </a:p>
          <a:p>
            <a:r>
              <a:rPr lang="cs-CZ" dirty="0" smtClean="0"/>
              <a:t>Může obsahovat stříbro</a:t>
            </a:r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55" y="5867399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432000" y="1371600"/>
            <a:ext cx="82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804" y="1828800"/>
            <a:ext cx="3305175" cy="381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273600" y="5638800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>
                <a:latin typeface="+mn-lt"/>
              </a:rPr>
              <a:t>Galenit</a:t>
            </a:r>
            <a:endParaRPr lang="cs-CZ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995314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400" dirty="0" smtClean="0"/>
              <a:t>Galenit – využití olova</a:t>
            </a:r>
            <a:endParaRPr lang="cs-CZ" sz="4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Desky akumulátorů</a:t>
            </a:r>
          </a:p>
          <a:p>
            <a:r>
              <a:rPr lang="cs-CZ" dirty="0" smtClean="0"/>
              <a:t>Výroba lehce tavitelných slitin (pájky a liteřina)</a:t>
            </a:r>
          </a:p>
          <a:p>
            <a:r>
              <a:rPr lang="cs-CZ" dirty="0" smtClean="0"/>
              <a:t>Desky na ochranu proti rentgenovému a radioaktivnímu záření</a:t>
            </a:r>
          </a:p>
          <a:p>
            <a:r>
              <a:rPr lang="cs-CZ" dirty="0" smtClean="0"/>
              <a:t>Rozpustné olovnaté sloučeniny jsou jedovaté!</a:t>
            </a:r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55" y="5867399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432000" y="1371600"/>
            <a:ext cx="82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752600"/>
            <a:ext cx="3454200" cy="2590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562600" y="4357474"/>
            <a:ext cx="314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>
                <a:latin typeface="+mn-lt"/>
              </a:rPr>
              <a:t>Olověná plomba</a:t>
            </a:r>
            <a:endParaRPr lang="cs-CZ" sz="1400" dirty="0">
              <a:latin typeface="+mn-l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57800" y="4852227"/>
            <a:ext cx="3454200" cy="11139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629400" y="5966207"/>
            <a:ext cx="208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>
                <a:latin typeface="+mn-lt"/>
              </a:rPr>
              <a:t>liteřina</a:t>
            </a:r>
            <a:endParaRPr lang="cs-CZ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7273191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400" dirty="0" smtClean="0"/>
              <a:t>Galenit – naleziště, zajímavosti</a:t>
            </a:r>
            <a:endParaRPr lang="cs-CZ" sz="4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 smtClean="0"/>
              <a:t>Domácí naleziště: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cs-CZ" i="1" dirty="0" smtClean="0"/>
              <a:t>Příbram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cs-CZ" i="1" dirty="0" smtClean="0"/>
              <a:t>Stříbro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cs-CZ" i="1" dirty="0" smtClean="0"/>
              <a:t>Oloví v Krušných horách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cs-CZ" i="1" dirty="0" smtClean="0"/>
              <a:t>Podhůří Hrubého Jeseníku</a:t>
            </a:r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71500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432000" y="1371600"/>
            <a:ext cx="82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4673400" y="1752600"/>
            <a:ext cx="4038600" cy="461665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i="1" dirty="0" smtClean="0">
                <a:latin typeface="+mn-lt"/>
              </a:rPr>
              <a:t>Lití olova – lidový vánoční zvyk</a:t>
            </a:r>
            <a:endParaRPr lang="cs-CZ" sz="2400" i="1" dirty="0">
              <a:latin typeface="+mn-lt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673400" y="2667000"/>
            <a:ext cx="4038600" cy="830997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i="1" dirty="0" smtClean="0">
                <a:latin typeface="+mn-lt"/>
              </a:rPr>
              <a:t>Leštěnec olověný – jiné označení pro galenit</a:t>
            </a:r>
            <a:endParaRPr lang="cs-CZ" sz="24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107295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400" dirty="0" smtClean="0"/>
              <a:t>Sfalerit    </a:t>
            </a:r>
            <a:r>
              <a:rPr lang="cs-CZ" sz="4400" dirty="0" err="1" smtClean="0"/>
              <a:t>ZnS</a:t>
            </a:r>
            <a:endParaRPr lang="cs-CZ" sz="4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 smtClean="0"/>
              <a:t>Krychlová soustava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Hnědá nebo černá barva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Zinková ruda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Hojný nerost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Častý výskyt s galenitem</a:t>
            </a:r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71500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432000" y="1371600"/>
            <a:ext cx="82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02" y="1828800"/>
            <a:ext cx="4068173" cy="30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275875" y="4876800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>
                <a:latin typeface="+mn-lt"/>
              </a:rPr>
              <a:t>Sfalerit</a:t>
            </a:r>
            <a:endParaRPr lang="cs-CZ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3441751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400" dirty="0" smtClean="0"/>
              <a:t>Sfalerit – využití zinku, naleziště</a:t>
            </a:r>
            <a:endParaRPr lang="cs-CZ" sz="4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91172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cs-CZ" dirty="0" smtClean="0"/>
              <a:t>Povrchová ochrana železných předmětů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Výroba slitin (mosaz)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Výroba baterií</a:t>
            </a:r>
          </a:p>
          <a:p>
            <a:pPr>
              <a:lnSpc>
                <a:spcPct val="150000"/>
              </a:lnSpc>
            </a:pPr>
            <a:r>
              <a:rPr lang="cs-CZ" dirty="0"/>
              <a:t>Domácí naleziště: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cs-CZ" i="1" dirty="0"/>
              <a:t>Příbram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cs-CZ" i="1" dirty="0"/>
              <a:t>Stříbro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cs-CZ" i="1" dirty="0"/>
              <a:t>Kutná Hora</a:t>
            </a:r>
          </a:p>
          <a:p>
            <a:pPr>
              <a:lnSpc>
                <a:spcPct val="150000"/>
              </a:lnSpc>
            </a:pPr>
            <a:endParaRPr lang="cs-CZ" dirty="0" smtClean="0"/>
          </a:p>
          <a:p>
            <a:pPr>
              <a:lnSpc>
                <a:spcPct val="150000"/>
              </a:lnSpc>
            </a:pPr>
            <a:endParaRPr lang="cs-CZ" dirty="0" smtClean="0"/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400" y="5714999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432000" y="1371600"/>
            <a:ext cx="82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003" y="2209800"/>
            <a:ext cx="4332472" cy="27565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ovéPole 7"/>
          <p:cNvSpPr txBox="1"/>
          <p:nvPr/>
        </p:nvSpPr>
        <p:spPr>
          <a:xfrm>
            <a:off x="6019800" y="4966335"/>
            <a:ext cx="269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>
                <a:latin typeface="+mn-lt"/>
              </a:rPr>
              <a:t>Mosazná kostka, zinek a měď</a:t>
            </a:r>
            <a:endParaRPr lang="cs-CZ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736773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400" dirty="0" smtClean="0"/>
              <a:t>Pyrit    FeS</a:t>
            </a:r>
            <a:r>
              <a:rPr lang="cs-CZ" sz="4400" baseline="-25000" dirty="0" smtClean="0"/>
              <a:t>2</a:t>
            </a:r>
            <a:endParaRPr lang="cs-CZ" sz="4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cs-CZ" dirty="0" smtClean="0"/>
              <a:t>Krychlová soustava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Kovový vzhled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Mosazně žlutá barva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Černošedý vryp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Snadno oxiduje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Méně důležitá železná ruda, zdroj síry</a:t>
            </a:r>
          </a:p>
          <a:p>
            <a:pPr marL="0" indent="0">
              <a:lnSpc>
                <a:spcPct val="150000"/>
              </a:lnSpc>
              <a:buNone/>
            </a:pPr>
            <a:endParaRPr lang="cs-CZ" dirty="0" smtClean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cs-CZ" i="1" dirty="0" smtClean="0"/>
              <a:t>Kaznějov, Chvaletice</a:t>
            </a:r>
            <a:endParaRPr lang="cs-CZ" i="1" dirty="0"/>
          </a:p>
        </p:txBody>
      </p:sp>
      <p:pic>
        <p:nvPicPr>
          <p:cNvPr id="4813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400" y="586740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432000" y="1371600"/>
            <a:ext cx="82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95776" y="2093976"/>
            <a:ext cx="2974848" cy="3657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019800" y="5410200"/>
            <a:ext cx="269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>
                <a:latin typeface="+mn-lt"/>
              </a:rPr>
              <a:t>Pyrit</a:t>
            </a:r>
            <a:endParaRPr lang="cs-CZ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7513869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Vlastní 1">
      <a:dk1>
        <a:srgbClr val="020406"/>
      </a:dk1>
      <a:lt1>
        <a:srgbClr val="020406"/>
      </a:lt1>
      <a:dk2>
        <a:srgbClr val="1F497D"/>
      </a:dk2>
      <a:lt2>
        <a:srgbClr val="FFCC6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1221</TotalTime>
  <Words>949</Words>
  <Application>Microsoft Office PowerPoint</Application>
  <PresentationFormat>Předvádění na obrazovce (4:3)</PresentationFormat>
  <Paragraphs>164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20</vt:i4>
      </vt:variant>
    </vt:vector>
  </HeadingPairs>
  <TitlesOfParts>
    <vt:vector size="22" baseType="lpstr">
      <vt:lpstr>Výchozí návrh</vt:lpstr>
      <vt:lpstr>Motiv systému Office</vt:lpstr>
      <vt:lpstr>SULFIDY A HALOGENIDY</vt:lpstr>
      <vt:lpstr>Anotace:</vt:lpstr>
      <vt:lpstr>Sulfidy (sirníky)</vt:lpstr>
      <vt:lpstr>Galenit    PbS</vt:lpstr>
      <vt:lpstr>Galenit – využití olova</vt:lpstr>
      <vt:lpstr>Galenit – naleziště, zajímavosti</vt:lpstr>
      <vt:lpstr>Sfalerit    ZnS</vt:lpstr>
      <vt:lpstr>Sfalerit – využití zinku, naleziště</vt:lpstr>
      <vt:lpstr>Pyrit    FeS2</vt:lpstr>
      <vt:lpstr>Pyrit a kyselé deště</vt:lpstr>
      <vt:lpstr>Antimonit    Sb2S3</vt:lpstr>
      <vt:lpstr>Využití antimonu, naleziště</vt:lpstr>
      <vt:lpstr>Chalkopyrit    CuFeS2</vt:lpstr>
      <vt:lpstr>Halogenidy (halovce)</vt:lpstr>
      <vt:lpstr>Sůl kamenná    NaCl</vt:lpstr>
      <vt:lpstr>Sůl kamenná – naleziště, využití</vt:lpstr>
      <vt:lpstr>Fluorit    CaF2</vt:lpstr>
      <vt:lpstr>Fluorit – využití, naleziště</vt:lpstr>
      <vt:lpstr>Použité zdroje</vt:lpstr>
      <vt:lpstr>Použité 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Jana Kalandrová</dc:creator>
  <cp:lastModifiedBy>pc</cp:lastModifiedBy>
  <cp:revision>410</cp:revision>
  <cp:lastPrinted>2013-01-12T12:38:51Z</cp:lastPrinted>
  <dcterms:created xsi:type="dcterms:W3CDTF">1601-01-01T00:00:00Z</dcterms:created>
  <dcterms:modified xsi:type="dcterms:W3CDTF">2014-10-28T13:47:50Z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