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sldIdLst>
    <p:sldId id="256" r:id="rId3"/>
    <p:sldId id="259" r:id="rId4"/>
    <p:sldId id="257" r:id="rId5"/>
    <p:sldId id="260" r:id="rId6"/>
    <p:sldId id="261" r:id="rId7"/>
    <p:sldId id="262" r:id="rId8"/>
    <p:sldId id="266" r:id="rId9"/>
    <p:sldId id="269" r:id="rId10"/>
    <p:sldId id="263" r:id="rId11"/>
    <p:sldId id="264" r:id="rId12"/>
    <p:sldId id="265" r:id="rId13"/>
    <p:sldId id="267" r:id="rId14"/>
    <p:sldId id="268" r:id="rId15"/>
    <p:sldId id="270" r:id="rId16"/>
    <p:sldId id="258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07A8-6085-4453-BC42-E6B3C8646E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97519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F7EA-010F-4163-84C3-E35D4B02C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59820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61F1-0ADA-42BA-BBB5-BA248FF809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150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67B-6A2B-451E-91D2-4BC77337E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61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80F3-DC6E-45F6-BDDD-4542B9076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3411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C0CE-97AE-42E6-BF56-4B3B1B5E1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378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807C-9769-4BF0-83A3-C8BA84766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9580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73D6-2B5E-413F-A367-B58EAD8BD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67552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309-28C7-4CDF-A609-1FB6D19A40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70934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7CE-D827-4A94-A56A-8220EEA6F4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536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0FD-0F3F-473D-8A75-0466E7CC3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8323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27BA-0515-4255-B22C-74EC4FA00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525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7CD7-621C-42C9-8AB7-D7D62EDEA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698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58-B89E-4EE3-B152-DF66D496A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7741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2E27-00E3-4FD4-AF75-718768EC1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1747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BEB7-388D-4569-B941-878304A3B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96569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34BE-47D6-4CA3-BCAC-16601E4EF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3841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74AA-2BE3-436C-B7DA-04630516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2555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6370-4908-4F6E-A384-D1D6EDEF5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003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F0B9-3292-42FE-BB4C-9FA180321B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899214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3094-17D7-4165-BD78-7BA26FAB9E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159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9058-A819-4761-A63F-911C5CA26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5514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E22104-35B3-4A58-AF55-108FBD20C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38E1F882-8B5E-40A7-B523-679D7DB7B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Aconcagua_13.JPG" TargetMode="External"/><Relationship Id="rId3" Type="http://schemas.openxmlformats.org/officeDocument/2006/relationships/hyperlink" Target="http://cs.wikipedia.org/wiki/Soubor:Asth%C3%A9nosph%C3%A8re_et_courants_de_convexion.PNG" TargetMode="External"/><Relationship Id="rId7" Type="http://schemas.openxmlformats.org/officeDocument/2006/relationships/hyperlink" Target="http://cs.wikipedia.org/wiki/Soubor:South_America_satellite_orthographic.jpg" TargetMode="External"/><Relationship Id="rId2" Type="http://schemas.openxmlformats.org/officeDocument/2006/relationships/hyperlink" Target="http://no.wikipedia.org/wiki/Fil:Jordens_indre.pn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en.wikipedia.org/wiki/File:Marianatrenchmap.png" TargetMode="External"/><Relationship Id="rId11" Type="http://schemas.openxmlformats.org/officeDocument/2006/relationships/image" Target="../media/image3.jpeg"/><Relationship Id="rId5" Type="http://schemas.openxmlformats.org/officeDocument/2006/relationships/hyperlink" Target="http://cs.wikipedia.org/wiki/Soubor:Tectonic_plate_boundaries_clean.png" TargetMode="External"/><Relationship Id="rId10" Type="http://schemas.openxmlformats.org/officeDocument/2006/relationships/hyperlink" Target="http://commons.wikimedia.org/wiki/File:Sea_of_Okhotsk_map.png" TargetMode="External"/><Relationship Id="rId4" Type="http://schemas.openxmlformats.org/officeDocument/2006/relationships/hyperlink" Target="http://cs.wikipedia.org/wiki/Soubor:Plates_tect_cs.svg" TargetMode="External"/><Relationship Id="rId9" Type="http://schemas.openxmlformats.org/officeDocument/2006/relationships/hyperlink" Target="http://commons.wikimedia.org/wiki/File:Atlantic_bathymetry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LITOSFÉRICKÉ DESKY I.</a:t>
            </a: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Př_141_Geologie_Litosférické desky I.</a:t>
            </a:r>
          </a:p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Jiří </a:t>
            </a:r>
            <a:r>
              <a:rPr lang="cs-CZ" b="1" dirty="0" err="1" smtClean="0"/>
              <a:t>Sukaný</a:t>
            </a:r>
            <a:endParaRPr lang="cs-CZ" dirty="0"/>
          </a:p>
          <a:p>
            <a:pPr algn="ctr" eaLnBrk="1" hangingPunct="1"/>
            <a:r>
              <a:rPr lang="cs-CZ" dirty="0"/>
              <a:t>Škola: Základní škola Velehrad, okres Uherské Hradiště,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400"/>
            <a:ext cx="5181600" cy="889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600" b="1" dirty="0" smtClean="0"/>
              <a:t>Pásemné pohoří</a:t>
            </a:r>
            <a:endParaRPr lang="cs-CZ" sz="46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6200" y="970552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Andy</a:t>
            </a:r>
            <a:r>
              <a:rPr lang="cs-CZ" sz="2400" dirty="0" smtClean="0">
                <a:solidFill>
                  <a:srgbClr val="FFC000"/>
                </a:solidFill>
              </a:rPr>
              <a:t> </a:t>
            </a:r>
            <a:r>
              <a:rPr lang="cs-CZ" sz="2400" dirty="0" smtClean="0"/>
              <a:t>jsou </a:t>
            </a:r>
            <a:r>
              <a:rPr lang="cs-CZ" sz="2400" dirty="0"/>
              <a:t>téměř 8000 km dlouhé a až 500 km </a:t>
            </a:r>
            <a:r>
              <a:rPr lang="cs-CZ" sz="2400" dirty="0" smtClean="0"/>
              <a:t>široké.</a:t>
            </a:r>
          </a:p>
          <a:p>
            <a:r>
              <a:rPr lang="cs-CZ" sz="2400" dirty="0"/>
              <a:t>P</a:t>
            </a:r>
            <a:r>
              <a:rPr lang="cs-CZ" sz="2400" dirty="0" smtClean="0"/>
              <a:t>růměrná </a:t>
            </a:r>
            <a:r>
              <a:rPr lang="cs-CZ" sz="2400" dirty="0"/>
              <a:t>výška činí asi 4000 metrů.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70552"/>
            <a:ext cx="4178300" cy="588744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3153239"/>
            <a:ext cx="4940300" cy="3704762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8100" y="2553123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Aconcagua - nejvyšší hora And</a:t>
            </a:r>
          </a:p>
        </p:txBody>
      </p:sp>
    </p:spTree>
    <p:extLst>
      <p:ext uri="{BB962C8B-B14F-4D97-AF65-F5344CB8AC3E}">
        <p14:creationId xmlns:p14="http://schemas.microsoft.com/office/powerpoint/2010/main" val="2294049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400"/>
            <a:ext cx="8686800" cy="889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600" b="1" dirty="0" err="1" smtClean="0"/>
              <a:t>Středooceánský</a:t>
            </a:r>
            <a:r>
              <a:rPr lang="cs-CZ" sz="4600" b="1" dirty="0" smtClean="0"/>
              <a:t> hřbet</a:t>
            </a:r>
            <a:endParaRPr lang="cs-CZ" sz="46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942933"/>
            <a:ext cx="3746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Odděluje Euroasijskou      a Severoamerickou desku, na jihu Jihoamerickou a  Africkou.</a:t>
            </a:r>
          </a:p>
          <a:p>
            <a:r>
              <a:rPr lang="cs-CZ" sz="2400" dirty="0" smtClean="0"/>
              <a:t>Hřbet je asi 2500m hluboko , úbočí až 5000m.</a:t>
            </a:r>
          </a:p>
          <a:p>
            <a:endParaRPr lang="cs-CZ" sz="2400" dirty="0" smtClean="0"/>
          </a:p>
          <a:p>
            <a:r>
              <a:rPr lang="cs-CZ" sz="2400" dirty="0" smtClean="0"/>
              <a:t>Některé části vyčnívají nad hladinu - Island</a:t>
            </a:r>
            <a:endParaRPr lang="cs-CZ" sz="2400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1" y="942933"/>
            <a:ext cx="5397500" cy="591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94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400"/>
            <a:ext cx="5181600" cy="889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600" b="1" dirty="0" smtClean="0"/>
              <a:t>Ostrovní oblouky</a:t>
            </a:r>
            <a:endParaRPr lang="cs-CZ" sz="46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1464" y="956885"/>
            <a:ext cx="91225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v</a:t>
            </a:r>
            <a:r>
              <a:rPr lang="cs-CZ" sz="2400" dirty="0" smtClean="0"/>
              <a:t>znikají při podsunutí oceánské zemské kůry pod oceánskou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je to řetězec ostrovů sopečného původu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před obloukem je obvykle </a:t>
            </a:r>
            <a:r>
              <a:rPr lang="cs-CZ" sz="2400" dirty="0" err="1" smtClean="0"/>
              <a:t>hlubokooceánský</a:t>
            </a:r>
            <a:r>
              <a:rPr lang="cs-CZ" sz="2400" dirty="0" smtClean="0"/>
              <a:t> příkop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typické pro souostroví v </a:t>
            </a:r>
            <a:r>
              <a:rPr lang="cs-CZ" sz="2400" dirty="0"/>
              <a:t>T</a:t>
            </a:r>
            <a:r>
              <a:rPr lang="cs-CZ" sz="2400" dirty="0" smtClean="0"/>
              <a:t>ichém oceánu</a:t>
            </a:r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996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31" y="2582531"/>
            <a:ext cx="6172200" cy="427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2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64" y="67885"/>
            <a:ext cx="5181600" cy="889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600" b="1" dirty="0" smtClean="0"/>
              <a:t>Opakování</a:t>
            </a:r>
            <a:endParaRPr lang="cs-CZ" sz="46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1464" y="956885"/>
            <a:ext cx="91225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Co je to litosféra?</a:t>
            </a:r>
          </a:p>
          <a:p>
            <a:r>
              <a:rPr lang="cs-CZ" sz="2400" dirty="0" smtClean="0"/>
              <a:t>- je </a:t>
            </a:r>
            <a:r>
              <a:rPr lang="cs-CZ" sz="2400" dirty="0"/>
              <a:t>pevný horninový obal Země, tvořený zemskou kůrou </a:t>
            </a:r>
            <a:r>
              <a:rPr lang="cs-CZ" sz="2400" dirty="0" smtClean="0"/>
              <a:t> </a:t>
            </a:r>
            <a:r>
              <a:rPr lang="cs-CZ" sz="2400" dirty="0"/>
              <a:t>a částí svrchního </a:t>
            </a:r>
            <a:r>
              <a:rPr lang="cs-CZ" sz="2400" dirty="0" smtClean="0"/>
              <a:t>pláště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Do jaké průměrné hloubky sahá litosféra?</a:t>
            </a:r>
          </a:p>
          <a:p>
            <a:r>
              <a:rPr lang="cs-CZ" sz="2400" dirty="0" smtClean="0"/>
              <a:t>- </a:t>
            </a:r>
            <a:r>
              <a:rPr lang="cs-CZ" sz="2400" dirty="0"/>
              <a:t>sahá do hloubky v průměru 150 </a:t>
            </a:r>
            <a:r>
              <a:rPr lang="cs-CZ" sz="2400" dirty="0" smtClean="0"/>
              <a:t>km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Na jaké celky je litosféra rozpraskaná?</a:t>
            </a:r>
          </a:p>
          <a:p>
            <a:r>
              <a:rPr lang="cs-CZ" sz="2400" dirty="0" smtClean="0"/>
              <a:t>- na litosférické desky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Jmenuj litosférické desky.</a:t>
            </a:r>
          </a:p>
          <a:p>
            <a:r>
              <a:rPr lang="cs-CZ" sz="2400" dirty="0"/>
              <a:t>- </a:t>
            </a:r>
            <a:r>
              <a:rPr lang="cs-CZ" sz="2400" dirty="0" smtClean="0"/>
              <a:t>Pacifická, Severoamerická, Jihoamerická, Euroasijská, Africká, </a:t>
            </a:r>
            <a:r>
              <a:rPr lang="cs-CZ" sz="2400" dirty="0" err="1" smtClean="0"/>
              <a:t>Indo</a:t>
            </a:r>
            <a:r>
              <a:rPr lang="cs-CZ" sz="2400" dirty="0" smtClean="0"/>
              <a:t>-australská, Antarktická, + menší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Jak se nazývá vrstva, po které se desky pohybují?</a:t>
            </a:r>
          </a:p>
          <a:p>
            <a:r>
              <a:rPr lang="cs-CZ" sz="2400" dirty="0" smtClean="0"/>
              <a:t>- plastická vrstva – nazývá se astenosféra</a:t>
            </a:r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51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358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64" y="67885"/>
            <a:ext cx="5181600" cy="889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600" b="1" dirty="0" smtClean="0"/>
              <a:t>Opakování</a:t>
            </a:r>
            <a:endParaRPr lang="cs-CZ" sz="46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1464" y="956885"/>
            <a:ext cx="912253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Jaké </a:t>
            </a:r>
            <a:r>
              <a:rPr lang="cs-CZ" sz="2400" dirty="0"/>
              <a:t>znáš útvary vznikající na hranicích litosférických desek</a:t>
            </a:r>
            <a:r>
              <a:rPr lang="cs-CZ" sz="2400" dirty="0" smtClean="0"/>
              <a:t>?</a:t>
            </a:r>
          </a:p>
          <a:p>
            <a:r>
              <a:rPr lang="cs-CZ" sz="2400" dirty="0"/>
              <a:t>-</a:t>
            </a:r>
            <a:r>
              <a:rPr lang="cs-CZ" sz="2400" dirty="0" smtClean="0"/>
              <a:t> </a:t>
            </a:r>
            <a:r>
              <a:rPr lang="cs-CZ" sz="2400" dirty="0" err="1"/>
              <a:t>hlubokooceánské</a:t>
            </a:r>
            <a:r>
              <a:rPr lang="cs-CZ" sz="2400" dirty="0"/>
              <a:t> </a:t>
            </a:r>
            <a:r>
              <a:rPr lang="cs-CZ" sz="2400" dirty="0" smtClean="0"/>
              <a:t>příkopy, </a:t>
            </a:r>
            <a:r>
              <a:rPr lang="cs-CZ" sz="2400" dirty="0"/>
              <a:t>pásemná </a:t>
            </a:r>
            <a:r>
              <a:rPr lang="cs-CZ" sz="2400" dirty="0" smtClean="0"/>
              <a:t>pohoří, </a:t>
            </a:r>
            <a:r>
              <a:rPr lang="cs-CZ" sz="2400" dirty="0" err="1" smtClean="0"/>
              <a:t>středooceánské</a:t>
            </a:r>
            <a:r>
              <a:rPr lang="cs-CZ" sz="2400" dirty="0" smtClean="0"/>
              <a:t> hřbety, ostrovní oblouky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Kde se vyskytuje největší sopečná a zemětřesná aktivita?</a:t>
            </a:r>
          </a:p>
          <a:p>
            <a:r>
              <a:rPr lang="cs-CZ" sz="2400" dirty="0" smtClean="0"/>
              <a:t>- na hranicích litosférických desek</a:t>
            </a: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Který </a:t>
            </a:r>
            <a:r>
              <a:rPr lang="cs-CZ" sz="2400" dirty="0" err="1"/>
              <a:t>hlubokooceánský</a:t>
            </a:r>
            <a:r>
              <a:rPr lang="cs-CZ" sz="2400" dirty="0"/>
              <a:t> příkop je nejhlubší</a:t>
            </a:r>
            <a:r>
              <a:rPr lang="cs-CZ" sz="2400" dirty="0" smtClean="0"/>
              <a:t>?</a:t>
            </a:r>
          </a:p>
          <a:p>
            <a:r>
              <a:rPr lang="cs-CZ" sz="2400" dirty="0" smtClean="0"/>
              <a:t>- Mariánský příkop</a:t>
            </a: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Které velké desky odděluje </a:t>
            </a:r>
            <a:r>
              <a:rPr lang="cs-CZ" sz="2400" dirty="0" err="1"/>
              <a:t>Středoatlantský</a:t>
            </a:r>
            <a:r>
              <a:rPr lang="cs-CZ" sz="2400" dirty="0"/>
              <a:t> hřbet</a:t>
            </a:r>
            <a:r>
              <a:rPr lang="cs-CZ" sz="2400" dirty="0" smtClean="0"/>
              <a:t>?</a:t>
            </a:r>
          </a:p>
          <a:p>
            <a:r>
              <a:rPr lang="cs-CZ" sz="2400" dirty="0" smtClean="0"/>
              <a:t>- Americkou od Eurasijské a Africké</a:t>
            </a: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Co jsou to ostrovní oblouky</a:t>
            </a:r>
            <a:r>
              <a:rPr lang="cs-CZ" sz="2400" dirty="0" smtClean="0"/>
              <a:t>?</a:t>
            </a:r>
          </a:p>
          <a:p>
            <a:r>
              <a:rPr lang="cs-CZ" sz="2400" dirty="0" smtClean="0"/>
              <a:t>- řetězce sopečných ostrovů, vznikají při podsunutí oceánské kůry pod oceánskou</a:t>
            </a: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400" dirty="0" smtClean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51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708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57200"/>
            <a:ext cx="8915400" cy="5486400"/>
          </a:xfrm>
        </p:spPr>
        <p:txBody>
          <a:bodyPr>
            <a:normAutofit/>
          </a:bodyPr>
          <a:lstStyle/>
          <a:p>
            <a:pPr marL="228600" indent="-228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Jordens</a:t>
            </a:r>
            <a:r>
              <a:rPr lang="cs-CZ" sz="1100" dirty="0"/>
              <a:t> indre.png.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2011 [cit. 2013-01-17]. Dostupné 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no.wikipedia.org/wiki/Fil:Jordens_indre.png</a:t>
            </a:r>
            <a:endParaRPr lang="cs-CZ" sz="1100" dirty="0" smtClean="0"/>
          </a:p>
          <a:p>
            <a:pPr marL="228600" indent="-228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 </a:t>
            </a:r>
            <a:r>
              <a:rPr lang="cs-CZ" sz="1100" dirty="0" err="1"/>
              <a:t>Asthénosphère</a:t>
            </a:r>
            <a:r>
              <a:rPr lang="cs-CZ" sz="1100" dirty="0"/>
              <a:t> et </a:t>
            </a:r>
            <a:r>
              <a:rPr lang="cs-CZ" sz="1100" dirty="0" err="1"/>
              <a:t>courants</a:t>
            </a:r>
            <a:r>
              <a:rPr lang="cs-CZ" sz="1100" dirty="0"/>
              <a:t> de convexion.PNG.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2013-01-17]. Dostupné z: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cs.wikipedia.org/wiki/Soubor:Asth%C3%A9nosph%C3%A8re_et_courants_de_convexion.PNG</a:t>
            </a:r>
            <a:endParaRPr lang="cs-CZ" sz="1100" dirty="0" smtClean="0"/>
          </a:p>
          <a:p>
            <a:pPr marL="228600" indent="-228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Plates</a:t>
            </a:r>
            <a:r>
              <a:rPr lang="cs-CZ" sz="1100" dirty="0"/>
              <a:t> </a:t>
            </a:r>
            <a:r>
              <a:rPr lang="cs-CZ" sz="1100" dirty="0" err="1"/>
              <a:t>tect</a:t>
            </a:r>
            <a:r>
              <a:rPr lang="cs-CZ" sz="1100" dirty="0"/>
              <a:t> </a:t>
            </a:r>
            <a:r>
              <a:rPr lang="cs-CZ" sz="1100" dirty="0" err="1"/>
              <a:t>cs.svg</a:t>
            </a:r>
            <a:r>
              <a:rPr lang="cs-CZ" sz="1100" dirty="0"/>
              <a:t>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2013-01-17]. Dostupné z: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cs.wikipedia.org/wiki/Soubor:Plates_tect_cs.svg</a:t>
            </a:r>
            <a:endParaRPr lang="cs-CZ" sz="1100" dirty="0" smtClean="0"/>
          </a:p>
          <a:p>
            <a:pPr marL="228600" indent="-228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100" dirty="0"/>
              <a:t>Tectonic plate boundaries clean.png. In: </a:t>
            </a:r>
            <a:r>
              <a:rPr lang="en-US" sz="1100" i="1" dirty="0"/>
              <a:t>Wikipedia: the free encyclopedia</a:t>
            </a:r>
            <a:r>
              <a:rPr lang="en-US" sz="1100" dirty="0"/>
              <a:t> [online]. San Francisco (CA): Wikimedia Foundation, 2001-, 2006 [cit. 2013-01-23]. </a:t>
            </a:r>
            <a:r>
              <a:rPr lang="en-US" sz="1100" dirty="0" err="1"/>
              <a:t>Dostupné</a:t>
            </a:r>
            <a:r>
              <a:rPr lang="en-US" sz="1100" dirty="0"/>
              <a:t> z: </a:t>
            </a:r>
            <a:r>
              <a:rPr lang="en-US" sz="1100" dirty="0">
                <a:hlinkClick r:id="rId5"/>
              </a:rPr>
              <a:t>http</a:t>
            </a:r>
            <a:r>
              <a:rPr lang="en-US" sz="1100">
                <a:hlinkClick r:id="rId5"/>
              </a:rPr>
              <a:t>://</a:t>
            </a:r>
            <a:r>
              <a:rPr lang="en-US" sz="1100" smtClean="0">
                <a:hlinkClick r:id="rId5"/>
              </a:rPr>
              <a:t>cs.wikipedia.org/wiki/Soubor:Tectonic_plate_boundaries_clean.png</a:t>
            </a:r>
            <a:endParaRPr lang="cs-CZ" sz="1100" dirty="0" smtClean="0"/>
          </a:p>
          <a:p>
            <a:pPr marL="228600" indent="-228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 Marianatrenchmap.png.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2013-01-17]. Dostupné z: </a:t>
            </a:r>
            <a:r>
              <a:rPr lang="cs-CZ" sz="1100" dirty="0">
                <a:hlinkClick r:id="rId6"/>
              </a:rPr>
              <a:t>http://</a:t>
            </a:r>
            <a:r>
              <a:rPr lang="cs-CZ" sz="1100" dirty="0" smtClean="0">
                <a:hlinkClick r:id="rId6"/>
              </a:rPr>
              <a:t>en.wikipedia.org/wiki/File:Marianatrenchmap.png</a:t>
            </a:r>
            <a:endParaRPr lang="cs-CZ" sz="1100" dirty="0" smtClean="0"/>
          </a:p>
          <a:p>
            <a:pPr marL="228600" indent="-228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South</a:t>
            </a:r>
            <a:r>
              <a:rPr lang="cs-CZ" sz="1100" dirty="0"/>
              <a:t> America </a:t>
            </a:r>
            <a:r>
              <a:rPr lang="cs-CZ" sz="1100" dirty="0" err="1"/>
              <a:t>satellite</a:t>
            </a:r>
            <a:r>
              <a:rPr lang="cs-CZ" sz="1100" dirty="0"/>
              <a:t> orthographic.jpg.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2009 [cit. 2013-01-17]. Dostupné z: </a:t>
            </a:r>
            <a:r>
              <a:rPr lang="cs-CZ" sz="1100" dirty="0">
                <a:hlinkClick r:id="rId7"/>
              </a:rPr>
              <a:t>http://</a:t>
            </a:r>
            <a:r>
              <a:rPr lang="cs-CZ" sz="1100" dirty="0" smtClean="0">
                <a:hlinkClick r:id="rId7"/>
              </a:rPr>
              <a:t>cs.wikipedia.org/wiki/Soubor:South_America_satellite_orthographic.jpg</a:t>
            </a:r>
            <a:endParaRPr lang="cs-CZ" sz="1100" dirty="0" smtClean="0"/>
          </a:p>
          <a:p>
            <a:pPr marL="228600" indent="-228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Aconcagua 13.JPG.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2013-01-17]. Dostupné z: </a:t>
            </a:r>
            <a:r>
              <a:rPr lang="cs-CZ" sz="1100" dirty="0">
                <a:hlinkClick r:id="rId8"/>
              </a:rPr>
              <a:t>http://</a:t>
            </a:r>
            <a:r>
              <a:rPr lang="cs-CZ" sz="1100" dirty="0" smtClean="0">
                <a:hlinkClick r:id="rId8"/>
              </a:rPr>
              <a:t>cs.wikipedia.org/wiki/Soubor:Aconcagua_13.JPG</a:t>
            </a:r>
            <a:endParaRPr lang="cs-CZ" sz="1100" dirty="0" smtClean="0"/>
          </a:p>
          <a:p>
            <a:pPr marL="228600" indent="-228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Atlantic</a:t>
            </a:r>
            <a:r>
              <a:rPr lang="cs-CZ" sz="1100" dirty="0"/>
              <a:t> bathymetry.jpg.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2013-01-17]. Dostupné z: </a:t>
            </a:r>
            <a:r>
              <a:rPr lang="cs-CZ" sz="1100" dirty="0">
                <a:hlinkClick r:id="rId9"/>
              </a:rPr>
              <a:t>http://</a:t>
            </a:r>
            <a:r>
              <a:rPr lang="cs-CZ" sz="1100" dirty="0" smtClean="0">
                <a:hlinkClick r:id="rId9"/>
              </a:rPr>
              <a:t>commons.wikimedia.org/wiki/File:Atlantic_bathymetry.jpg</a:t>
            </a:r>
            <a:endParaRPr lang="cs-CZ" sz="1100" dirty="0" smtClean="0"/>
          </a:p>
          <a:p>
            <a:pPr marL="228600" indent="-228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Sea</a:t>
            </a:r>
            <a:r>
              <a:rPr lang="cs-CZ" sz="1100" dirty="0"/>
              <a:t> </a:t>
            </a:r>
            <a:r>
              <a:rPr lang="cs-CZ" sz="1100" dirty="0" err="1"/>
              <a:t>of</a:t>
            </a:r>
            <a:r>
              <a:rPr lang="cs-CZ" sz="1100" dirty="0"/>
              <a:t> </a:t>
            </a:r>
            <a:r>
              <a:rPr lang="cs-CZ" sz="1100" dirty="0" err="1"/>
              <a:t>Okhotsk</a:t>
            </a:r>
            <a:r>
              <a:rPr lang="cs-CZ" sz="1100" dirty="0"/>
              <a:t> map.png.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2010 [cit. 2014-09-28]. Dostupné z: </a:t>
            </a:r>
            <a:r>
              <a:rPr lang="cs-CZ" sz="1100" dirty="0">
                <a:hlinkClick r:id="rId10"/>
              </a:rPr>
              <a:t>http://commons.wikimedia.org/wiki/File:Sea_of_Okhotsk_map.png</a:t>
            </a:r>
            <a:r>
              <a:rPr lang="cs-CZ" sz="1100" dirty="0"/>
              <a:t> </a:t>
            </a:r>
            <a:endParaRPr lang="cs-CZ" sz="1100" dirty="0" smtClean="0"/>
          </a:p>
          <a:p>
            <a:pPr marL="228600" indent="-228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 smtClean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1524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POUŽITÉ ZDROJE: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</a:t>
            </a:r>
            <a:r>
              <a:rPr lang="cs-CZ" dirty="0" smtClean="0"/>
              <a:t>rozšíření </a:t>
            </a:r>
            <a:r>
              <a:rPr lang="cs-CZ" dirty="0"/>
              <a:t>učiva o </a:t>
            </a:r>
            <a:r>
              <a:rPr lang="cs-CZ" dirty="0" smtClean="0"/>
              <a:t>litosférických deskách.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</a:t>
            </a:r>
            <a:r>
              <a:rPr lang="cs-CZ" dirty="0" smtClean="0"/>
              <a:t>podporuje a vysvětluje </a:t>
            </a:r>
            <a:r>
              <a:rPr lang="cs-CZ" dirty="0"/>
              <a:t>znalosti o </a:t>
            </a:r>
            <a:r>
              <a:rPr lang="cs-CZ" dirty="0" smtClean="0"/>
              <a:t>litosférických deskách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přírodopis 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ze zápisu autora jako doplňující materiál k učebnici: </a:t>
            </a:r>
            <a:r>
              <a:rPr lang="cs-CZ" i="1" dirty="0"/>
              <a:t>Černík, V., Martinec, Z., Vítek, J</a:t>
            </a:r>
            <a:r>
              <a:rPr lang="cs-CZ" i="1" dirty="0" smtClean="0"/>
              <a:t>.,   </a:t>
            </a:r>
            <a:r>
              <a:rPr lang="cs-CZ" dirty="0"/>
              <a:t>Přírodopis 4 pro 9. ročník základní školy a nižší ročníky víceletých gymnázií, Bělehradská 47, 120 00 Praha 2: SPN, 1998, ISBN 80-7235-044-7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5717"/>
            <a:ext cx="7010400" cy="836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800" b="1" dirty="0" smtClean="0"/>
              <a:t>Litosféra</a:t>
            </a:r>
            <a:endParaRPr lang="cs-CZ" sz="4800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556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6200" y="852487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j</a:t>
            </a:r>
            <a:r>
              <a:rPr lang="cs-CZ" sz="2400" dirty="0" smtClean="0"/>
              <a:t>e pevný horninový obal Země, tvořený zemskou kůrou        a částí svrchního pláště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sahá do hloubky v průměru 150 km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22" y="2090916"/>
            <a:ext cx="4934360" cy="472580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342820" y="2247900"/>
            <a:ext cx="1171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Kontinent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038600" y="3326029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Oceán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371600" y="5562598"/>
            <a:ext cx="86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Vnitřní jádro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371600" y="45720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Vnější jádro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358900" y="2991534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Svrchní plášť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342820" y="3637865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Spodní plášť</a:t>
            </a: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12" name="Přímá spojnice se šipkou 11"/>
          <p:cNvCxnSpPr/>
          <p:nvPr/>
        </p:nvCxnSpPr>
        <p:spPr>
          <a:xfrm flipH="1">
            <a:off x="3048000" y="2617232"/>
            <a:ext cx="685800" cy="506968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3733800" y="2247900"/>
            <a:ext cx="1289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Usazeniny</a:t>
            </a: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23" name="Přímá spojnice se šipkou 22"/>
          <p:cNvCxnSpPr/>
          <p:nvPr/>
        </p:nvCxnSpPr>
        <p:spPr>
          <a:xfrm flipH="1">
            <a:off x="3200400" y="2991534"/>
            <a:ext cx="609600" cy="437466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3822700" y="2743200"/>
            <a:ext cx="125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Čedič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5" name="Pravá složená závorka 24"/>
          <p:cNvSpPr/>
          <p:nvPr/>
        </p:nvSpPr>
        <p:spPr>
          <a:xfrm rot="3256773">
            <a:off x="4075574" y="4210518"/>
            <a:ext cx="416130" cy="486609"/>
          </a:xfrm>
          <a:prstGeom prst="righ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5638800" y="44335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LITOSFÉRA</a:t>
            </a:r>
            <a:endParaRPr lang="cs-CZ" sz="2400" b="1" dirty="0">
              <a:solidFill>
                <a:srgbClr val="FFC000"/>
              </a:solidFill>
            </a:endParaRPr>
          </a:p>
        </p:txBody>
      </p:sp>
      <p:cxnSp>
        <p:nvCxnSpPr>
          <p:cNvPr id="28" name="Přímá spojnice se šipkou 27"/>
          <p:cNvCxnSpPr/>
          <p:nvPr/>
        </p:nvCxnSpPr>
        <p:spPr>
          <a:xfrm>
            <a:off x="4448380" y="4664332"/>
            <a:ext cx="103802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>
            <a:off x="4372180" y="5562598"/>
            <a:ext cx="111422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5638800" y="533176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ASTENOSFÉRA</a:t>
            </a:r>
            <a:endParaRPr lang="cs-CZ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9" grpId="0"/>
      <p:bldP spid="24" grpId="0"/>
      <p:bldP spid="25" grpId="0" animBg="1"/>
      <p:bldP spid="26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5717"/>
            <a:ext cx="7010400" cy="836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800" b="1" dirty="0" smtClean="0"/>
              <a:t>Litosféra</a:t>
            </a:r>
            <a:endParaRPr lang="cs-CZ" sz="4800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556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6200" y="852487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je rozdělena na několik různě velkých pevných desek – </a:t>
            </a:r>
            <a:r>
              <a:rPr lang="cs-CZ" sz="2400" dirty="0" smtClean="0">
                <a:solidFill>
                  <a:srgbClr val="FFC000"/>
                </a:solidFill>
              </a:rPr>
              <a:t>Litosférické desky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pohybují se po plastické vrstvě pod litosférou – </a:t>
            </a:r>
            <a:r>
              <a:rPr lang="cs-CZ" sz="2400" dirty="0" smtClean="0">
                <a:solidFill>
                  <a:srgbClr val="FFC000"/>
                </a:solidFill>
              </a:rPr>
              <a:t>Astenosféra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pohyb je způsoben prouděním roztavené hmoty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953" y="2422147"/>
            <a:ext cx="6404347" cy="4435853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762000" y="5403671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Litosféra </a:t>
            </a:r>
            <a:r>
              <a:rPr lang="cs-CZ" sz="2400" dirty="0" smtClean="0"/>
              <a:t>plovoucí </a:t>
            </a:r>
            <a:r>
              <a:rPr lang="cs-CZ" sz="2400" dirty="0"/>
              <a:t>na astenosféře</a:t>
            </a:r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1905000" y="3581400"/>
            <a:ext cx="2057400" cy="914400"/>
          </a:xfrm>
          <a:prstGeom prst="straightConnector1">
            <a:avLst/>
          </a:prstGeom>
          <a:ln w="25400">
            <a:solidFill>
              <a:srgbClr val="FFC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749300" y="31197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Proudění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47205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" y="38100"/>
            <a:ext cx="5422900" cy="8366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600" b="1" dirty="0" smtClean="0"/>
              <a:t>Litosférické desky</a:t>
            </a:r>
            <a:endParaRPr lang="cs-CZ" sz="46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2902"/>
            <a:ext cx="9144000" cy="5845098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3183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818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" y="38100"/>
            <a:ext cx="5422900" cy="8366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600" b="1" dirty="0" smtClean="0"/>
              <a:t>Litosférické desky</a:t>
            </a:r>
            <a:endParaRPr lang="cs-CZ" sz="4600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3183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52400" y="838200"/>
            <a:ext cx="86106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Velké desky: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Pacifická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Severoamerická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Jihoamerická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Euroasijská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Africká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err="1" smtClean="0"/>
              <a:t>Indo</a:t>
            </a:r>
            <a:r>
              <a:rPr lang="cs-CZ" sz="2400" dirty="0" smtClean="0"/>
              <a:t>-australská – někdy dělená na Indickou a Australskou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Antarktická</a:t>
            </a:r>
            <a:endParaRPr lang="cs-CZ" sz="2400" dirty="0"/>
          </a:p>
          <a:p>
            <a:r>
              <a:rPr lang="cs-CZ" sz="2400" dirty="0" smtClean="0">
                <a:solidFill>
                  <a:srgbClr val="FFC000"/>
                </a:solidFill>
              </a:rPr>
              <a:t>Menší desky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d</a:t>
            </a:r>
            <a:r>
              <a:rPr lang="cs-CZ" sz="2400" dirty="0" smtClean="0"/>
              <a:t>eska </a:t>
            </a:r>
            <a:r>
              <a:rPr lang="cs-CZ" sz="2400" dirty="0" err="1" smtClean="0"/>
              <a:t>Nazca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Karibská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Arabská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Somálská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Filipínská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deska Juan de </a:t>
            </a:r>
            <a:r>
              <a:rPr lang="cs-CZ" sz="2400" dirty="0" err="1" smtClean="0"/>
              <a:t>Fuca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Kokosová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47823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8750" y="457200"/>
            <a:ext cx="8902700" cy="8366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600" b="1" dirty="0" smtClean="0"/>
              <a:t>Rozhraní litosférických desek</a:t>
            </a:r>
            <a:endParaRPr lang="cs-CZ" sz="4600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04800" y="1524000"/>
            <a:ext cx="861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Desky od sebe oddělují hluboké zlomy.</a:t>
            </a:r>
          </a:p>
          <a:p>
            <a:endParaRPr lang="cs-CZ" sz="2400" dirty="0" smtClean="0"/>
          </a:p>
          <a:p>
            <a:r>
              <a:rPr lang="cs-CZ" sz="2400" dirty="0" smtClean="0"/>
              <a:t>Na rozhraních desek vznikají:</a:t>
            </a:r>
          </a:p>
          <a:p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hlubokooceánské</a:t>
            </a:r>
            <a:r>
              <a:rPr lang="cs-CZ" sz="2400" dirty="0" smtClean="0">
                <a:solidFill>
                  <a:srgbClr val="FFC000"/>
                </a:solidFill>
              </a:rPr>
              <a:t> příkopy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C000"/>
                </a:solidFill>
              </a:rPr>
              <a:t>pásemná pohoří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středooceánské</a:t>
            </a:r>
            <a:r>
              <a:rPr lang="cs-CZ" sz="2400" dirty="0" smtClean="0">
                <a:solidFill>
                  <a:srgbClr val="FFC000"/>
                </a:solidFill>
              </a:rPr>
              <a:t> hřbety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>
                <a:solidFill>
                  <a:srgbClr val="FFC000"/>
                </a:solidFill>
              </a:rPr>
              <a:t>ostrovní oblouky</a:t>
            </a:r>
          </a:p>
          <a:p>
            <a:endParaRPr lang="cs-CZ" sz="2400" dirty="0"/>
          </a:p>
          <a:p>
            <a:r>
              <a:rPr lang="cs-CZ" sz="2400" dirty="0" smtClean="0"/>
              <a:t>Na hranicích desek je výrazná sopečná a zemětřesná aktivita.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94390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44000" cy="5061646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1">
            <a:off x="685800" y="3550346"/>
            <a:ext cx="0" cy="219570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2286000" y="3550347"/>
            <a:ext cx="571500" cy="219570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4114800" y="3550346"/>
            <a:ext cx="469900" cy="219570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6172200" y="3512246"/>
            <a:ext cx="533400" cy="223380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8153400" y="3512246"/>
            <a:ext cx="317500" cy="223380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152400" y="58674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prstClr val="white"/>
                </a:solidFill>
              </a:rPr>
              <a:t>o</a:t>
            </a:r>
            <a:r>
              <a:rPr lang="cs-CZ" sz="2400" dirty="0" smtClean="0">
                <a:solidFill>
                  <a:prstClr val="white"/>
                </a:solidFill>
              </a:rPr>
              <a:t>strovní oblouk</a:t>
            </a:r>
            <a:endParaRPr lang="cs-CZ" sz="2400" dirty="0">
              <a:solidFill>
                <a:prstClr val="white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752600" y="58674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prstClr val="white"/>
                </a:solidFill>
              </a:rPr>
              <a:t>horká skvrna</a:t>
            </a:r>
            <a:endParaRPr lang="cs-CZ" sz="2400" dirty="0">
              <a:solidFill>
                <a:prstClr val="white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048000" y="5872894"/>
            <a:ext cx="233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prstClr val="white"/>
                </a:solidFill>
              </a:rPr>
              <a:t>středooceánský</a:t>
            </a:r>
            <a:r>
              <a:rPr lang="cs-CZ" sz="2400" dirty="0" smtClean="0">
                <a:solidFill>
                  <a:prstClr val="white"/>
                </a:solidFill>
              </a:rPr>
              <a:t> hřbet</a:t>
            </a:r>
            <a:endParaRPr lang="cs-CZ" sz="2400" dirty="0">
              <a:solidFill>
                <a:prstClr val="white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486400" y="5872894"/>
            <a:ext cx="1638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prstClr val="white"/>
                </a:solidFill>
              </a:rPr>
              <a:t>pásmové pohoří</a:t>
            </a:r>
            <a:endParaRPr lang="cs-CZ" sz="2400" dirty="0">
              <a:solidFill>
                <a:prstClr val="white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7010400" y="5872894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prstClr val="white"/>
                </a:solidFill>
              </a:rPr>
              <a:t>kontinentální rift</a:t>
            </a:r>
            <a:endParaRPr lang="cs-CZ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96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400"/>
            <a:ext cx="8991600" cy="889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600" b="1" dirty="0" err="1" smtClean="0"/>
              <a:t>Hlubokooceánský</a:t>
            </a:r>
            <a:r>
              <a:rPr lang="cs-CZ" sz="4600" b="1" dirty="0" smtClean="0"/>
              <a:t> příkop</a:t>
            </a:r>
            <a:endParaRPr lang="cs-CZ" sz="46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631" y="1087437"/>
            <a:ext cx="5485369" cy="5333999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" y="5624511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52400" y="1244600"/>
            <a:ext cx="31927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C000"/>
                </a:solidFill>
              </a:rPr>
              <a:t>Mariánský příkop</a:t>
            </a:r>
            <a:r>
              <a:rPr lang="cs-CZ" sz="2400" dirty="0">
                <a:solidFill>
                  <a:srgbClr val="FFC000"/>
                </a:solidFill>
              </a:rPr>
              <a:t> </a:t>
            </a:r>
            <a:r>
              <a:rPr lang="cs-CZ" sz="2400" dirty="0" smtClean="0">
                <a:solidFill>
                  <a:srgbClr val="FFC000"/>
                </a:solidFill>
              </a:rPr>
              <a:t>        </a:t>
            </a:r>
            <a:r>
              <a:rPr lang="cs-CZ" sz="2400" dirty="0" smtClean="0"/>
              <a:t>je </a:t>
            </a:r>
            <a:r>
              <a:rPr lang="cs-CZ" sz="2400" dirty="0"/>
              <a:t>asi 2550 km </a:t>
            </a:r>
            <a:r>
              <a:rPr lang="cs-CZ" sz="2400" dirty="0" smtClean="0"/>
              <a:t>dlouhý </a:t>
            </a:r>
            <a:r>
              <a:rPr lang="cs-CZ" sz="2400" dirty="0"/>
              <a:t>a průměrně 69 </a:t>
            </a:r>
            <a:r>
              <a:rPr lang="cs-CZ" sz="2400" dirty="0" smtClean="0"/>
              <a:t>km široký. </a:t>
            </a:r>
          </a:p>
          <a:p>
            <a:r>
              <a:rPr lang="cs-CZ" sz="2400" dirty="0" smtClean="0"/>
              <a:t>Je zde nejhlubší místo na </a:t>
            </a:r>
            <a:r>
              <a:rPr lang="cs-CZ" sz="2400" dirty="0"/>
              <a:t>Zemi </a:t>
            </a:r>
            <a:r>
              <a:rPr lang="cs-CZ" sz="2400" dirty="0" smtClean="0"/>
              <a:t>– </a:t>
            </a:r>
          </a:p>
          <a:p>
            <a:r>
              <a:rPr lang="cs-CZ" sz="2400" dirty="0" smtClean="0"/>
              <a:t>10 </a:t>
            </a:r>
            <a:r>
              <a:rPr lang="cs-CZ" sz="2400" dirty="0"/>
              <a:t>994 </a:t>
            </a:r>
            <a:r>
              <a:rPr lang="cs-CZ" sz="2400" dirty="0" smtClean="0"/>
              <a:t>m.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17385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</TotalTime>
  <Words>897</Words>
  <Application>Microsoft Office PowerPoint</Application>
  <PresentationFormat>Předvádění na obrazovce (4:3)</PresentationFormat>
  <Paragraphs>115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Výchozí návrh</vt:lpstr>
      <vt:lpstr>Živly</vt:lpstr>
      <vt:lpstr>LITOSFÉRICKÉ DESKY I.</vt:lpstr>
      <vt:lpstr>Anotace:</vt:lpstr>
      <vt:lpstr>Litosféra</vt:lpstr>
      <vt:lpstr>Litosféra</vt:lpstr>
      <vt:lpstr>Litosférické desky</vt:lpstr>
      <vt:lpstr>Litosférické desky</vt:lpstr>
      <vt:lpstr>Rozhraní litosférických desek</vt:lpstr>
      <vt:lpstr>Prezentace aplikace PowerPoint</vt:lpstr>
      <vt:lpstr>Hlubokooceánský příkop</vt:lpstr>
      <vt:lpstr>Pásemné pohoří</vt:lpstr>
      <vt:lpstr>Středooceánský hřbet</vt:lpstr>
      <vt:lpstr>Ostrovní oblouky</vt:lpstr>
      <vt:lpstr>Opakování</vt:lpstr>
      <vt:lpstr>Opakování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Opel</cp:lastModifiedBy>
  <cp:revision>86</cp:revision>
  <cp:lastPrinted>1601-01-01T00:00:00Z</cp:lastPrinted>
  <dcterms:created xsi:type="dcterms:W3CDTF">1601-01-01T00:00:00Z</dcterms:created>
  <dcterms:modified xsi:type="dcterms:W3CDTF">2014-12-09T19:32:48Z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