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5" r:id="rId2"/>
  </p:sldMasterIdLst>
  <p:sldIdLst>
    <p:sldId id="256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58" r:id="rId25"/>
    <p:sldId id="270" r:id="rId2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5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C07A8-6085-4453-BC42-E6B3C8646E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3397519"/>
      </p:ext>
    </p:extLst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7F7EA-010F-4163-84C3-E35D4B02C5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5598202"/>
      </p:ext>
    </p:extLst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261F1-0ADA-42BA-BBB5-BA248FF8098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5681505"/>
      </p:ext>
    </p:extLst>
  </p:cSld>
  <p:clrMapOvr>
    <a:masterClrMapping/>
  </p:clrMapOvr>
  <p:transition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1828800" y="3159125"/>
            <a:ext cx="457200" cy="1035050"/>
          </a:xfrm>
          <a:prstGeom prst="rect">
            <a:avLst/>
          </a:prstGeom>
          <a:noFill/>
        </p:spPr>
        <p:txBody>
          <a:bodyPr lIns="0" tIns="9144" rIns="0" bIns="9144" anchor="ctr">
            <a:spAutoFit/>
          </a:bodyPr>
          <a:lstStyle/>
          <a:p>
            <a:pPr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8567B-6A2B-451E-91D2-4BC77337ED5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445613"/>
      </p:ext>
    </p:extLst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380F3-DC6E-45F6-BDDD-4542B9076FD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0934119"/>
      </p:ext>
    </p:extLst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4267200" y="4075113"/>
            <a:ext cx="457200" cy="10144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6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0C0CE-97AE-42E6-BF56-4B3B1B5E18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843784"/>
      </p:ext>
    </p:extLst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4807C-9769-4BF0-83A3-C8BA8476617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2395800"/>
      </p:ext>
    </p:extLst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2"/>
          <p:cNvSpPr txBox="1"/>
          <p:nvPr/>
        </p:nvSpPr>
        <p:spPr>
          <a:xfrm>
            <a:off x="1057275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8" name="TextBox 17"/>
          <p:cNvSpPr txBox="1"/>
          <p:nvPr/>
        </p:nvSpPr>
        <p:spPr>
          <a:xfrm>
            <a:off x="4779963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973D6-2B5E-413F-A367-B58EAD8BDBA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2967552"/>
      </p:ext>
    </p:extLst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A6309-28C7-4CDF-A609-1FB6D19A407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5470934"/>
      </p:ext>
    </p:extLst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C37CE-D827-4A94-A56A-8220EEA6F4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1835361"/>
      </p:ext>
    </p:extLst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5329238" y="1774825"/>
            <a:ext cx="457200" cy="12303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6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000FD-0F3F-473D-8A75-0466E7CC35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2583231"/>
      </p:ext>
    </p:extLst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227BA-0515-4255-B22C-74EC4FA001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0415257"/>
      </p:ext>
    </p:extLst>
  </p:cSld>
  <p:clrMapOvr>
    <a:masterClrMapping/>
  </p:clrMapOvr>
  <p:transition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2435225" y="3332163"/>
            <a:ext cx="457200" cy="9223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37CD7-621C-42C9-8AB7-D7D62EDEA3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526987"/>
      </p:ext>
    </p:extLst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B1158-B89E-4EE3-B152-DF66D496A14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4977413"/>
      </p:ext>
    </p:extLst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42E27-00E3-4FD4-AF75-718768EC18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5817470"/>
      </p:ext>
    </p:extLst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2BEB7-388D-4569-B941-878304A3BED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2896569"/>
      </p:ext>
    </p:extLst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934BE-47D6-4CA3-BCAC-16601E4EFA4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0493841"/>
      </p:ext>
    </p:extLst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974AA-2BE3-436C-B7DA-046305160AC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5725553"/>
      </p:ext>
    </p:extLst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76370-4908-4F6E-A384-D1D6EDEF53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7000357"/>
      </p:ext>
    </p:extLst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AF0B9-3292-42FE-BB4C-9FA180321B5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6899214"/>
      </p:ext>
    </p:extLst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33094-17D7-4165-BD78-7BA26FAB9E5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2701598"/>
      </p:ext>
    </p:extLst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29058-A819-4761-A63F-911C5CA263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655145"/>
      </p:ext>
    </p:extLst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6E22104-35B3-4A58-AF55-108FBD20C7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325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fld id="{38E1F882-8B5E-40A7-B523-679D7DB7B31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6" r:id="rId1"/>
    <p:sldLayoutId id="2147483790" r:id="rId2"/>
    <p:sldLayoutId id="2147483797" r:id="rId3"/>
    <p:sldLayoutId id="2147483791" r:id="rId4"/>
    <p:sldLayoutId id="2147483798" r:id="rId5"/>
    <p:sldLayoutId id="2147483792" r:id="rId6"/>
    <p:sldLayoutId id="2147483793" r:id="rId7"/>
    <p:sldLayoutId id="2147483799" r:id="rId8"/>
    <p:sldLayoutId id="2147483800" r:id="rId9"/>
    <p:sldLayoutId id="2147483794" r:id="rId10"/>
    <p:sldLayoutId id="2147483795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9763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yrXAGY1dmE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File:Mid-ocean_ridge_topography.gif" TargetMode="External"/><Relationship Id="rId13" Type="http://schemas.openxmlformats.org/officeDocument/2006/relationships/hyperlink" Target="http://en.wikipedia.org/wiki/File:North-Pacific-air-routes.png" TargetMode="External"/><Relationship Id="rId3" Type="http://schemas.openxmlformats.org/officeDocument/2006/relationships/hyperlink" Target="http://cs.wikipedia.org/wiki/Soubor:Snider-Pellegrini_Wegener_fossil_map.gif" TargetMode="External"/><Relationship Id="rId7" Type="http://schemas.openxmlformats.org/officeDocument/2006/relationships/hyperlink" Target="http://cs.wikipedia.org/wiki/Soubor:Ridge_render.jpg" TargetMode="External"/><Relationship Id="rId12" Type="http://schemas.openxmlformats.org/officeDocument/2006/relationships/hyperlink" Target="http://it.wikipedia.org/wiki/File:Oceanic-oceanic_convergence_Fig21oceanocean_i18.gif" TargetMode="External"/><Relationship Id="rId2" Type="http://schemas.openxmlformats.org/officeDocument/2006/relationships/hyperlink" Target="http://cs.wikipedia.org/wiki/Soubor:Pangea_animation_03.gif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cs.wikipedia.org/wiki/Soubor:Earth_seafloor_crust_age_1996.gif" TargetMode="External"/><Relationship Id="rId11" Type="http://schemas.openxmlformats.org/officeDocument/2006/relationships/hyperlink" Target="http://cs.wikipedia.org/wiki/Soubor:Subduktion_int.JPG" TargetMode="External"/><Relationship Id="rId5" Type="http://schemas.openxmlformats.org/officeDocument/2006/relationships/hyperlink" Target="http://cs.wikipedia.org/wiki/Soubor:Oceanic.Stripe.Magnetic.Anomalies.Scheme_cs_version.svg" TargetMode="External"/><Relationship Id="rId10" Type="http://schemas.openxmlformats.org/officeDocument/2006/relationships/hyperlink" Target="http://cs.wikipedia.org/wiki/Soubor:JuandeFucasubduction.jpg" TargetMode="External"/><Relationship Id="rId4" Type="http://schemas.openxmlformats.org/officeDocument/2006/relationships/hyperlink" Target="http://cs.wikipedia.org/wiki/Soubor:Plate_tectonics_map.gif" TargetMode="External"/><Relationship Id="rId9" Type="http://schemas.openxmlformats.org/officeDocument/2006/relationships/hyperlink" Target="http://cs.wikipedia.org/wiki/Soubor:EAfrica.gif" TargetMode="External"/><Relationship Id="rId1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ryrXAGY1dmE" TargetMode="External"/><Relationship Id="rId3" Type="http://schemas.openxmlformats.org/officeDocument/2006/relationships/hyperlink" Target="http://cs.wikipedia.org/wiki/Soubor:Himalaya_85.30820E_32.11063N.jpg" TargetMode="External"/><Relationship Id="rId7" Type="http://schemas.openxmlformats.org/officeDocument/2006/relationships/hyperlink" Target="http://en.wikipedia.org/wiki/File:San_francisco_fire_1906.jpg" TargetMode="External"/><Relationship Id="rId2" Type="http://schemas.openxmlformats.org/officeDocument/2006/relationships/hyperlink" Target="http://cs.wikipedia.org/wiki/Soubor:Pacifick%C3%BD_ohniv%C3%BD_kruh.pn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en.wikipedia.org/wiki/File:Sanandreas.jpg" TargetMode="External"/><Relationship Id="rId5" Type="http://schemas.openxmlformats.org/officeDocument/2006/relationships/hyperlink" Target="http://en.wikipedia.org/wiki/File:Kluft-photo-Carrizo-Plain-Nov-2007-Img_0327.jpg" TargetMode="External"/><Relationship Id="rId4" Type="http://schemas.openxmlformats.org/officeDocument/2006/relationships/hyperlink" Target="http://cs.wikipedia.org/wiki/Soubor:Himalaya-formation.gif" TargetMode="External"/><Relationship Id="rId9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LITOSFÉRICKÉ DESKY II.</a:t>
            </a:r>
          </a:p>
        </p:txBody>
      </p:sp>
      <p:pic>
        <p:nvPicPr>
          <p:cNvPr id="8195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8197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b="1" dirty="0" smtClean="0"/>
              <a:t>Př_142_Geologie_Litosférické desky II.</a:t>
            </a:r>
          </a:p>
          <a:p>
            <a:pPr algn="ctr" eaLnBrk="1" hangingPunct="1"/>
            <a:r>
              <a:rPr lang="cs-CZ" b="1" dirty="0" smtClean="0"/>
              <a:t>Autor</a:t>
            </a:r>
            <a:r>
              <a:rPr lang="cs-CZ" b="1" dirty="0"/>
              <a:t>: Mgr. Jiří </a:t>
            </a:r>
            <a:r>
              <a:rPr lang="cs-CZ" b="1" dirty="0" err="1" smtClean="0"/>
              <a:t>Sukaný</a:t>
            </a:r>
            <a:endParaRPr lang="cs-CZ" dirty="0"/>
          </a:p>
          <a:p>
            <a:pPr algn="ctr" eaLnBrk="1" hangingPunct="1"/>
            <a:r>
              <a:rPr lang="cs-CZ" dirty="0"/>
              <a:t>Škola: Základní škola Velehrad, okres Uherské Hradiště, příspěvková </a:t>
            </a:r>
            <a:r>
              <a:rPr lang="cs-CZ" dirty="0" smtClean="0"/>
              <a:t>organizace</a:t>
            </a:r>
            <a:endParaRPr lang="cs-CZ" dirty="0"/>
          </a:p>
        </p:txBody>
      </p:sp>
      <p:sp>
        <p:nvSpPr>
          <p:cNvPr id="8198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/>
              <a:t>Registrační číslo projektu: CZ.1.07/1.1.38/02.0025</a:t>
            </a:r>
          </a:p>
          <a:p>
            <a:pPr algn="ctr" eaLnBrk="1" hangingPunct="1"/>
            <a:r>
              <a:rPr lang="cs-CZ"/>
              <a:t>Název projektu: Modernizace výuky na ZŠ Slušovice, Fryšták, Kašava a Velehrad</a:t>
            </a:r>
          </a:p>
          <a:p>
            <a:pPr algn="ctr" eaLnBrk="1" hangingPunct="1"/>
            <a:r>
              <a:rPr lang="cs-CZ" sz="120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33400" y="-8276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/>
              <a:t>Pohyb desek - proti sobě</a:t>
            </a:r>
            <a:endParaRPr lang="cs-CZ" sz="4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24496" y="1145892"/>
            <a:ext cx="876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>
                <a:solidFill>
                  <a:srgbClr val="FFC000"/>
                </a:solidFill>
              </a:rPr>
              <a:t>Subdukce</a:t>
            </a:r>
            <a:endParaRPr lang="cs-CZ" sz="2400" dirty="0">
              <a:solidFill>
                <a:srgbClr val="FFC000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jedna deska se podsouvá pod druhou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je doprovázena zemětřeseními a vulkanickou činností, vznikem pohoří, hlubokomořských příkopů a ostrovních oblouků</a:t>
            </a:r>
            <a:endParaRPr lang="cs-CZ" sz="24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1" y="2810935"/>
            <a:ext cx="6248399" cy="4047065"/>
          </a:xfrm>
          <a:prstGeom prst="rect">
            <a:avLst/>
          </a:prstGeom>
        </p:spPr>
      </p:pic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763982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152400" y="3429000"/>
            <a:ext cx="2895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>
                <a:solidFill>
                  <a:srgbClr val="FFC000"/>
                </a:solidFill>
              </a:rPr>
              <a:t>Subdukce</a:t>
            </a:r>
            <a:r>
              <a:rPr lang="cs-CZ" sz="2400" dirty="0" smtClean="0"/>
              <a:t> </a:t>
            </a:r>
            <a:r>
              <a:rPr lang="cs-CZ" sz="2400" dirty="0"/>
              <a:t>desky Juan de </a:t>
            </a:r>
            <a:r>
              <a:rPr lang="cs-CZ" sz="2400" dirty="0" err="1"/>
              <a:t>Fuca</a:t>
            </a:r>
            <a:r>
              <a:rPr lang="cs-CZ" sz="2400" dirty="0"/>
              <a:t> pod Severoamerickou </a:t>
            </a:r>
            <a:r>
              <a:rPr lang="cs-CZ" sz="2400" dirty="0" smtClean="0"/>
              <a:t>desku – </a:t>
            </a:r>
            <a:r>
              <a:rPr lang="cs-CZ" sz="2400" dirty="0" smtClean="0">
                <a:solidFill>
                  <a:srgbClr val="FFC000"/>
                </a:solidFill>
              </a:rPr>
              <a:t>oceánská pod kontinentální</a:t>
            </a:r>
            <a:endParaRPr lang="cs-CZ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4889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14300" y="308062"/>
            <a:ext cx="474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C000"/>
                </a:solidFill>
              </a:rPr>
              <a:t>V</a:t>
            </a:r>
            <a:r>
              <a:rPr lang="cs-CZ" sz="2400" dirty="0" smtClean="0">
                <a:solidFill>
                  <a:srgbClr val="FFC000"/>
                </a:solidFill>
              </a:rPr>
              <a:t>znik hlubokomořského příkopu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996830"/>
            <a:ext cx="9144000" cy="4343400"/>
          </a:xfrm>
          <a:prstGeom prst="rect">
            <a:avLst/>
          </a:prstGeom>
        </p:spPr>
      </p:pic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4043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6200" y="552450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cs-CZ" sz="2400" dirty="0" smtClean="0"/>
              <a:t>Oceánská kůra</a:t>
            </a:r>
          </a:p>
          <a:p>
            <a:pPr marL="342900" indent="-342900">
              <a:buFont typeface="+mj-lt"/>
              <a:buAutoNum type="alphaUcPeriod"/>
            </a:pPr>
            <a:r>
              <a:rPr lang="cs-CZ" sz="2400" dirty="0" smtClean="0"/>
              <a:t>Pevninská kůra</a:t>
            </a:r>
          </a:p>
          <a:p>
            <a:pPr marL="342900" indent="-342900">
              <a:buFont typeface="+mj-lt"/>
              <a:buAutoNum type="alphaUcPeriod"/>
            </a:pPr>
            <a:r>
              <a:rPr lang="cs-CZ" sz="2400" dirty="0" smtClean="0"/>
              <a:t>Svrchní plášť</a:t>
            </a:r>
            <a:endParaRPr lang="cs-CZ" sz="2400" dirty="0"/>
          </a:p>
        </p:txBody>
      </p:sp>
      <p:cxnSp>
        <p:nvCxnSpPr>
          <p:cNvPr id="10" name="Přímá spojnice se šipkou 9"/>
          <p:cNvCxnSpPr/>
          <p:nvPr/>
        </p:nvCxnSpPr>
        <p:spPr>
          <a:xfrm flipV="1">
            <a:off x="4724400" y="3467100"/>
            <a:ext cx="533400" cy="2057400"/>
          </a:xfrm>
          <a:prstGeom prst="straightConnector1">
            <a:avLst/>
          </a:prstGeom>
          <a:ln w="50800">
            <a:solidFill>
              <a:srgbClr val="FFC000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3771900" y="5550932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Hlubokomořský příkop</a:t>
            </a:r>
            <a:endParaRPr lang="cs-CZ" sz="2400" dirty="0"/>
          </a:p>
        </p:txBody>
      </p:sp>
      <p:cxnSp>
        <p:nvCxnSpPr>
          <p:cNvPr id="15" name="Přímá spojnice se šipkou 14"/>
          <p:cNvCxnSpPr/>
          <p:nvPr/>
        </p:nvCxnSpPr>
        <p:spPr>
          <a:xfrm flipH="1" flipV="1">
            <a:off x="6629400" y="3909030"/>
            <a:ext cx="457200" cy="1641902"/>
          </a:xfrm>
          <a:prstGeom prst="straightConnector1">
            <a:avLst/>
          </a:prstGeom>
          <a:ln w="50800">
            <a:solidFill>
              <a:srgbClr val="FFC000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V="1">
            <a:off x="1066800" y="1675116"/>
            <a:ext cx="3924300" cy="2668284"/>
          </a:xfrm>
          <a:prstGeom prst="straightConnector1">
            <a:avLst/>
          </a:prstGeom>
          <a:ln w="50800">
            <a:solidFill>
              <a:srgbClr val="FFC000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ovéPole 27"/>
          <p:cNvSpPr txBox="1"/>
          <p:nvPr/>
        </p:nvSpPr>
        <p:spPr>
          <a:xfrm>
            <a:off x="76200" y="4495800"/>
            <a:ext cx="2952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bg1"/>
                </a:solidFill>
              </a:rPr>
              <a:t>Pásmové pohoří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6629400" y="5550932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Magmatický krb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857851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14300" y="308062"/>
            <a:ext cx="6743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>
                <a:solidFill>
                  <a:srgbClr val="FFC000"/>
                </a:solidFill>
              </a:rPr>
              <a:t>Subdukce</a:t>
            </a:r>
            <a:r>
              <a:rPr lang="cs-CZ" sz="2400" dirty="0" smtClean="0">
                <a:solidFill>
                  <a:srgbClr val="FFC000"/>
                </a:solidFill>
              </a:rPr>
              <a:t> – oceánská pod oceánskou</a:t>
            </a:r>
          </a:p>
          <a:p>
            <a:endParaRPr lang="cs-CZ" sz="2400" dirty="0" smtClean="0">
              <a:solidFill>
                <a:srgbClr val="FFC000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vznikají hlubokomořské příkopy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smtClean="0">
                <a:solidFill>
                  <a:srgbClr val="FFC000"/>
                </a:solidFill>
              </a:rPr>
              <a:t>ostrovní oblouk </a:t>
            </a:r>
            <a:r>
              <a:rPr lang="cs-CZ" sz="2400" dirty="0" smtClean="0"/>
              <a:t>– řetěz sopečných ostrovů</a:t>
            </a:r>
          </a:p>
        </p:txBody>
      </p:sp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348" y="2286001"/>
            <a:ext cx="5999652" cy="3456754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8100" y="2547372"/>
            <a:ext cx="36195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2800" dirty="0" smtClean="0"/>
              <a:t>Oceánská kůra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 smtClean="0"/>
              <a:t>Litosféra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 smtClean="0"/>
              <a:t>Astenosféra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 smtClean="0"/>
              <a:t>Pevninská kůra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 smtClean="0"/>
              <a:t>Příkop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 smtClean="0"/>
              <a:t>Sopečný ostrov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8671885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14300" y="293484"/>
            <a:ext cx="6286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Ostrovní oblouky</a:t>
            </a:r>
            <a:endParaRPr lang="cs-CZ" sz="2400" dirty="0" smtClean="0"/>
          </a:p>
        </p:txBody>
      </p:sp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723" y="922778"/>
            <a:ext cx="6729277" cy="5935223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14300" y="1066801"/>
            <a:ext cx="2324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Aleuty – aleutský sopečný oblouk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4282689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52400" y="58737"/>
            <a:ext cx="58293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/>
              <a:t>Ohnivý kruh</a:t>
            </a:r>
            <a:r>
              <a:rPr lang="cs-CZ" sz="2200" dirty="0"/>
              <a:t> </a:t>
            </a:r>
            <a:r>
              <a:rPr lang="cs-CZ" sz="2200" dirty="0" smtClean="0"/>
              <a:t>( </a:t>
            </a:r>
            <a:r>
              <a:rPr lang="cs-CZ" sz="2200" i="1" dirty="0" err="1"/>
              <a:t>The</a:t>
            </a:r>
            <a:r>
              <a:rPr lang="cs-CZ" sz="2200" i="1" dirty="0"/>
              <a:t> </a:t>
            </a:r>
            <a:r>
              <a:rPr lang="cs-CZ" sz="2200" i="1" dirty="0" err="1"/>
              <a:t>Pacific</a:t>
            </a:r>
            <a:r>
              <a:rPr lang="cs-CZ" sz="2200" i="1" dirty="0"/>
              <a:t> Ring </a:t>
            </a:r>
            <a:r>
              <a:rPr lang="cs-CZ" sz="2200" i="1" dirty="0" err="1"/>
              <a:t>of</a:t>
            </a:r>
            <a:r>
              <a:rPr lang="cs-CZ" sz="2200" i="1" dirty="0"/>
              <a:t> </a:t>
            </a:r>
            <a:r>
              <a:rPr lang="cs-CZ" sz="2200" i="1" dirty="0" err="1"/>
              <a:t>Fire</a:t>
            </a:r>
            <a:r>
              <a:rPr lang="cs-CZ" sz="2200" dirty="0" smtClean="0"/>
              <a:t>)</a:t>
            </a:r>
          </a:p>
          <a:p>
            <a:r>
              <a:rPr lang="cs-CZ" sz="2200" dirty="0" smtClean="0"/>
              <a:t>Oblast velkého počtu zemětřesení (90%)      a 452 sopek kolem Tichého oceánu. 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0928"/>
            <a:ext cx="9105900" cy="5767071"/>
          </a:xfrm>
          <a:prstGeom prst="rect">
            <a:avLst/>
          </a:prstGeom>
        </p:spPr>
      </p:pic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58737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9512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0" y="139936"/>
            <a:ext cx="8886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>
                <a:solidFill>
                  <a:srgbClr val="FFC000"/>
                </a:solidFill>
              </a:rPr>
              <a:t>Subdukce</a:t>
            </a:r>
            <a:r>
              <a:rPr lang="cs-CZ" sz="2400" dirty="0">
                <a:solidFill>
                  <a:srgbClr val="FFC000"/>
                </a:solidFill>
              </a:rPr>
              <a:t> k</a:t>
            </a:r>
            <a:r>
              <a:rPr lang="cs-CZ" sz="2400" dirty="0" smtClean="0">
                <a:solidFill>
                  <a:srgbClr val="FFC000"/>
                </a:solidFill>
              </a:rPr>
              <a:t>ontinentální - kontinentální</a:t>
            </a:r>
          </a:p>
        </p:txBody>
      </p:sp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3" y="58674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277" y="0"/>
            <a:ext cx="3768723" cy="6828797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0" y="914400"/>
            <a:ext cx="5105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C000"/>
                </a:solidFill>
              </a:rPr>
              <a:t>Kolize</a:t>
            </a:r>
            <a:r>
              <a:rPr lang="cs-CZ" sz="2400" dirty="0"/>
              <a:t> </a:t>
            </a:r>
            <a:r>
              <a:rPr lang="cs-CZ" sz="2400" dirty="0" smtClean="0"/>
              <a:t>Indicko-australské desky       s </a:t>
            </a:r>
            <a:r>
              <a:rPr lang="cs-CZ" sz="2400" dirty="0"/>
              <a:t>Euroasijskou </a:t>
            </a:r>
            <a:r>
              <a:rPr lang="cs-CZ" sz="2400" dirty="0" smtClean="0"/>
              <a:t>deskou. Indická     se podsouvá.  </a:t>
            </a:r>
          </a:p>
          <a:p>
            <a:endParaRPr lang="cs-CZ" sz="2400" dirty="0"/>
          </a:p>
          <a:p>
            <a:r>
              <a:rPr lang="cs-CZ" sz="2400" dirty="0" smtClean="0"/>
              <a:t>Následek - </a:t>
            </a:r>
            <a:r>
              <a:rPr lang="cs-CZ" sz="2400" dirty="0"/>
              <a:t>vznik orogenního pásma, </a:t>
            </a:r>
            <a:r>
              <a:rPr lang="cs-CZ" sz="2400" dirty="0" smtClean="0"/>
              <a:t>Tibetské </a:t>
            </a:r>
            <a:r>
              <a:rPr lang="cs-CZ" sz="2400" dirty="0"/>
              <a:t>náhorní </a:t>
            </a:r>
            <a:r>
              <a:rPr lang="cs-CZ" sz="2400" dirty="0" smtClean="0"/>
              <a:t>plošiny     a pohoří </a:t>
            </a:r>
            <a:r>
              <a:rPr lang="cs-CZ" sz="2400" dirty="0" smtClean="0"/>
              <a:t>Himálaj</a:t>
            </a:r>
            <a:r>
              <a:rPr lang="cs-CZ" sz="2400" dirty="0" smtClean="0"/>
              <a:t>. Jsou tvořeny mořskými sedimenty, které deska hrnula před sebou.</a:t>
            </a:r>
          </a:p>
          <a:p>
            <a:endParaRPr lang="cs-CZ" sz="2400" dirty="0"/>
          </a:p>
          <a:p>
            <a:r>
              <a:rPr lang="cs-CZ" sz="2400" dirty="0"/>
              <a:t>P</a:t>
            </a:r>
            <a:r>
              <a:rPr lang="cs-CZ" sz="2400" dirty="0" smtClean="0"/>
              <a:t>ohyb </a:t>
            </a:r>
            <a:r>
              <a:rPr lang="cs-CZ" sz="2400" dirty="0"/>
              <a:t>trvá dodnes a dosahuje rychlosti okolo 5 cm ročně.</a:t>
            </a:r>
          </a:p>
        </p:txBody>
      </p:sp>
    </p:spTree>
    <p:extLst>
      <p:ext uri="{BB962C8B-B14F-4D97-AF65-F5344CB8AC3E}">
        <p14:creationId xmlns:p14="http://schemas.microsoft.com/office/powerpoint/2010/main" val="24291879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1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14400"/>
            <a:ext cx="7941343" cy="59436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0" y="167629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Pohoří Himálaj na družicovém snímku</a:t>
            </a:r>
          </a:p>
        </p:txBody>
      </p:sp>
    </p:spTree>
    <p:extLst>
      <p:ext uri="{BB962C8B-B14F-4D97-AF65-F5344CB8AC3E}">
        <p14:creationId xmlns:p14="http://schemas.microsoft.com/office/powerpoint/2010/main" val="5354380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0" y="18780"/>
            <a:ext cx="906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/>
              <a:t>Pohyb desek – vedle sebe</a:t>
            </a:r>
            <a:endParaRPr lang="cs-CZ" sz="4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27000" y="1132532"/>
            <a:ext cx="4673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cs-CZ" sz="2400" dirty="0" smtClean="0"/>
              <a:t> označujeme termínem </a:t>
            </a:r>
            <a:r>
              <a:rPr lang="cs-CZ" sz="2400" dirty="0" err="1" smtClean="0">
                <a:solidFill>
                  <a:srgbClr val="FFC000"/>
                </a:solidFill>
              </a:rPr>
              <a:t>transformní</a:t>
            </a:r>
            <a:r>
              <a:rPr lang="cs-CZ" sz="2400" dirty="0" smtClean="0">
                <a:solidFill>
                  <a:srgbClr val="FFC000"/>
                </a:solidFill>
              </a:rPr>
              <a:t> rozhraní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smtClean="0"/>
              <a:t>desky se o sebe třou – žádná se nepodsouvá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smtClean="0"/>
              <a:t>uvolňuje se obrovská energie v podobě zemětřesení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smtClean="0"/>
              <a:t>nejznámější je zlom San Andreas v Kalifornii v USA</a:t>
            </a:r>
            <a:endParaRPr lang="cs-CZ" sz="24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849777"/>
            <a:ext cx="4343400" cy="5999172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39700" y="495300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Mapa zlomu </a:t>
            </a:r>
            <a:r>
              <a:rPr lang="cs-CZ" sz="2400" dirty="0"/>
              <a:t>S</a:t>
            </a:r>
            <a:r>
              <a:rPr lang="cs-CZ" sz="2400" dirty="0" smtClean="0"/>
              <a:t>an Andreas – ukazující pohyb desek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4455314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54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99" y="905933"/>
            <a:ext cx="8928101" cy="5952067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139700" y="36066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Letecký snímek zlomu </a:t>
            </a:r>
            <a:r>
              <a:rPr lang="en-US" sz="2400" dirty="0" smtClean="0"/>
              <a:t>San Andreas</a:t>
            </a:r>
            <a:r>
              <a:rPr lang="cs-CZ" sz="2400" dirty="0" smtClean="0"/>
              <a:t>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7473853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54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03200" y="609600"/>
            <a:ext cx="5562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zlom protíná San Francisco (přes 800 tis. obyvatel) a táhne se severně od Los Angeles (3mil. 800tis. obyv.) ve vzdálenosti 65 km.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/>
              <a:t>n</a:t>
            </a:r>
            <a:r>
              <a:rPr lang="cs-CZ" sz="2400" dirty="0" smtClean="0"/>
              <a:t>ejlépe pozorovaný zlom na světě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/>
              <a:t>d</a:t>
            </a:r>
            <a:r>
              <a:rPr lang="cs-CZ" sz="2400" dirty="0" smtClean="0"/>
              <a:t>o 20 let předpokládají další ničivé zemětřesení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8500"/>
            <a:ext cx="9144000" cy="215900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203200" y="3505200"/>
            <a:ext cx="840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Hořící San Francisco po zemětřesení v r. 1906 – přes 3 000 obětí, 80% města zničeno.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2878071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219" name="Picture 3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30832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000" rIns="73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Digitální učební materiál je určen pro  seznámení, </a:t>
            </a:r>
            <a:r>
              <a:rPr lang="cs-CZ" dirty="0" smtClean="0"/>
              <a:t>rozšíření a upevňování  učiva o litosférických deskách.</a:t>
            </a:r>
            <a:endParaRPr lang="cs-CZ" dirty="0"/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Materiál rozvíjí, </a:t>
            </a:r>
            <a:r>
              <a:rPr lang="cs-CZ" dirty="0" smtClean="0"/>
              <a:t>podporuje, </a:t>
            </a:r>
            <a:r>
              <a:rPr lang="cs-CZ" dirty="0"/>
              <a:t>vysvětluje znalosti o </a:t>
            </a:r>
            <a:r>
              <a:rPr lang="cs-CZ" smtClean="0"/>
              <a:t>litosférických deskách</a:t>
            </a:r>
            <a:endParaRPr lang="cs-CZ" dirty="0"/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Je určen pro předmět přírodopis 9. ročník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Tento materiál vznikl ze zápisu autora jako doplňující materiál k učebnici: </a:t>
            </a:r>
            <a:r>
              <a:rPr lang="cs-CZ" i="1" dirty="0"/>
              <a:t>Černík, V., Martinec, Z., Vítek, J</a:t>
            </a:r>
            <a:r>
              <a:rPr lang="cs-CZ" i="1" dirty="0" smtClean="0"/>
              <a:t>.,   </a:t>
            </a:r>
            <a:r>
              <a:rPr lang="cs-CZ" dirty="0"/>
              <a:t>Přírodopis 4 pro 9. ročník základní školy a nižší ročníky víceletých gymnázií, Bělehradská 47, 120 00 Praha 2: SPN, 1998, ISBN 80-7235-044-7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28600" y="1524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 smtClean="0"/>
              <a:t>A teď kompletně v minutě</a:t>
            </a:r>
            <a:r>
              <a:rPr lang="cs-CZ" sz="4800" dirty="0" smtClean="0">
                <a:sym typeface="Wingdings" pitchFamily="2" charset="2"/>
              </a:rPr>
              <a:t></a:t>
            </a:r>
            <a:endParaRPr lang="cs-CZ" sz="48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054100" y="4952998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hlinkClick r:id="rId3"/>
              </a:rPr>
              <a:t>http://</a:t>
            </a:r>
            <a:r>
              <a:rPr lang="cs-CZ" sz="2400" dirty="0" smtClean="0">
                <a:hlinkClick r:id="rId3"/>
              </a:rPr>
              <a:t>www.youtube.com/watch?v=ryrXAGY1dmE</a:t>
            </a:r>
            <a:endParaRPr lang="cs-CZ" sz="2400" dirty="0" smtClean="0"/>
          </a:p>
          <a:p>
            <a:r>
              <a:rPr lang="cs-CZ" sz="2400" dirty="0" smtClean="0"/>
              <a:t>čas 1:14 min, 480p, En.</a:t>
            </a:r>
            <a:endParaRPr lang="cs-CZ" sz="2400" dirty="0"/>
          </a:p>
        </p:txBody>
      </p:sp>
      <p:pic>
        <p:nvPicPr>
          <p:cNvPr id="7" name="Obrázek 6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875" y="1295400"/>
            <a:ext cx="603885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310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28600" y="1524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 smtClean="0"/>
              <a:t>Opakování</a:t>
            </a:r>
            <a:endParaRPr lang="cs-CZ" sz="48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228600" y="914400"/>
            <a:ext cx="8686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 Čím se zabývá desková tektonika?</a:t>
            </a:r>
          </a:p>
          <a:p>
            <a:r>
              <a:rPr lang="cs-CZ" sz="2400" dirty="0"/>
              <a:t>- </a:t>
            </a:r>
            <a:r>
              <a:rPr lang="cs-CZ" sz="2400" dirty="0" smtClean="0"/>
              <a:t>vývojem </a:t>
            </a:r>
            <a:r>
              <a:rPr lang="cs-CZ" sz="2400" dirty="0"/>
              <a:t>a pohyby litosférických desek </a:t>
            </a:r>
            <a:endParaRPr lang="cs-CZ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 Jaké jsou důkazy pohybu litosférických desek?</a:t>
            </a:r>
          </a:p>
          <a:p>
            <a:r>
              <a:rPr lang="cs-CZ" sz="2400" dirty="0" smtClean="0"/>
              <a:t>- příbuzné fosilie, tvarová podobnost, geologická podobnost, pohyb je měřitelný, </a:t>
            </a:r>
            <a:r>
              <a:rPr lang="cs-CZ" sz="2400" dirty="0" err="1" smtClean="0"/>
              <a:t>paleomagnetismus</a:t>
            </a:r>
            <a:endParaRPr lang="cs-CZ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 Popiš co se děje na </a:t>
            </a:r>
            <a:r>
              <a:rPr lang="cs-CZ" sz="2400" dirty="0" err="1" smtClean="0"/>
              <a:t>středooceánských</a:t>
            </a:r>
            <a:r>
              <a:rPr lang="cs-CZ" sz="2400" dirty="0" smtClean="0"/>
              <a:t> hřbetech.</a:t>
            </a:r>
          </a:p>
          <a:p>
            <a:r>
              <a:rPr lang="cs-CZ" sz="2400" dirty="0" smtClean="0"/>
              <a:t>- vzniká </a:t>
            </a:r>
            <a:r>
              <a:rPr lang="cs-CZ" sz="2400" dirty="0"/>
              <a:t>n</a:t>
            </a:r>
            <a:r>
              <a:rPr lang="cs-CZ" sz="2400" dirty="0" smtClean="0"/>
              <a:t>ová oceánská kůra, desky se od sebe vzdalují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 Jak vznikl Východoafrický rift a jak se bude dále vyvíjet?</a:t>
            </a:r>
          </a:p>
          <a:p>
            <a:r>
              <a:rPr lang="cs-CZ" sz="2400" dirty="0" smtClean="0"/>
              <a:t>- rozestupováním africké desky – kontinentální rift, v budoucnu zde může být moře a pak </a:t>
            </a:r>
            <a:r>
              <a:rPr lang="cs-CZ" sz="2400" dirty="0" smtClean="0"/>
              <a:t>oceán</a:t>
            </a:r>
            <a:endParaRPr lang="cs-CZ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 Co označujeme pojmem </a:t>
            </a:r>
            <a:r>
              <a:rPr lang="cs-CZ" sz="2400" dirty="0" err="1" smtClean="0"/>
              <a:t>subdukce</a:t>
            </a:r>
            <a:r>
              <a:rPr lang="cs-CZ" sz="2400" dirty="0" smtClean="0"/>
              <a:t>?</a:t>
            </a:r>
          </a:p>
          <a:p>
            <a:r>
              <a:rPr lang="cs-CZ" sz="2400" dirty="0" smtClean="0"/>
              <a:t>- podsouvání litosférických desek</a:t>
            </a:r>
          </a:p>
        </p:txBody>
      </p:sp>
    </p:spTree>
    <p:extLst>
      <p:ext uri="{BB962C8B-B14F-4D97-AF65-F5344CB8AC3E}">
        <p14:creationId xmlns:p14="http://schemas.microsoft.com/office/powerpoint/2010/main" val="3154380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28600" y="1524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 smtClean="0"/>
              <a:t>Opakování</a:t>
            </a:r>
            <a:endParaRPr lang="cs-CZ" sz="48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228600" y="914400"/>
            <a:ext cx="8686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 Jaké významné tvary vznikají v subdukční zóně?</a:t>
            </a:r>
          </a:p>
          <a:p>
            <a:r>
              <a:rPr lang="cs-CZ" sz="2400" dirty="0" smtClean="0"/>
              <a:t>- pásmová pohoří, ostrovní oblouky, hlubokomořské příkopy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/>
              <a:t> Jak vzniká ostrovní oblouk?</a:t>
            </a:r>
          </a:p>
          <a:p>
            <a:r>
              <a:rPr lang="cs-CZ" sz="2400" dirty="0" smtClean="0"/>
              <a:t>- podsunutím oceánské kůry pod oceánskou, vznikne řetěz sopečných ostrovů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smtClean="0"/>
              <a:t>Kterou oblast označujeme souslovím ohnivý kruh a proč?</a:t>
            </a:r>
          </a:p>
          <a:p>
            <a:r>
              <a:rPr lang="cs-CZ" sz="2400" dirty="0" smtClean="0"/>
              <a:t>- oblast kolem Tichého oceánu – vytváří zdánlivý prsten tvořený sopkami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smtClean="0"/>
              <a:t>Vysvětli vznik pohoří Himálaj.</a:t>
            </a:r>
          </a:p>
          <a:p>
            <a:r>
              <a:rPr lang="cs-CZ" sz="2400" dirty="0" smtClean="0"/>
              <a:t>- kolize a podsunutí Indické desky pod Eurasijskou – vyvrásnily se mořské sedimenty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smtClean="0"/>
              <a:t>Jak se nazývá nejsledovanější zlom v USA?</a:t>
            </a:r>
          </a:p>
          <a:p>
            <a:r>
              <a:rPr lang="cs-CZ" sz="2400" dirty="0" smtClean="0"/>
              <a:t>- </a:t>
            </a:r>
            <a:r>
              <a:rPr lang="cs-CZ" sz="2400" smtClean="0"/>
              <a:t>San Andreas</a:t>
            </a:r>
            <a:endParaRPr lang="cs-CZ" sz="24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32157935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457200"/>
            <a:ext cx="8915400" cy="5257800"/>
          </a:xfrm>
        </p:spPr>
        <p:txBody>
          <a:bodyPr>
            <a:normAutofit/>
          </a:bodyPr>
          <a:lstStyle/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1100" dirty="0" err="1"/>
              <a:t>Pangea</a:t>
            </a:r>
            <a:r>
              <a:rPr lang="en-US" sz="1100" dirty="0"/>
              <a:t> animation 03.gif. In: </a:t>
            </a:r>
            <a:r>
              <a:rPr lang="en-US" sz="1100" i="1" dirty="0"/>
              <a:t>Wikipedia: the free encyclopedia</a:t>
            </a:r>
            <a:r>
              <a:rPr lang="en-US" sz="1100" dirty="0"/>
              <a:t> [online]. San Francisco (CA): Wikimedia Foundation, 2001-, 2011 [cit. 2013-01-18]. </a:t>
            </a:r>
            <a:r>
              <a:rPr lang="en-US" sz="1100" dirty="0" err="1"/>
              <a:t>Dostupné</a:t>
            </a:r>
            <a:r>
              <a:rPr lang="en-US" sz="1100" dirty="0"/>
              <a:t> z: </a:t>
            </a:r>
            <a:r>
              <a:rPr lang="en-US" sz="1100" dirty="0">
                <a:hlinkClick r:id="rId2"/>
              </a:rPr>
              <a:t>http://</a:t>
            </a:r>
            <a:r>
              <a:rPr lang="en-US" sz="1100" dirty="0" smtClean="0">
                <a:hlinkClick r:id="rId2"/>
              </a:rPr>
              <a:t>cs.wikipedia.org/wiki/Soubor:Pangea_animation_03.gif</a:t>
            </a: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 err="1"/>
              <a:t>Snider-Pellegrini</a:t>
            </a:r>
            <a:r>
              <a:rPr lang="cs-CZ" sz="1100" dirty="0"/>
              <a:t> </a:t>
            </a:r>
            <a:r>
              <a:rPr lang="cs-CZ" sz="1100" dirty="0" err="1"/>
              <a:t>Wegener</a:t>
            </a:r>
            <a:r>
              <a:rPr lang="cs-CZ" sz="1100" dirty="0"/>
              <a:t> </a:t>
            </a:r>
            <a:r>
              <a:rPr lang="cs-CZ" sz="1100" dirty="0" err="1"/>
              <a:t>fossil</a:t>
            </a:r>
            <a:r>
              <a:rPr lang="cs-CZ" sz="1100" dirty="0"/>
              <a:t> map.gif.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2006 [cit. 2013-01-18]. Dostupné z: </a:t>
            </a:r>
            <a:r>
              <a:rPr lang="cs-CZ" sz="1100" dirty="0">
                <a:hlinkClick r:id="rId3"/>
              </a:rPr>
              <a:t>http://</a:t>
            </a:r>
            <a:r>
              <a:rPr lang="cs-CZ" sz="1100" dirty="0" smtClean="0">
                <a:hlinkClick r:id="rId3"/>
              </a:rPr>
              <a:t>cs.wikipedia.org/wiki/Soubor:Snider-Pellegrini_Wegener_fossil_map.gif</a:t>
            </a: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/>
              <a:t>Plate </a:t>
            </a:r>
            <a:r>
              <a:rPr lang="cs-CZ" sz="1100" dirty="0" err="1"/>
              <a:t>tectonics</a:t>
            </a:r>
            <a:r>
              <a:rPr lang="cs-CZ" sz="1100" dirty="0"/>
              <a:t> map.gif.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2011 [cit. 2013-01-18]. Dostupné z: </a:t>
            </a:r>
            <a:r>
              <a:rPr lang="cs-CZ" sz="1100" dirty="0">
                <a:hlinkClick r:id="rId4"/>
              </a:rPr>
              <a:t>http://</a:t>
            </a:r>
            <a:r>
              <a:rPr lang="cs-CZ" sz="1100" dirty="0" smtClean="0">
                <a:hlinkClick r:id="rId4"/>
              </a:rPr>
              <a:t>cs.wikipedia.org/wiki/Soubor:Plate_tectonics_map.gif</a:t>
            </a: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 err="1"/>
              <a:t>Oceanic.Stripe.Magnetic.Anomalies.Scheme</a:t>
            </a:r>
            <a:r>
              <a:rPr lang="cs-CZ" sz="1100" dirty="0"/>
              <a:t> </a:t>
            </a:r>
            <a:r>
              <a:rPr lang="cs-CZ" sz="1100" dirty="0" err="1"/>
              <a:t>cs</a:t>
            </a:r>
            <a:r>
              <a:rPr lang="cs-CZ" sz="1100" dirty="0"/>
              <a:t> </a:t>
            </a:r>
            <a:r>
              <a:rPr lang="cs-CZ" sz="1100" dirty="0" err="1"/>
              <a:t>version</a:t>
            </a:r>
            <a:r>
              <a:rPr lang="cs-CZ" sz="1100" dirty="0"/>
              <a:t>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2012 [cit. 2013-01-18]. Dostupné z: </a:t>
            </a:r>
            <a:r>
              <a:rPr lang="cs-CZ" sz="1100" dirty="0">
                <a:hlinkClick r:id="rId5"/>
              </a:rPr>
              <a:t>http://</a:t>
            </a:r>
            <a:r>
              <a:rPr lang="cs-CZ" sz="1100" dirty="0" smtClean="0">
                <a:hlinkClick r:id="rId5"/>
              </a:rPr>
              <a:t>cs.wikipedia.org/wiki/Soubor:Oceanic.Stripe.Magnetic.Anomalies.Scheme_cs_version.svg</a:t>
            </a: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1100" dirty="0"/>
              <a:t>Earth seafloor crust age 1996.gif. In: </a:t>
            </a:r>
            <a:r>
              <a:rPr lang="en-US" sz="1100" i="1" dirty="0"/>
              <a:t>Wikipedia: the free encyclopedia</a:t>
            </a:r>
            <a:r>
              <a:rPr lang="en-US" sz="1100" dirty="0"/>
              <a:t> [online]. San Francisco (CA): Wikimedia Foundation, 2001-, 2005 [cit. 2013-01-18]. </a:t>
            </a:r>
            <a:r>
              <a:rPr lang="en-US" sz="1100" dirty="0" err="1"/>
              <a:t>Dostupné</a:t>
            </a:r>
            <a:r>
              <a:rPr lang="en-US" sz="1100" dirty="0"/>
              <a:t> z: </a:t>
            </a:r>
            <a:r>
              <a:rPr lang="en-US" sz="1100" dirty="0">
                <a:hlinkClick r:id="rId6"/>
              </a:rPr>
              <a:t>http://</a:t>
            </a:r>
            <a:r>
              <a:rPr lang="en-US" sz="1100" dirty="0" smtClean="0">
                <a:hlinkClick r:id="rId6"/>
              </a:rPr>
              <a:t>cs.wikipedia.org/wiki/Soubor:Earth_seafloor_crust_age_1996.gif</a:t>
            </a: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1100" dirty="0" smtClean="0"/>
              <a:t> </a:t>
            </a:r>
            <a:r>
              <a:rPr lang="cs-CZ" sz="1100" dirty="0" err="1"/>
              <a:t>Ridge</a:t>
            </a:r>
            <a:r>
              <a:rPr lang="cs-CZ" sz="1100" dirty="0"/>
              <a:t> render.jpg.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2005 [cit. 2013-01-18]. Dostupné z: </a:t>
            </a:r>
            <a:r>
              <a:rPr lang="cs-CZ" sz="1100" dirty="0">
                <a:hlinkClick r:id="rId7"/>
              </a:rPr>
              <a:t>http://</a:t>
            </a:r>
            <a:r>
              <a:rPr lang="cs-CZ" sz="1100" dirty="0" smtClean="0">
                <a:hlinkClick r:id="rId7"/>
              </a:rPr>
              <a:t>cs.wikipedia.org/wiki/Soubor:Ridge_render.jpg</a:t>
            </a: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 err="1"/>
              <a:t>Mid-ocean</a:t>
            </a:r>
            <a:r>
              <a:rPr lang="cs-CZ" sz="1100" dirty="0"/>
              <a:t> </a:t>
            </a:r>
            <a:r>
              <a:rPr lang="cs-CZ" sz="1100" dirty="0" err="1"/>
              <a:t>ridge</a:t>
            </a:r>
            <a:r>
              <a:rPr lang="cs-CZ" sz="1100" dirty="0"/>
              <a:t> topography.gif.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2011 [cit. 2013-01-18]. Dostupné z: </a:t>
            </a:r>
            <a:r>
              <a:rPr lang="cs-CZ" sz="1100" dirty="0">
                <a:hlinkClick r:id="rId8"/>
              </a:rPr>
              <a:t>http://</a:t>
            </a:r>
            <a:r>
              <a:rPr lang="cs-CZ" sz="1100" dirty="0" smtClean="0">
                <a:hlinkClick r:id="rId8"/>
              </a:rPr>
              <a:t>en.wikipedia.org/wiki/File:Mid-ocean_ridge_topography.gif</a:t>
            </a: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1100" dirty="0"/>
              <a:t>EAfrica.gif. In: </a:t>
            </a:r>
            <a:r>
              <a:rPr lang="en-US" sz="1100" i="1" dirty="0"/>
              <a:t>Wikipedia: the free encyclopedia</a:t>
            </a:r>
            <a:r>
              <a:rPr lang="en-US" sz="1100" dirty="0"/>
              <a:t> [online]. San Francisco (CA): Wikimedia Foundation, 2001-, 2009 [cit. 2013-01-18]. </a:t>
            </a:r>
            <a:r>
              <a:rPr lang="en-US" sz="1100" dirty="0" err="1"/>
              <a:t>Dostupné</a:t>
            </a:r>
            <a:r>
              <a:rPr lang="en-US" sz="1100" dirty="0"/>
              <a:t> z: </a:t>
            </a:r>
            <a:r>
              <a:rPr lang="en-US" sz="1100" dirty="0">
                <a:hlinkClick r:id="rId9"/>
              </a:rPr>
              <a:t>http://</a:t>
            </a:r>
            <a:r>
              <a:rPr lang="en-US" sz="1100" dirty="0" smtClean="0">
                <a:hlinkClick r:id="rId9"/>
              </a:rPr>
              <a:t>cs.wikipedia.org/wiki/Soubor:EAfrica.gif</a:t>
            </a: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1100" dirty="0" smtClean="0"/>
              <a:t> </a:t>
            </a:r>
            <a:r>
              <a:rPr lang="cs-CZ" sz="1100" dirty="0"/>
              <a:t>JuandeFucasubduction.jpg.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2007 [cit. 2013-01-19]. Dostupné z: </a:t>
            </a:r>
            <a:r>
              <a:rPr lang="cs-CZ" sz="1100" dirty="0">
                <a:hlinkClick r:id="rId10"/>
              </a:rPr>
              <a:t>http://</a:t>
            </a:r>
            <a:r>
              <a:rPr lang="cs-CZ" sz="1100" dirty="0" smtClean="0">
                <a:hlinkClick r:id="rId10"/>
              </a:rPr>
              <a:t>cs.wikipedia.org/wiki/Soubor:JuandeFucasubduction.jpg</a:t>
            </a: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 err="1"/>
              <a:t>Subduktion</a:t>
            </a:r>
            <a:r>
              <a:rPr lang="cs-CZ" sz="1100" dirty="0"/>
              <a:t> int.JPG.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2007 [cit. 2013-01-19]. Dostupné z: </a:t>
            </a:r>
            <a:r>
              <a:rPr lang="cs-CZ" sz="1100" dirty="0">
                <a:hlinkClick r:id="rId11"/>
              </a:rPr>
              <a:t>http://</a:t>
            </a:r>
            <a:r>
              <a:rPr lang="cs-CZ" sz="1100" dirty="0" smtClean="0">
                <a:hlinkClick r:id="rId11"/>
              </a:rPr>
              <a:t>cs.wikipedia.org/wiki/Soubor:Subduktion_int.JPG</a:t>
            </a: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/>
              <a:t>  </a:t>
            </a:r>
            <a:r>
              <a:rPr lang="cs-CZ" sz="1100" dirty="0" err="1"/>
              <a:t>Oceanic-oceanic</a:t>
            </a:r>
            <a:r>
              <a:rPr lang="cs-CZ" sz="1100" dirty="0"/>
              <a:t> </a:t>
            </a:r>
            <a:r>
              <a:rPr lang="cs-CZ" sz="1100" dirty="0" err="1"/>
              <a:t>convergence</a:t>
            </a:r>
            <a:r>
              <a:rPr lang="cs-CZ" sz="1100" dirty="0"/>
              <a:t> Fig21oceanocean i18.gif.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2006 [cit. 2013-01-19]. Dostupné z: </a:t>
            </a:r>
            <a:r>
              <a:rPr lang="cs-CZ" sz="1100" dirty="0">
                <a:hlinkClick r:id="rId12"/>
              </a:rPr>
              <a:t>http://</a:t>
            </a:r>
            <a:r>
              <a:rPr lang="cs-CZ" sz="1100" dirty="0" smtClean="0">
                <a:hlinkClick r:id="rId12"/>
              </a:rPr>
              <a:t>it.wikipedia.org/wiki/File:Oceanic-oceanic_convergence_Fig21oceanocean_i18.gif</a:t>
            </a: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 smtClean="0"/>
              <a:t> </a:t>
            </a:r>
            <a:r>
              <a:rPr lang="en-US" sz="1100" dirty="0"/>
              <a:t>North-Pacific-air-routes.png. In: </a:t>
            </a:r>
            <a:r>
              <a:rPr lang="en-US" sz="1100" i="1" dirty="0"/>
              <a:t>Wikipedia: the free encyclopedia</a:t>
            </a:r>
            <a:r>
              <a:rPr lang="en-US" sz="1100" dirty="0"/>
              <a:t> [online]. San Francisco (CA): Wikimedia Foundation, 2001-, 2006 [cit. 2013-01-19]. </a:t>
            </a:r>
            <a:r>
              <a:rPr lang="en-US" sz="1100" dirty="0" err="1"/>
              <a:t>Dostupné</a:t>
            </a:r>
            <a:r>
              <a:rPr lang="en-US" sz="1100" dirty="0"/>
              <a:t> z: </a:t>
            </a:r>
            <a:r>
              <a:rPr lang="en-US" sz="1100" dirty="0">
                <a:hlinkClick r:id="rId13"/>
              </a:rPr>
              <a:t>http://</a:t>
            </a:r>
            <a:r>
              <a:rPr lang="en-US" sz="1100" dirty="0" smtClean="0">
                <a:hlinkClick r:id="rId13"/>
              </a:rPr>
              <a:t>en.wikipedia.org/wiki/File:North-Pacific-air-routes.png</a:t>
            </a:r>
            <a:endParaRPr lang="cs-CZ" sz="1100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cs-CZ" sz="1100" dirty="0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2700"/>
            <a:ext cx="7010400" cy="5270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500" b="1" dirty="0"/>
              <a:t>POUŽITÉ ZDROJE:</a:t>
            </a:r>
          </a:p>
        </p:txBody>
      </p:sp>
      <p:pic>
        <p:nvPicPr>
          <p:cNvPr id="11268" name="Picture 7" descr="OPVK_hor_zakladni_logolink_RGB_cz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457200"/>
            <a:ext cx="8915400" cy="5257800"/>
          </a:xfrm>
        </p:spPr>
        <p:txBody>
          <a:bodyPr>
            <a:normAutofit/>
          </a:bodyPr>
          <a:lstStyle/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/>
              <a:t>Pacifický ohnivý kruh.png.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2008 [cit. 2013-01-19]. Dostupné z: </a:t>
            </a:r>
            <a:r>
              <a:rPr lang="cs-CZ" sz="1100" dirty="0">
                <a:hlinkClick r:id="rId2"/>
              </a:rPr>
              <a:t>http://</a:t>
            </a:r>
            <a:r>
              <a:rPr lang="cs-CZ" sz="1100" dirty="0" smtClean="0">
                <a:hlinkClick r:id="rId2"/>
              </a:rPr>
              <a:t>cs.wikipedia.org/wiki/Soubor:Pacifick%C3%BD_ohniv%C3%BD_kruh.png</a:t>
            </a: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/>
              <a:t> </a:t>
            </a:r>
            <a:r>
              <a:rPr lang="cs-CZ" sz="1100" dirty="0" err="1"/>
              <a:t>Himalaya</a:t>
            </a:r>
            <a:r>
              <a:rPr lang="cs-CZ" sz="1100" dirty="0"/>
              <a:t> 85.30820E 32.11063N.jpg.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2005 [cit. 2013-01-20]. Dostupné z: </a:t>
            </a:r>
            <a:r>
              <a:rPr lang="cs-CZ" sz="1100" dirty="0">
                <a:hlinkClick r:id="rId3"/>
              </a:rPr>
              <a:t>http://</a:t>
            </a:r>
            <a:r>
              <a:rPr lang="cs-CZ" sz="1100" dirty="0" smtClean="0">
                <a:hlinkClick r:id="rId3"/>
              </a:rPr>
              <a:t>cs.wikipedia.org/wiki/Soubor:Himalaya_85.30820E_32.11063N.jpg</a:t>
            </a: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/>
              <a:t>Himalaya-formation.gif.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2007 [cit. 2013-01-20]. Dostupné z: </a:t>
            </a:r>
            <a:r>
              <a:rPr lang="cs-CZ" sz="1100" dirty="0">
                <a:hlinkClick r:id="rId4"/>
              </a:rPr>
              <a:t>http://</a:t>
            </a:r>
            <a:r>
              <a:rPr lang="cs-CZ" sz="1100" dirty="0" smtClean="0">
                <a:hlinkClick r:id="rId4"/>
              </a:rPr>
              <a:t>cs.wikipedia.org/wiki/Soubor:Himalaya-formation.gif</a:t>
            </a: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/>
              <a:t>Kluft-photo-Carrizo-Plain-Nov-2007-Img 0327.jpg.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2007 [cit. 2013-01-20]. Dostupné z: </a:t>
            </a:r>
            <a:r>
              <a:rPr lang="cs-CZ" sz="1100" dirty="0">
                <a:hlinkClick r:id="rId5"/>
              </a:rPr>
              <a:t>http://</a:t>
            </a:r>
            <a:r>
              <a:rPr lang="cs-CZ" sz="1100" dirty="0" smtClean="0">
                <a:hlinkClick r:id="rId5"/>
              </a:rPr>
              <a:t>en.wikipedia.org/wiki/File:Kluft-photo-Carrizo-Plain-Nov-2007-Img_0327.jpg</a:t>
            </a: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/>
              <a:t>Sanandreas.jpg.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2006 [cit. 2013-01-20]. Dostupné z: </a:t>
            </a:r>
            <a:r>
              <a:rPr lang="cs-CZ" sz="1100" dirty="0">
                <a:hlinkClick r:id="rId6"/>
              </a:rPr>
              <a:t>http://</a:t>
            </a:r>
            <a:r>
              <a:rPr lang="cs-CZ" sz="1100" dirty="0" smtClean="0">
                <a:hlinkClick r:id="rId6"/>
              </a:rPr>
              <a:t>en.wikipedia.org/wiki/File:Sanandreas.jpg</a:t>
            </a: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1100" dirty="0"/>
              <a:t>San </a:t>
            </a:r>
            <a:r>
              <a:rPr lang="en-US" sz="1100" dirty="0" err="1"/>
              <a:t>francisco</a:t>
            </a:r>
            <a:r>
              <a:rPr lang="en-US" sz="1100" dirty="0"/>
              <a:t> fire 1906.jpg. In: </a:t>
            </a:r>
            <a:r>
              <a:rPr lang="en-US" sz="1100" i="1" dirty="0"/>
              <a:t>Wikipedia: the free encyclopedia</a:t>
            </a:r>
            <a:r>
              <a:rPr lang="en-US" sz="1100" dirty="0"/>
              <a:t> [online]. San Francisco (CA): Wikimedia Foundation, 2001-, 2005 [cit. 2013-01-20]. </a:t>
            </a:r>
            <a:r>
              <a:rPr lang="en-US" sz="1100" dirty="0" err="1"/>
              <a:t>Dostupné</a:t>
            </a:r>
            <a:r>
              <a:rPr lang="en-US" sz="1100" dirty="0"/>
              <a:t> z: </a:t>
            </a:r>
            <a:r>
              <a:rPr lang="en-US" sz="1100" dirty="0">
                <a:hlinkClick r:id="rId7"/>
              </a:rPr>
              <a:t>http://</a:t>
            </a:r>
            <a:r>
              <a:rPr lang="en-US" sz="1100" dirty="0" smtClean="0">
                <a:hlinkClick r:id="rId7"/>
              </a:rPr>
              <a:t>en.wikipedia.org/wiki/File:San_francisco_fire_1906.jpg</a:t>
            </a: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pl-PL" sz="1100" i="1" dirty="0"/>
              <a:t>Plate tectonics</a:t>
            </a:r>
            <a:r>
              <a:rPr lang="pl-PL" sz="1100" dirty="0"/>
              <a:t>. 2010. Dostupné z: </a:t>
            </a:r>
            <a:r>
              <a:rPr lang="pl-PL" sz="1100" dirty="0">
                <a:hlinkClick r:id="rId8"/>
              </a:rPr>
              <a:t>http://</a:t>
            </a:r>
            <a:r>
              <a:rPr lang="pl-PL" sz="1100" dirty="0" smtClean="0">
                <a:hlinkClick r:id="rId8"/>
              </a:rPr>
              <a:t>www.youtube.com/watch?v=ryrXAGY1dmE</a:t>
            </a:r>
            <a:endParaRPr lang="pl-PL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cs-CZ" sz="1100" dirty="0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7010400" cy="5270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500" b="1" dirty="0"/>
              <a:t>POUŽITÉ ZDROJE:</a:t>
            </a:r>
          </a:p>
        </p:txBody>
      </p:sp>
      <p:pic>
        <p:nvPicPr>
          <p:cNvPr id="11268" name="Picture 7" descr="OPVK_hor_zakladni_logolink_RGB_cz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79147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00" y="228600"/>
            <a:ext cx="8610600" cy="8366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800" b="1" dirty="0" smtClean="0"/>
              <a:t>Pohyb litosférických desek:</a:t>
            </a:r>
            <a:endParaRPr lang="cs-CZ" sz="4800" b="1" dirty="0"/>
          </a:p>
        </p:txBody>
      </p:sp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04800" y="990600"/>
            <a:ext cx="830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Vývojem a pohyby litosférických desek se zabývá komplexní vědecká teorie - </a:t>
            </a:r>
            <a:r>
              <a:rPr lang="cs-CZ" sz="2400" dirty="0" smtClean="0">
                <a:solidFill>
                  <a:srgbClr val="FFC000"/>
                </a:solidFill>
              </a:rPr>
              <a:t>Desková tektonika</a:t>
            </a:r>
          </a:p>
          <a:p>
            <a:endParaRPr lang="cs-CZ" sz="2400" dirty="0" smtClean="0">
              <a:solidFill>
                <a:srgbClr val="FFC000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předpokládá, že litosféru tvoří několik desek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jejich pohyb je způsoben výstupem teplejšího materiálu  v plášti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124" y="3298924"/>
            <a:ext cx="4254376" cy="3403501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04800" y="3733800"/>
            <a:ext cx="426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Rozpad Pangey na dnešní kontinenty. </a:t>
            </a:r>
            <a:r>
              <a:rPr lang="cs-CZ" sz="2400" dirty="0" smtClean="0">
                <a:solidFill>
                  <a:srgbClr val="FFC000"/>
                </a:solidFill>
              </a:rPr>
              <a:t>Pangea</a:t>
            </a:r>
            <a:r>
              <a:rPr lang="cs-CZ" sz="2400" dirty="0" smtClean="0"/>
              <a:t> byl poslední velký </a:t>
            </a:r>
            <a:r>
              <a:rPr lang="cs-CZ" sz="2400" dirty="0" err="1" smtClean="0"/>
              <a:t>superkontinent</a:t>
            </a:r>
            <a:r>
              <a:rPr lang="cs-CZ" sz="2400" dirty="0"/>
              <a:t> </a:t>
            </a:r>
            <a:r>
              <a:rPr lang="cs-CZ" sz="2400" dirty="0" smtClean="0"/>
              <a:t>na konci prvohor – asi před 200 mil. lety</a:t>
            </a:r>
            <a:endParaRPr lang="cs-CZ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01" y="9659"/>
            <a:ext cx="8610600" cy="8366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800" b="1" dirty="0" smtClean="0"/>
              <a:t>Důkazy pohybu desek:</a:t>
            </a:r>
            <a:endParaRPr lang="cs-CZ" sz="48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207315" y="7620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FFC000"/>
                </a:solidFill>
              </a:rPr>
              <a:t>příbuzné fosilie </a:t>
            </a:r>
            <a:r>
              <a:rPr lang="cs-CZ" sz="2400" dirty="0" smtClean="0"/>
              <a:t>na jižních kontinentech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FFC000"/>
                </a:solidFill>
              </a:rPr>
              <a:t>tvarová podobnost</a:t>
            </a:r>
            <a:endParaRPr lang="cs-CZ" sz="2400" dirty="0">
              <a:solidFill>
                <a:srgbClr val="FFC00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021699"/>
            <a:ext cx="6299200" cy="4836301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52400" y="2014899"/>
            <a:ext cx="251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Fosilie dokazující pohyb kontinentů – </a:t>
            </a:r>
            <a:r>
              <a:rPr lang="cs-CZ" sz="2400" dirty="0" smtClean="0">
                <a:solidFill>
                  <a:srgbClr val="FFC000"/>
                </a:solidFill>
              </a:rPr>
              <a:t>kontinentální drift</a:t>
            </a:r>
            <a:endParaRPr lang="cs-CZ" sz="2400" dirty="0">
              <a:solidFill>
                <a:srgbClr val="FFC000"/>
              </a:solidFill>
            </a:endParaRPr>
          </a:p>
        </p:txBody>
      </p:sp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0" y="1217974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42176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01" y="76200"/>
            <a:ext cx="8610600" cy="8366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800" b="1" dirty="0" smtClean="0"/>
              <a:t>Důkazy pohybu desek:</a:t>
            </a:r>
            <a:endParaRPr lang="cs-CZ" sz="48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203201" y="914400"/>
            <a:ext cx="830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FFC000"/>
                </a:solidFill>
              </a:rPr>
              <a:t>geologická stavba </a:t>
            </a:r>
            <a:r>
              <a:rPr lang="cs-CZ" sz="2400" dirty="0" smtClean="0"/>
              <a:t>protilehlých kontinentů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FFC000"/>
                </a:solidFill>
              </a:rPr>
              <a:t>měřitelný pohyb </a:t>
            </a:r>
            <a:r>
              <a:rPr lang="cs-CZ" sz="2400" dirty="0" smtClean="0"/>
              <a:t>– několik centimetrů za rok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 err="1" smtClean="0">
                <a:solidFill>
                  <a:srgbClr val="FFC000"/>
                </a:solidFill>
              </a:rPr>
              <a:t>paleomagnetismus</a:t>
            </a:r>
            <a:r>
              <a:rPr lang="cs-CZ" sz="2400" dirty="0" smtClean="0"/>
              <a:t> – zkoumá změny a pohyby magnetického pole Země na horninách – v nich jsou zmagnetizované částice z dob vzniku dané horniny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892664"/>
            <a:ext cx="5410200" cy="384786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03201" y="3124200"/>
            <a:ext cx="29971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Vznik magnetických anomálií </a:t>
            </a:r>
            <a:endParaRPr lang="cs-CZ" sz="2400" dirty="0" smtClean="0"/>
          </a:p>
          <a:p>
            <a:r>
              <a:rPr lang="cs-CZ" sz="2400" dirty="0" smtClean="0"/>
              <a:t>na </a:t>
            </a:r>
            <a:r>
              <a:rPr lang="cs-CZ" sz="2400" dirty="0" smtClean="0"/>
              <a:t>oceánském dně. Pruhování vzniká změnou polarity magnetických pólů Země.</a:t>
            </a:r>
            <a:endParaRPr lang="cs-CZ" sz="2400" dirty="0"/>
          </a:p>
        </p:txBody>
      </p:sp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599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57334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599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6124"/>
            <a:ext cx="9144000" cy="4945751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762000" y="381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 smtClean="0"/>
              <a:t>Mapa tektonické aktivity 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28603629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29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28600" y="1524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/>
              <a:t>Pohyby desek – od sebe</a:t>
            </a:r>
            <a:endParaRPr lang="cs-CZ" sz="48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76199" y="983397"/>
            <a:ext cx="89566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>
                <a:solidFill>
                  <a:srgbClr val="FFC000"/>
                </a:solidFill>
              </a:rPr>
              <a:t>Středooceánské</a:t>
            </a:r>
            <a:r>
              <a:rPr lang="cs-CZ" sz="2400" dirty="0" smtClean="0">
                <a:solidFill>
                  <a:srgbClr val="FFC000"/>
                </a:solidFill>
              </a:rPr>
              <a:t> hřbety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vzniká zde nová oceánská zemská kůra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magma odtlačuje desky od sebe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na hřbetech je kůra nejmladší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zvedají se až 3 km nad okolí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středem probíhá oceánský rift – údolí, sníženina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5" y="3276600"/>
            <a:ext cx="5214803" cy="2667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276600"/>
            <a:ext cx="3556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6025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599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57671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657600" y="5657671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Stáří oceánské kůry. </a:t>
            </a:r>
            <a:r>
              <a:rPr lang="cs-CZ" sz="2400" dirty="0" smtClean="0"/>
              <a:t>– červená -nejmladší </a:t>
            </a:r>
            <a:r>
              <a:rPr lang="cs-CZ" sz="2400" dirty="0"/>
              <a:t>kůra (cca 2 mil. let) </a:t>
            </a:r>
            <a:r>
              <a:rPr lang="cs-CZ" sz="2400" dirty="0" smtClean="0"/>
              <a:t>– modrá - nejstarší </a:t>
            </a:r>
            <a:r>
              <a:rPr lang="cs-CZ" sz="2400" dirty="0"/>
              <a:t>kůra (cca 200 mil. let)</a:t>
            </a:r>
          </a:p>
        </p:txBody>
      </p:sp>
    </p:spTree>
    <p:extLst>
      <p:ext uri="{BB962C8B-B14F-4D97-AF65-F5344CB8AC3E}">
        <p14:creationId xmlns:p14="http://schemas.microsoft.com/office/powerpoint/2010/main" val="18879938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7800" y="533400"/>
            <a:ext cx="762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Kontinentální rift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smtClean="0"/>
              <a:t>desky se od sebe vzdalují na pevnině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vznikají seizmicky i vulkanicky aktivní údolí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smtClean="0"/>
              <a:t>nejznámější je Východoafrický rift – zárodek budoucího oceánu</a:t>
            </a:r>
            <a:endParaRPr lang="cs-CZ" sz="2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120117"/>
            <a:ext cx="5600700" cy="4712484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52400" y="3352800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Schematická mapa Východoafrického riftu</a:t>
            </a:r>
          </a:p>
        </p:txBody>
      </p:sp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0" y="134937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00794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Živly">
  <a:themeElements>
    <a:clrScheme name="Živly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Živly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3311</TotalTime>
  <Words>1521</Words>
  <Application>Microsoft Office PowerPoint</Application>
  <PresentationFormat>Předvádění na obrazovce (4:3)</PresentationFormat>
  <Paragraphs>132</Paragraphs>
  <Slides>24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24</vt:i4>
      </vt:variant>
    </vt:vector>
  </HeadingPairs>
  <TitlesOfParts>
    <vt:vector size="26" baseType="lpstr">
      <vt:lpstr>Výchozí návrh</vt:lpstr>
      <vt:lpstr>Živly</vt:lpstr>
      <vt:lpstr>LITOSFÉRICKÉ DESKY II.</vt:lpstr>
      <vt:lpstr>Anotace:</vt:lpstr>
      <vt:lpstr>Pohyb litosférických desek:</vt:lpstr>
      <vt:lpstr>Důkazy pohybu desek:</vt:lpstr>
      <vt:lpstr>Důkazy pohybu desek: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POUŽITÉ ZDROJE:</vt:lpstr>
      <vt:lpstr>POUŽITÉ 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opel</dc:creator>
  <cp:lastModifiedBy>Opel</cp:lastModifiedBy>
  <cp:revision>101</cp:revision>
  <cp:lastPrinted>1601-01-01T00:00:00Z</cp:lastPrinted>
  <dcterms:created xsi:type="dcterms:W3CDTF">1601-01-01T00:00:00Z</dcterms:created>
  <dcterms:modified xsi:type="dcterms:W3CDTF">2014-12-09T19:38:16Z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