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19"/>
  </p:notesMasterIdLst>
  <p:sldIdLst>
    <p:sldId id="256" r:id="rId3"/>
    <p:sldId id="259" r:id="rId4"/>
    <p:sldId id="257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58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3FC3-7049-4A7D-9DF0-CF0F8E5E2C06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1F48C-D7AF-4657-B534-1F4097C38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7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F48C-D7AF-4657-B534-1F4097C3810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5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F48C-D7AF-4657-B534-1F4097C3810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5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F48C-D7AF-4657-B534-1F4097C3810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5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F48C-D7AF-4657-B534-1F4097C3810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5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F48C-D7AF-4657-B534-1F4097C3810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5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F48C-D7AF-4657-B534-1F4097C3810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5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Graben_Horst.png" TargetMode="External"/><Relationship Id="rId3" Type="http://schemas.openxmlformats.org/officeDocument/2006/relationships/hyperlink" Target="http://cs.wikipedia.org/wiki/Soubor:Rainbow_Basin.JPG" TargetMode="External"/><Relationship Id="rId7" Type="http://schemas.openxmlformats.org/officeDocument/2006/relationships/hyperlink" Target="http://en.wikipedia.org/wiki/File:Normal_fault,_MT.jpg" TargetMode="External"/><Relationship Id="rId2" Type="http://schemas.openxmlformats.org/officeDocument/2006/relationships/hyperlink" Target="http://cs.wikipedia.org/wiki/Soubor:Syncline_and_anticline_norw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Fault_types.png" TargetMode="External"/><Relationship Id="rId5" Type="http://schemas.openxmlformats.org/officeDocument/2006/relationships/hyperlink" Target="http://en.wikipedia.org/wiki/File:NJ_Route_23_anticline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de.wikipedia.org/w/index.php?title=Datei:Glasenbachklamm_gefaltete_kalkschichten.jpg&amp;filetimestamp=20080622121308" TargetMode="External"/><Relationship Id="rId9" Type="http://schemas.openxmlformats.org/officeDocument/2006/relationships/hyperlink" Target="http://en.wikipedia.org/wiki/File:Mountain_by_reverse_fault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PORUCHY ZEMSKÉ KŮRY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Př_143_Geologie_Poruchy zemské kůry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42334"/>
            <a:ext cx="8978900" cy="5985933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60023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" y="616996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Ukázka normálního zlomu – Montana.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630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2400" y="3048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Hrásť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kra vystupující nad okolí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byla vyzdvižena nebo vznikla poklesem okolních ker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poklesové struktury jsou </a:t>
            </a:r>
            <a:r>
              <a:rPr lang="cs-CZ" sz="2400" dirty="0" smtClean="0">
                <a:solidFill>
                  <a:srgbClr val="FFC000"/>
                </a:solidFill>
              </a:rPr>
              <a:t>příkopy, </a:t>
            </a:r>
            <a:r>
              <a:rPr lang="cs-CZ" sz="2400" dirty="0" err="1" smtClean="0">
                <a:solidFill>
                  <a:srgbClr val="FFC000"/>
                </a:solidFill>
              </a:rPr>
              <a:t>prolomy</a:t>
            </a:r>
            <a:r>
              <a:rPr lang="cs-CZ" sz="2400" dirty="0" smtClean="0">
                <a:solidFill>
                  <a:srgbClr val="FFC000"/>
                </a:solidFill>
              </a:rPr>
              <a:t> a propadliny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kerné pohoří – části Krkonoš, Krušných a Orlických hor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příkopy – Jihočeské pánve, Chebská pánev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72503"/>
            <a:ext cx="5257800" cy="419408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5800" y="3659476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err="1"/>
              <a:t>h</a:t>
            </a:r>
            <a:r>
              <a:rPr lang="cs-CZ" sz="2400" dirty="0" err="1" smtClean="0"/>
              <a:t>rásť</a:t>
            </a:r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příkop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zlom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92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862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92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" y="13969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Vznik pohoří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1600" y="914400"/>
            <a:ext cx="889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Označujeme termínem </a:t>
            </a:r>
            <a:r>
              <a:rPr lang="cs-CZ" sz="2400" dirty="0" smtClean="0">
                <a:solidFill>
                  <a:srgbClr val="FFC000"/>
                </a:solidFill>
              </a:rPr>
              <a:t>orogeneze.</a:t>
            </a:r>
          </a:p>
          <a:p>
            <a:r>
              <a:rPr lang="cs-CZ" sz="2400" dirty="0" smtClean="0"/>
              <a:t>Pohoří vznikají jako důsledek pohybů litosférických desek </a:t>
            </a:r>
            <a:r>
              <a:rPr lang="cs-CZ" sz="2400" dirty="0" smtClean="0"/>
              <a:t>       při </a:t>
            </a:r>
            <a:r>
              <a:rPr lang="cs-CZ" sz="2400" dirty="0" err="1" smtClean="0"/>
              <a:t>subdukci</a:t>
            </a:r>
            <a:r>
              <a:rPr lang="cs-CZ" sz="2400" dirty="0" smtClean="0"/>
              <a:t> a kolizi a vulkanické činnosti.</a:t>
            </a:r>
          </a:p>
          <a:p>
            <a:endParaRPr lang="cs-CZ" sz="2400" dirty="0" smtClean="0"/>
          </a:p>
          <a:p>
            <a:r>
              <a:rPr lang="cs-CZ" sz="2400" dirty="0" smtClean="0"/>
              <a:t>Vznikající tlaky </a:t>
            </a:r>
            <a:r>
              <a:rPr lang="cs-CZ" sz="2400" dirty="0" smtClean="0"/>
              <a:t>způsobují </a:t>
            </a:r>
            <a:r>
              <a:rPr lang="cs-CZ" sz="2400" dirty="0" smtClean="0"/>
              <a:t>vrásnění a vznik zlomů.</a:t>
            </a:r>
          </a:p>
          <a:p>
            <a:endParaRPr lang="cs-CZ" sz="2400" dirty="0" smtClean="0"/>
          </a:p>
          <a:p>
            <a:r>
              <a:rPr lang="cs-CZ" sz="2400" dirty="0" smtClean="0"/>
              <a:t>Pohoří mohou být: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vulkanická</a:t>
            </a:r>
            <a:r>
              <a:rPr lang="cs-CZ" sz="2400" dirty="0" smtClean="0"/>
              <a:t> – výstupem magmatu - Doupovské hory</a:t>
            </a:r>
          </a:p>
          <a:p>
            <a:r>
              <a:rPr lang="cs-CZ" sz="2400" dirty="0" err="1" smtClean="0">
                <a:solidFill>
                  <a:srgbClr val="FFC000"/>
                </a:solidFill>
              </a:rPr>
              <a:t>vrásná</a:t>
            </a:r>
            <a:r>
              <a:rPr lang="cs-CZ" sz="2400" dirty="0" smtClean="0"/>
              <a:t> – vznikají vrásněním </a:t>
            </a:r>
            <a:r>
              <a:rPr lang="cs-CZ" sz="2400" dirty="0" smtClean="0"/>
              <a:t>- Jura</a:t>
            </a:r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kerná</a:t>
            </a:r>
            <a:r>
              <a:rPr lang="cs-CZ" sz="2400" dirty="0" smtClean="0"/>
              <a:t>  - pohybem ker podél zlomů – části Krkonoš, Krušné hory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příkrovová</a:t>
            </a:r>
            <a:r>
              <a:rPr lang="cs-CZ" sz="2400" dirty="0" smtClean="0"/>
              <a:t> – horniny jsou zvrásněné a přesunuté (přesmyknuté) přes sebe v podobě příkrovů – Karpaty</a:t>
            </a:r>
          </a:p>
          <a:p>
            <a:r>
              <a:rPr lang="cs-CZ" sz="2400" dirty="0" smtClean="0"/>
              <a:t>nebo vznikají </a:t>
            </a:r>
            <a:r>
              <a:rPr lang="cs-CZ" sz="2400" dirty="0" smtClean="0">
                <a:solidFill>
                  <a:srgbClr val="FFC000"/>
                </a:solidFill>
              </a:rPr>
              <a:t>kombinací 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74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92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" y="13969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Vznik pohoří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1600" y="1752600"/>
            <a:ext cx="904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geologické historii Země proběhly čtyři významné </a:t>
            </a:r>
            <a:r>
              <a:rPr lang="cs-CZ" sz="2400" dirty="0" smtClean="0">
                <a:solidFill>
                  <a:srgbClr val="FFC000"/>
                </a:solidFill>
              </a:rPr>
              <a:t>orogeneze.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pPr marL="457200" indent="-457200">
              <a:buAutoNum type="arabicPeriod"/>
            </a:pPr>
            <a:r>
              <a:rPr lang="cs-CZ" sz="2400" dirty="0" err="1">
                <a:solidFill>
                  <a:srgbClr val="FFC000"/>
                </a:solidFill>
              </a:rPr>
              <a:t>K</a:t>
            </a:r>
            <a:r>
              <a:rPr lang="cs-CZ" sz="2400" dirty="0" err="1" smtClean="0">
                <a:solidFill>
                  <a:srgbClr val="FFC000"/>
                </a:solidFill>
              </a:rPr>
              <a:t>adomské</a:t>
            </a:r>
            <a:r>
              <a:rPr lang="cs-CZ" sz="2400" dirty="0" smtClean="0">
                <a:solidFill>
                  <a:srgbClr val="FFC000"/>
                </a:solidFill>
              </a:rPr>
              <a:t> vrásnění </a:t>
            </a:r>
            <a:r>
              <a:rPr lang="cs-CZ" sz="2400" dirty="0" smtClean="0"/>
              <a:t>– 750 – 540 mil. prekambrium – prvohory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Kaledonské vrásnění </a:t>
            </a:r>
            <a:r>
              <a:rPr lang="cs-CZ" sz="2400" dirty="0" smtClean="0"/>
              <a:t>– 535 – </a:t>
            </a:r>
            <a:r>
              <a:rPr lang="cs-CZ" sz="2400" dirty="0" smtClean="0"/>
              <a:t>400 mil. </a:t>
            </a:r>
            <a:r>
              <a:rPr lang="cs-CZ" sz="2400" dirty="0" smtClean="0"/>
              <a:t>- prvohory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Hercynské vrásnění </a:t>
            </a:r>
            <a:r>
              <a:rPr lang="cs-CZ" sz="2400" dirty="0" smtClean="0"/>
              <a:t>– 390 – 310 </a:t>
            </a:r>
            <a:r>
              <a:rPr lang="cs-CZ" sz="2400" dirty="0" smtClean="0"/>
              <a:t>mil. - prvohory</a:t>
            </a:r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Alpinské (alpsko-himálajské) </a:t>
            </a:r>
            <a:r>
              <a:rPr lang="cs-CZ" sz="2400" dirty="0" smtClean="0"/>
              <a:t>– </a:t>
            </a:r>
            <a:r>
              <a:rPr lang="cs-CZ" sz="2400" dirty="0" smtClean="0"/>
              <a:t>140 mil. </a:t>
            </a:r>
            <a:r>
              <a:rPr lang="cs-CZ" sz="2400" dirty="0" smtClean="0"/>
              <a:t>- dnes</a:t>
            </a:r>
            <a:endParaRPr lang="cs-CZ" sz="2400" dirty="0"/>
          </a:p>
          <a:p>
            <a:endParaRPr lang="cs-CZ" sz="2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8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92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3930" y="6917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Opakování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4870" y="1143000"/>
            <a:ext cx="904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Čím se zabývá tektonika?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věda, která se zabývá poruchami zemské kůry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 vznikají poruchy zemské kůry?</a:t>
            </a:r>
          </a:p>
          <a:p>
            <a:r>
              <a:rPr lang="cs-CZ" sz="2400" dirty="0" smtClean="0"/>
              <a:t>- vznikají dlouhodobým působením tlaku, tahu a vysoké teploty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Jak vzniká vrása?</a:t>
            </a:r>
          </a:p>
          <a:p>
            <a:r>
              <a:rPr lang="cs-CZ" sz="2400" dirty="0" smtClean="0"/>
              <a:t>- vzniká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/>
              <a:t>působením silného bočního </a:t>
            </a:r>
            <a:r>
              <a:rPr lang="cs-CZ" sz="2400" dirty="0" smtClean="0"/>
              <a:t>tlaku, přičemž nedojde </a:t>
            </a:r>
            <a:r>
              <a:rPr lang="cs-CZ" sz="2400" dirty="0" smtClean="0"/>
              <a:t>        k </a:t>
            </a:r>
            <a:r>
              <a:rPr lang="cs-CZ" sz="2400" dirty="0" smtClean="0"/>
              <a:t>porušení celistvosti hornin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Jaké části můžeme popsat na vráse?</a:t>
            </a:r>
          </a:p>
          <a:p>
            <a:r>
              <a:rPr lang="cs-CZ" sz="2400" dirty="0" smtClean="0"/>
              <a:t>- sedlo, koryto a ramena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 vznikají zlomy?</a:t>
            </a:r>
          </a:p>
          <a:p>
            <a:r>
              <a:rPr lang="cs-CZ" sz="2400" dirty="0" smtClean="0"/>
              <a:t>- při působení tlaku, tahu hornina praskne</a:t>
            </a:r>
          </a:p>
        </p:txBody>
      </p:sp>
    </p:spTree>
    <p:extLst>
      <p:ext uri="{BB962C8B-B14F-4D97-AF65-F5344CB8AC3E}">
        <p14:creationId xmlns:p14="http://schemas.microsoft.com/office/powerpoint/2010/main" val="3680506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92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3930" y="6917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Opakování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4870" y="1143000"/>
            <a:ext cx="904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Co je průvodním jevem při pohybu ker podél zlomu?</a:t>
            </a:r>
          </a:p>
          <a:p>
            <a:r>
              <a:rPr lang="cs-CZ" sz="2400" dirty="0" smtClean="0"/>
              <a:t>- zemětřesení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Jakými způsoby se mohou kry vůči sobě pohybovat?</a:t>
            </a:r>
          </a:p>
          <a:p>
            <a:r>
              <a:rPr lang="cs-CZ" sz="2400" dirty="0" smtClean="0"/>
              <a:t>- horizontálně, klesat, nasouvat </a:t>
            </a:r>
            <a:r>
              <a:rPr lang="cs-CZ" sz="2400" dirty="0" smtClean="0"/>
              <a:t>se (přesmykovat</a:t>
            </a:r>
            <a:r>
              <a:rPr lang="cs-CZ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Jaké tvary na zemském povrchu vznikají při pohybu ker?</a:t>
            </a:r>
          </a:p>
          <a:p>
            <a:r>
              <a:rPr lang="cs-CZ" sz="2400" dirty="0" smtClean="0"/>
              <a:t>- hrástě, propadliny, </a:t>
            </a:r>
            <a:r>
              <a:rPr lang="cs-CZ" sz="2400" dirty="0" err="1" smtClean="0"/>
              <a:t>prolomy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Co je to orogeneze?</a:t>
            </a:r>
          </a:p>
          <a:p>
            <a:r>
              <a:rPr lang="cs-CZ" sz="2400" dirty="0" smtClean="0"/>
              <a:t>- vznik pohoří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Jaké typy pohoří mohou vznikat?</a:t>
            </a:r>
          </a:p>
          <a:p>
            <a:r>
              <a:rPr lang="cs-CZ" sz="2400" dirty="0" smtClean="0"/>
              <a:t>- vrásová, kerná, vulkanická, příkrovová, smíšeného typu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Které orogeneze proběhly v minulosti naší Země?</a:t>
            </a:r>
          </a:p>
          <a:p>
            <a:r>
              <a:rPr lang="cs-CZ" sz="2400" dirty="0" smtClean="0"/>
              <a:t>- </a:t>
            </a:r>
            <a:r>
              <a:rPr lang="cs-CZ" sz="2400" dirty="0" err="1" smtClean="0"/>
              <a:t>Kadomská</a:t>
            </a:r>
            <a:r>
              <a:rPr lang="cs-CZ" sz="2400" dirty="0" smtClean="0"/>
              <a:t>, Kaledonská, Hercynská, Alpinská</a:t>
            </a:r>
          </a:p>
        </p:txBody>
      </p:sp>
    </p:spTree>
    <p:extLst>
      <p:ext uri="{BB962C8B-B14F-4D97-AF65-F5344CB8AC3E}">
        <p14:creationId xmlns:p14="http://schemas.microsoft.com/office/powerpoint/2010/main" val="1647205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88486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Syncline</a:t>
            </a:r>
            <a:r>
              <a:rPr lang="cs-CZ" sz="1100" dirty="0"/>
              <a:t> and </a:t>
            </a:r>
            <a:r>
              <a:rPr lang="cs-CZ" sz="1100" dirty="0" err="1"/>
              <a:t>anticline</a:t>
            </a:r>
            <a:r>
              <a:rPr lang="cs-CZ" sz="1100" dirty="0"/>
              <a:t> norw.jpg.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2013-01-21].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cs.wikipedia.org/wiki/Soubor:Syncline_and_anticline_norw.jpg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Rainbow</a:t>
            </a:r>
            <a:r>
              <a:rPr lang="cs-CZ" sz="1100" dirty="0"/>
              <a:t> Basin.JPG.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2013-01-22].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cs.wikipedia.org/wiki/Soubor:Rainbow_Basin.JPG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</a:t>
            </a:r>
            <a:r>
              <a:rPr lang="cs-CZ" sz="1100" dirty="0" err="1"/>
              <a:t>Glasenbachklamm</a:t>
            </a:r>
            <a:r>
              <a:rPr lang="cs-CZ" sz="1100" dirty="0"/>
              <a:t> </a:t>
            </a:r>
            <a:r>
              <a:rPr lang="cs-CZ" sz="1100" dirty="0" err="1"/>
              <a:t>gefaltete</a:t>
            </a:r>
            <a:r>
              <a:rPr lang="cs-CZ" sz="1100" dirty="0"/>
              <a:t> kalkschichten.jpg.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2013-01-22].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de.wikipedia.org/w/index.php?title=Datei:Glasenbachklamm_gefaltete_kalkschichten.jpg&amp;filetimestamp=20080622121308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NJ Route 23 anticline.jpg.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2013-01-22].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en.wikipedia.org/wiki/File:NJ_Route_23_anticline.jpg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Fault</a:t>
            </a:r>
            <a:r>
              <a:rPr lang="cs-CZ" sz="1100" dirty="0"/>
              <a:t> types.png.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2013-01-22].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cs.wikipedia.org/wiki/Soubor:Fault_types.png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Normal</a:t>
            </a:r>
            <a:r>
              <a:rPr lang="cs-CZ" sz="1100" dirty="0"/>
              <a:t> </a:t>
            </a:r>
            <a:r>
              <a:rPr lang="cs-CZ" sz="1100" dirty="0" err="1"/>
              <a:t>fault</a:t>
            </a:r>
            <a:r>
              <a:rPr lang="cs-CZ" sz="1100" dirty="0"/>
              <a:t>, MT.jpg.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2013-01-22]. Dostupné z: </a:t>
            </a:r>
            <a:r>
              <a:rPr lang="cs-CZ" sz="1100" dirty="0">
                <a:hlinkClick r:id="rId7"/>
              </a:rPr>
              <a:t>http://en.wikipedia.org/wiki/File:Normal_fault,_</a:t>
            </a:r>
            <a:r>
              <a:rPr lang="cs-CZ" sz="1100" dirty="0" smtClean="0">
                <a:hlinkClick r:id="rId7"/>
              </a:rPr>
              <a:t>MT.jpg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Graben</a:t>
            </a:r>
            <a:r>
              <a:rPr lang="cs-CZ" sz="1100" dirty="0"/>
              <a:t> Horst.png.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2013-01-22].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cs.wikipedia.org/wiki/Soubor:Graben_Horst.png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smtClean="0"/>
              <a:t> </a:t>
            </a:r>
            <a:r>
              <a:rPr lang="en-US" sz="1100" dirty="0"/>
              <a:t>Mountain by reverse fault.gif.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2009 [cit. 2013-01-22].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en.wikipedia.org/wiki/File:Mountain_by_reverse_fault.gif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 smtClean="0"/>
              <a:t> </a:t>
            </a:r>
            <a:r>
              <a:rPr lang="cs-CZ" sz="1100" dirty="0" err="1"/>
              <a:t>Uklon</a:t>
            </a:r>
            <a:r>
              <a:rPr lang="cs-CZ" sz="1100" dirty="0"/>
              <a:t> vrasy.png.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2013-01-22]. Dostupné z: </a:t>
            </a:r>
            <a:r>
              <a:rPr lang="cs-CZ" sz="1100" dirty="0" err="1"/>
              <a:t>Mountain</a:t>
            </a:r>
            <a:r>
              <a:rPr lang="cs-CZ" sz="1100" dirty="0"/>
              <a:t> by reverse fault.gif. In: &lt;i&gt;</a:t>
            </a:r>
            <a:r>
              <a:rPr lang="cs-CZ" sz="1100" dirty="0" err="1"/>
              <a:t>Wikipedia</a:t>
            </a:r>
            <a:r>
              <a:rPr lang="cs-CZ" sz="1100" dirty="0"/>
              <a:t>: </a:t>
            </a:r>
            <a:r>
              <a:rPr lang="cs-CZ" sz="1100" dirty="0" err="1"/>
              <a:t>the</a:t>
            </a:r>
            <a:r>
              <a:rPr lang="cs-CZ" sz="1100" dirty="0"/>
              <a:t> free </a:t>
            </a:r>
            <a:r>
              <a:rPr lang="cs-CZ" sz="1100" dirty="0" err="1"/>
              <a:t>encyclopedia</a:t>
            </a:r>
            <a:r>
              <a:rPr lang="cs-CZ" sz="1100" dirty="0"/>
              <a:t>&lt;/i&gt;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2013-01-22].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en.wikipedia.org/wiki/File:Mountain_by_reverse_fault.gif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smtClean="0"/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286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</a:t>
            </a:r>
            <a:r>
              <a:rPr lang="cs-CZ" dirty="0"/>
              <a:t> a</a:t>
            </a:r>
            <a:r>
              <a:rPr lang="cs-CZ" dirty="0" smtClean="0"/>
              <a:t> upevňování </a:t>
            </a:r>
            <a:r>
              <a:rPr lang="cs-CZ" dirty="0"/>
              <a:t>učiva o </a:t>
            </a:r>
            <a:r>
              <a:rPr lang="cs-CZ" dirty="0" smtClean="0"/>
              <a:t>poruchách zemské kůry.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poruchách zemské kůry.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Poruchy zemské kůry: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880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1752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Tektonika</a:t>
            </a:r>
            <a:r>
              <a:rPr lang="cs-CZ" sz="2400" dirty="0" smtClean="0"/>
              <a:t> – věda, která se zabývá poruchami zemské kůry.</a:t>
            </a:r>
          </a:p>
          <a:p>
            <a:endParaRPr lang="cs-CZ" sz="2400" dirty="0"/>
          </a:p>
          <a:p>
            <a:r>
              <a:rPr lang="cs-CZ" sz="2400" dirty="0" smtClean="0"/>
              <a:t>Poruchy (tektonické poruchy) jsou děje, při kterých se zemský povrch </a:t>
            </a:r>
            <a:r>
              <a:rPr lang="cs-CZ" sz="2400" dirty="0" smtClean="0">
                <a:solidFill>
                  <a:srgbClr val="FFC000"/>
                </a:solidFill>
              </a:rPr>
              <a:t>deformuje</a:t>
            </a:r>
            <a:r>
              <a:rPr lang="cs-CZ" sz="2400" dirty="0"/>
              <a:t> </a:t>
            </a:r>
            <a:r>
              <a:rPr lang="cs-CZ" sz="2400" dirty="0" smtClean="0"/>
              <a:t>– např. vrása a zlom</a:t>
            </a:r>
          </a:p>
          <a:p>
            <a:endParaRPr lang="cs-CZ" sz="2400" dirty="0"/>
          </a:p>
          <a:p>
            <a:r>
              <a:rPr lang="cs-CZ" sz="2400" dirty="0" smtClean="0"/>
              <a:t>Vznikají dlouhodobým působením: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tlaku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tahu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vysoké teploty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152400"/>
            <a:ext cx="6210300" cy="1447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Plastické deformace - vrásnění:</a:t>
            </a:r>
            <a:endParaRPr lang="cs-CZ" sz="4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04800" y="1600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Horniny se při zátěži ohýbají (plasticky deformují) – nedochází k porušení celistvosti.</a:t>
            </a:r>
            <a:endParaRPr lang="cs-CZ" sz="2400" dirty="0"/>
          </a:p>
          <a:p>
            <a:r>
              <a:rPr lang="cs-CZ" sz="2400" dirty="0" smtClean="0">
                <a:solidFill>
                  <a:srgbClr val="FFC000"/>
                </a:solidFill>
              </a:rPr>
              <a:t>Vrásy </a:t>
            </a:r>
            <a:r>
              <a:rPr lang="cs-CZ" sz="2400" dirty="0" smtClean="0"/>
              <a:t>vznikají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smtClean="0"/>
              <a:t>působením silného bočního tlaku.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790937"/>
            <a:ext cx="5638800" cy="4092463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84686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8300" y="3412181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koryto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15200" y="2925117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sedlo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8300" y="5415779"/>
            <a:ext cx="138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ramena</a:t>
            </a:r>
            <a:endParaRPr lang="cs-CZ" sz="2400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6248400" y="3355031"/>
            <a:ext cx="1066800" cy="1597969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1676400" y="3643013"/>
            <a:ext cx="3124200" cy="1194155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866900" y="5730624"/>
            <a:ext cx="4686300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1866900" y="5181600"/>
            <a:ext cx="3695700" cy="54902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9" name="Přímá spojnice se šipkou 10248"/>
          <p:cNvCxnSpPr/>
          <p:nvPr/>
        </p:nvCxnSpPr>
        <p:spPr>
          <a:xfrm>
            <a:off x="3695700" y="2925117"/>
            <a:ext cx="952500" cy="71789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 flipV="1">
            <a:off x="7620000" y="5744179"/>
            <a:ext cx="876300" cy="687513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275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5" y="914401"/>
            <a:ext cx="7430217" cy="5907022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81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79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7165"/>
            <a:ext cx="7835900" cy="58769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0100" y="5665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Ukázky vrás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04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105400" y="4772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Synklinála - koryto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297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5219700" y="5958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Antiklinála - sedlo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04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7725"/>
            <a:ext cx="5041901" cy="303914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700" y="3352800"/>
            <a:ext cx="3797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Velikost vrás – mm – km.</a:t>
            </a:r>
          </a:p>
          <a:p>
            <a:r>
              <a:rPr lang="cs-CZ" sz="2400" dirty="0" smtClean="0"/>
              <a:t>Dalším působením tlaku vznikají vrásy šikmé, překocené a při porušení ramena vzniká vrásový přesmyk.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2784474"/>
            <a:ext cx="5333999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98804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20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Křehká deformace - zlomy</a:t>
            </a:r>
            <a:endParaRPr lang="cs-CZ" sz="4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500" y="1600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při zátěži horniny praskají – dochází k porušení celistvosti 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vznikají </a:t>
            </a:r>
            <a:r>
              <a:rPr lang="cs-CZ" sz="2400" dirty="0" smtClean="0">
                <a:solidFill>
                  <a:srgbClr val="FFC000"/>
                </a:solidFill>
              </a:rPr>
              <a:t>zlomy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při pohybech </a:t>
            </a:r>
            <a:r>
              <a:rPr lang="cs-CZ" sz="2400" dirty="0" smtClean="0"/>
              <a:t>podél zlomů </a:t>
            </a:r>
            <a:r>
              <a:rPr lang="cs-CZ" sz="2400" dirty="0" smtClean="0">
                <a:solidFill>
                  <a:srgbClr val="FFC000"/>
                </a:solidFill>
              </a:rPr>
              <a:t>dochází k zemětřesení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velikost zlomu - až tisíce 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nejznámější a nejsledovanější zlom – San Andreas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98887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1000" y="381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Pohyby </a:t>
            </a:r>
            <a:r>
              <a:rPr lang="cs-CZ" sz="2400" dirty="0" smtClean="0">
                <a:solidFill>
                  <a:srgbClr val="FFC000"/>
                </a:solidFill>
              </a:rPr>
              <a:t>ker</a:t>
            </a:r>
            <a:r>
              <a:rPr lang="cs-CZ" sz="2400" dirty="0" smtClean="0"/>
              <a:t> (bloky hornin) podél zlomu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90" y="3461"/>
            <a:ext cx="2741816" cy="685453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8300" y="1502205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/>
              <a:t>horizontální posun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poklesový zlom</a:t>
            </a:r>
          </a:p>
          <a:p>
            <a:pPr marL="457200" indent="-457200">
              <a:buAutoNum type="arabicPeriod"/>
            </a:pPr>
            <a:r>
              <a:rPr lang="cs-CZ" sz="2400" dirty="0" err="1" smtClean="0"/>
              <a:t>násunový</a:t>
            </a:r>
            <a:r>
              <a:rPr lang="cs-CZ" sz="2400" dirty="0" smtClean="0"/>
              <a:t>  zlom - </a:t>
            </a:r>
            <a:r>
              <a:rPr lang="cs-CZ" sz="2400" dirty="0" smtClean="0">
                <a:solidFill>
                  <a:srgbClr val="FFC000"/>
                </a:solidFill>
              </a:rPr>
              <a:t>přesmyk</a:t>
            </a:r>
            <a:endParaRPr lang="cs-CZ" sz="2400" dirty="0">
              <a:solidFill>
                <a:srgbClr val="FFC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581400" y="1295400"/>
            <a:ext cx="2209800" cy="4572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581400" y="2133600"/>
            <a:ext cx="2209800" cy="1297129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475"/>
            <a:ext cx="4987490" cy="2915573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>
            <a:off x="3581400" y="2590800"/>
            <a:ext cx="2286000" cy="28956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48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</TotalTime>
  <Words>1035</Words>
  <Application>Microsoft Office PowerPoint</Application>
  <PresentationFormat>Předvádění na obrazovce (4:3)</PresentationFormat>
  <Paragraphs>112</Paragraphs>
  <Slides>16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Výchozí návrh</vt:lpstr>
      <vt:lpstr>Živly</vt:lpstr>
      <vt:lpstr>PORUCHY ZEMSKÉ KŮRY</vt:lpstr>
      <vt:lpstr>Anotace:</vt:lpstr>
      <vt:lpstr>Poruchy zemské kůry:</vt:lpstr>
      <vt:lpstr>Plastické deformace - vrásnění: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87</cp:revision>
  <cp:lastPrinted>1601-01-01T00:00:00Z</cp:lastPrinted>
  <dcterms:created xsi:type="dcterms:W3CDTF">1601-01-01T00:00:00Z</dcterms:created>
  <dcterms:modified xsi:type="dcterms:W3CDTF">2014-12-09T19:42:51Z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