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8"/>
  </p:notesMasterIdLst>
  <p:sldIdLst>
    <p:sldId id="256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03B5-A513-4715-9A14-710E5B0A5F6B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9113-840C-432C-B5F7-10C981504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9113-840C-432C-B5F7-10C9815044F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roze_u_Prerova_nad_Labem.jpg" TargetMode="External"/><Relationship Id="rId3" Type="http://schemas.openxmlformats.org/officeDocument/2006/relationships/hyperlink" Target="http://sk.wikipedia.org/wiki/S%C3%BAbor:Erosion.jpg" TargetMode="External"/><Relationship Id="rId7" Type="http://schemas.openxmlformats.org/officeDocument/2006/relationships/hyperlink" Target="http://en.wikipedia.org/wiki/File:Lava_z14.jpg" TargetMode="External"/><Relationship Id="rId2" Type="http://schemas.openxmlformats.org/officeDocument/2006/relationships/hyperlink" Target="http://commons.wikimedia.org/wiki/File:Crepuscular_rays8_-_NOA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Corrosion_step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P%C5%99%C3%ADrodn%C3%AD_pam%C3%A1tka_Ma%C5%99sk%C3%BD_vrch_,_okres_Prachatice,_%C4%8Cesko_(6.).jpg" TargetMode="External"/><Relationship Id="rId10" Type="http://schemas.openxmlformats.org/officeDocument/2006/relationships/hyperlink" Target="http://en.wikipedia.org/wiki/File:Windbreak_near_New_Alyth_-_geograph.org.uk_-_687555.jpg" TargetMode="External"/><Relationship Id="rId4" Type="http://schemas.openxmlformats.org/officeDocument/2006/relationships/hyperlink" Target="http://commons.wikimedia.org/wiki/File:D%C3%BCne_S-Schlag_Sossusvlei.JPG" TargetMode="External"/><Relationship Id="rId9" Type="http://schemas.openxmlformats.org/officeDocument/2006/relationships/hyperlink" Target="http://en.wikipedia.org/wiki/File:Im_Salar_de_Uyun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VNĚJŠÍ GEOLOGICKÉ DĚJE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Př_146_Geologie_Vnější geologické děje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" y="5918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798" y="214996"/>
            <a:ext cx="861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Eroze</a:t>
            </a:r>
            <a:endParaRPr lang="cs-CZ" sz="3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77798" y="861327"/>
            <a:ext cx="416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výmolná činnost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rozrušování a odnos půdy, hornin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798" y="2061656"/>
            <a:ext cx="4470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Vodní eroze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odnos půdy přívalovými dešti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eroze říčního koryta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eroze pobřeží působením vln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působení ledovcových splazů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38161"/>
            <a:ext cx="4381500" cy="5969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1297" y="4526697"/>
            <a:ext cx="440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Eroze podpořená nesprávnou orbou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4285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7798" y="228600"/>
            <a:ext cx="447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Větrná eroze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odnos materiálu větrem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obrušování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1676400"/>
            <a:ext cx="6467130" cy="4800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34200" y="2286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Bolívie – ukázka větrné eroze - obrušování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9943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7798" y="228600"/>
            <a:ext cx="6527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Zpomalení eroze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orba po vrstevnici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budování teras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vysazování vegetace – zpevní půdu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vysazování větrolamů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286000"/>
            <a:ext cx="6997700" cy="43298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7798" y="3050232"/>
            <a:ext cx="172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Větrolam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5184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39" y="754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7476" y="473875"/>
            <a:ext cx="87941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Opakování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Co způsobují vnější geologické děje?</a:t>
            </a:r>
          </a:p>
          <a:p>
            <a:r>
              <a:rPr lang="cs-CZ" sz="2400" dirty="0" smtClean="0"/>
              <a:t>- přetvářejí a zarovnávají zemský povrch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Co je hlavním zdrojem energie pro tyto děje?</a:t>
            </a:r>
          </a:p>
          <a:p>
            <a:r>
              <a:rPr lang="cs-CZ" sz="2400" dirty="0" smtClean="0"/>
              <a:t>- slunce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Kteří činitelé způsobují vnější geologické děje?</a:t>
            </a:r>
          </a:p>
          <a:p>
            <a:r>
              <a:rPr lang="cs-CZ" sz="2400" dirty="0" smtClean="0"/>
              <a:t>- zemská </a:t>
            </a:r>
            <a:r>
              <a:rPr lang="cs-CZ" sz="2400" dirty="0"/>
              <a:t>tíže, voda, vítr, organismy a člověk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Popiš, co je to rušivá činnost a tvořivá činnost.</a:t>
            </a:r>
          </a:p>
          <a:p>
            <a:r>
              <a:rPr lang="cs-CZ" sz="2400" dirty="0" smtClean="0"/>
              <a:t>- </a:t>
            </a:r>
            <a:r>
              <a:rPr lang="cs-CZ" sz="2400" dirty="0" smtClean="0"/>
              <a:t>rušivá </a:t>
            </a:r>
            <a:r>
              <a:rPr lang="cs-CZ" sz="2400" dirty="0"/>
              <a:t>činnost – zvětrávání </a:t>
            </a:r>
            <a:r>
              <a:rPr lang="cs-CZ" sz="2400" dirty="0" smtClean="0"/>
              <a:t>hornin </a:t>
            </a:r>
            <a:r>
              <a:rPr lang="cs-CZ" sz="2400" dirty="0"/>
              <a:t>a eroze, snižuje zemský povrch, zaobluje, zarovnává, odkrývá </a:t>
            </a:r>
            <a:r>
              <a:rPr lang="cs-CZ" sz="2400" dirty="0" smtClean="0"/>
              <a:t>podloží, </a:t>
            </a:r>
            <a:r>
              <a:rPr lang="cs-CZ" sz="2400" dirty="0"/>
              <a:t>tvořivá činnost – přenos (transport</a:t>
            </a:r>
            <a:r>
              <a:rPr lang="cs-CZ" sz="2400" dirty="0" smtClean="0"/>
              <a:t>) </a:t>
            </a:r>
            <a:r>
              <a:rPr lang="cs-CZ" sz="2400" dirty="0"/>
              <a:t>a usazování materiálu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Vysvětli pojem zvětrávání.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rozrušování povrchu </a:t>
            </a:r>
            <a:r>
              <a:rPr lang="cs-CZ" sz="2400" dirty="0" smtClean="0"/>
              <a:t>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jakých oblastech probíhá převážně mechanické zvětrávání?</a:t>
            </a:r>
          </a:p>
          <a:p>
            <a:r>
              <a:rPr lang="cs-CZ" sz="2400" dirty="0" smtClean="0"/>
              <a:t>- v </a:t>
            </a:r>
            <a:r>
              <a:rPr lang="cs-CZ" sz="2400" dirty="0"/>
              <a:t>extrémně teplých a chladných, ale suchých typech </a:t>
            </a:r>
            <a:r>
              <a:rPr lang="cs-CZ" sz="2400" dirty="0" smtClean="0"/>
              <a:t>krajin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2542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0" y="141954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Opakování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 probíhá chemické zvětrávání?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mění se chemické složení hornin a </a:t>
            </a:r>
            <a:r>
              <a:rPr lang="cs-CZ" sz="2400" dirty="0" smtClean="0"/>
              <a:t>nerostů, převládá </a:t>
            </a:r>
            <a:r>
              <a:rPr lang="cs-CZ" sz="2400" dirty="0"/>
              <a:t>v teplých a vlhkých </a:t>
            </a:r>
            <a:r>
              <a:rPr lang="cs-CZ" sz="2400" dirty="0" smtClean="0"/>
              <a:t>oblastech, hlavní </a:t>
            </a:r>
            <a:r>
              <a:rPr lang="cs-CZ" sz="2400" dirty="0"/>
              <a:t>činitelé – </a:t>
            </a:r>
            <a:r>
              <a:rPr lang="cs-CZ" sz="2400" dirty="0" smtClean="0"/>
              <a:t>voda, </a:t>
            </a:r>
            <a:r>
              <a:rPr lang="cs-CZ" sz="2400" dirty="0"/>
              <a:t>kyslík, oxid </a:t>
            </a:r>
            <a:r>
              <a:rPr lang="cs-CZ" sz="2400" dirty="0" smtClean="0"/>
              <a:t>uhličitý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 probíhá biologické zvětrávání?</a:t>
            </a:r>
          </a:p>
          <a:p>
            <a:r>
              <a:rPr lang="cs-CZ" sz="2400" dirty="0" smtClean="0"/>
              <a:t>- působením mikroorganismů, lišejníků, kořenů rostlin, člověka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Co je to eroze?</a:t>
            </a:r>
          </a:p>
          <a:p>
            <a:r>
              <a:rPr lang="cs-CZ" sz="2400" dirty="0" smtClean="0"/>
              <a:t>- výmolná činnost, při které dochází k rozrušování </a:t>
            </a:r>
            <a:r>
              <a:rPr lang="cs-CZ" sz="2400" dirty="0"/>
              <a:t>a </a:t>
            </a:r>
            <a:r>
              <a:rPr lang="cs-CZ" sz="2400" dirty="0" smtClean="0"/>
              <a:t>odnosu </a:t>
            </a:r>
            <a:r>
              <a:rPr lang="cs-CZ" sz="2400" dirty="0"/>
              <a:t>půdy, </a:t>
            </a:r>
            <a:r>
              <a:rPr lang="cs-CZ" sz="2400" dirty="0" smtClean="0"/>
              <a:t>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Jaké znáš základní typy erozí?</a:t>
            </a:r>
          </a:p>
          <a:p>
            <a:r>
              <a:rPr lang="cs-CZ" sz="2400" dirty="0" smtClean="0"/>
              <a:t>- vodní, větrná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 se můžeme chránit před erozí?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orba po </a:t>
            </a:r>
            <a:r>
              <a:rPr lang="cs-CZ" sz="2400" dirty="0" smtClean="0"/>
              <a:t>vrstevnici, budování teras, vysazování vegetace, vysazování </a:t>
            </a:r>
            <a:r>
              <a:rPr lang="cs-CZ" sz="2400" dirty="0"/>
              <a:t>větrolamů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617044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9700" y="11430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Crepuscular</a:t>
            </a:r>
            <a:r>
              <a:rPr lang="cs-CZ" sz="1100" dirty="0"/>
              <a:t> rays8 - NOAA.jpg.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2"/>
              </a:rPr>
              <a:t>http://commons.wikimedia.org/wiki/File:Crepuscular_rays8_-_</a:t>
            </a:r>
            <a:r>
              <a:rPr lang="cs-CZ" sz="1100" dirty="0" smtClean="0">
                <a:hlinkClick r:id="rId2"/>
              </a:rPr>
              <a:t>NOAA.jpg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Erosion.jpg.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sk.wikipedia.org/wiki/S%C3%BAbor:Erosion.jpg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Düne</a:t>
            </a:r>
            <a:r>
              <a:rPr lang="cs-CZ" sz="1100" dirty="0"/>
              <a:t> S-</a:t>
            </a:r>
            <a:r>
              <a:rPr lang="cs-CZ" sz="1100" dirty="0" err="1"/>
              <a:t>Schlag</a:t>
            </a:r>
            <a:r>
              <a:rPr lang="cs-CZ" sz="1100" dirty="0"/>
              <a:t> Sossusvlei.JPG.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2013-04-18].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commons.wikimedia.org/wiki/File:D%C3%BCne_S-Schlag_Sossusvlei.JPG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Přírodní památka </a:t>
            </a:r>
            <a:r>
              <a:rPr lang="cs-CZ" sz="1100" dirty="0" err="1"/>
              <a:t>Mařský</a:t>
            </a:r>
            <a:r>
              <a:rPr lang="cs-CZ" sz="1100" dirty="0"/>
              <a:t> vrch , okres Prachatice, Česko (6.).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2012 [cit. 2013-04-18]. Dostupné z: </a:t>
            </a:r>
            <a:r>
              <a:rPr lang="cs-CZ" sz="1100" dirty="0">
                <a:hlinkClick r:id="rId5"/>
              </a:rPr>
              <a:t>http://cs.wikipedia.org/wiki/Soubor:P%C5%99%C3%ADrodn%C3%AD_pam%C3%A1tka_Ma%C5%99sk%C3%BD_vrch_,_okres_Prachatice,_%C4%8Cesko_(6.).</a:t>
            </a:r>
            <a:r>
              <a:rPr lang="cs-CZ" sz="1100" dirty="0" smtClean="0">
                <a:hlinkClick r:id="rId5"/>
              </a:rPr>
              <a:t>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Corrosion</a:t>
            </a:r>
            <a:r>
              <a:rPr lang="cs-CZ" sz="1100" dirty="0"/>
              <a:t> step.jpg.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cs.wikipedia.org/wiki/Soubor:Corrosion_step.jpg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Lava</a:t>
            </a:r>
            <a:r>
              <a:rPr lang="cs-CZ" sz="1100" dirty="0"/>
              <a:t> z14.jpg.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2013-04-18].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en.wikipedia.org/wiki/File:Lava_z14.jpg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Eroze u </a:t>
            </a:r>
            <a:r>
              <a:rPr lang="cs-CZ" sz="1100" dirty="0" err="1"/>
              <a:t>Prerova</a:t>
            </a:r>
            <a:r>
              <a:rPr lang="cs-CZ" sz="1100" dirty="0"/>
              <a:t> nad Labem.jpg.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2013-04-18].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cs.wikipedia.org/wiki/Soubor:Eroze_u_Prerova_nad_Labem.jpg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Im</a:t>
            </a:r>
            <a:r>
              <a:rPr lang="cs-CZ" sz="1100" dirty="0"/>
              <a:t> </a:t>
            </a:r>
            <a:r>
              <a:rPr lang="cs-CZ" sz="1100" dirty="0" err="1"/>
              <a:t>Salar</a:t>
            </a:r>
            <a:r>
              <a:rPr lang="cs-CZ" sz="1100" dirty="0"/>
              <a:t> de Uyuni.jpg.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en.wikipedia.org/wiki/File:Im_Salar_de_Uyuni.jpg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Windbreak</a:t>
            </a:r>
            <a:r>
              <a:rPr lang="cs-CZ" sz="1100" dirty="0"/>
              <a:t> </a:t>
            </a:r>
            <a:r>
              <a:rPr lang="cs-CZ" sz="1100" dirty="0" err="1"/>
              <a:t>near</a:t>
            </a:r>
            <a:r>
              <a:rPr lang="cs-CZ" sz="1100" dirty="0"/>
              <a:t> New </a:t>
            </a:r>
            <a:r>
              <a:rPr lang="cs-CZ" sz="1100" dirty="0" err="1"/>
              <a:t>Alyth</a:t>
            </a:r>
            <a:r>
              <a:rPr lang="cs-CZ" sz="1100" dirty="0"/>
              <a:t> - geograph.org.uk - 687555.jpg.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2013-04-18]. Dostupné z: </a:t>
            </a:r>
            <a:r>
              <a:rPr lang="cs-CZ" sz="1100" dirty="0">
                <a:hlinkClick r:id="rId10"/>
              </a:rPr>
              <a:t>http://en.wikipedia.org/wiki/File:Windbreak_near_New_Alyth_-_geograph.org.uk_-_</a:t>
            </a:r>
            <a:r>
              <a:rPr lang="cs-CZ" sz="1100" dirty="0" smtClean="0">
                <a:hlinkClick r:id="rId10"/>
              </a:rPr>
              <a:t>687555.jpg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vnějších </a:t>
            </a:r>
            <a:r>
              <a:rPr lang="cs-CZ" smtClean="0"/>
              <a:t>geologických dějích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4359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6600" y="1086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C000"/>
                </a:solidFill>
              </a:rPr>
              <a:t>Vnější geologické děje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98448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přetvářejí a zarovnávají zemský povrch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Geomorfologie</a:t>
            </a:r>
            <a:r>
              <a:rPr lang="cs-CZ" sz="2400" dirty="0" smtClean="0"/>
              <a:t> zabývá se studiem </a:t>
            </a:r>
            <a:r>
              <a:rPr lang="cs-CZ" sz="2400" dirty="0"/>
              <a:t>tvarů, vzniku </a:t>
            </a:r>
            <a:r>
              <a:rPr lang="cs-CZ" sz="2400" dirty="0" smtClean="0"/>
              <a:t> a </a:t>
            </a:r>
            <a:r>
              <a:rPr lang="cs-CZ" sz="2400" dirty="0"/>
              <a:t>stáří zemského povrchu.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hlavním zdrojem energie pro tyto děje je </a:t>
            </a:r>
            <a:r>
              <a:rPr lang="cs-CZ" sz="2400" dirty="0" smtClean="0">
                <a:solidFill>
                  <a:srgbClr val="FFC000"/>
                </a:solidFill>
              </a:rPr>
              <a:t>sluneční záření –</a:t>
            </a:r>
            <a:r>
              <a:rPr lang="cs-CZ" sz="2400" dirty="0" smtClean="0"/>
              <a:t> teplotní změny zemského povrchu, hydrosféry, atmosféry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Hlavní činitelé: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zemská tíže = gravitace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voda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vítr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organismy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9" y="3460432"/>
            <a:ext cx="5062995" cy="3280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9" y="5918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4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 vnějších geologických dějů </a:t>
            </a:r>
            <a:r>
              <a:rPr lang="cs-CZ" sz="2400" dirty="0" smtClean="0">
                <a:solidFill>
                  <a:srgbClr val="FFC000"/>
                </a:solidFill>
              </a:rPr>
              <a:t>rozlišujeme: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rušivou činnost </a:t>
            </a:r>
            <a:r>
              <a:rPr lang="cs-CZ" sz="2400" dirty="0" smtClean="0"/>
              <a:t>– zvětrávání hornin     a eroze, snižuje zemský povrch, zaobluje, zarovnává, odkrývá podloží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tvořivá činnost</a:t>
            </a:r>
            <a:r>
              <a:rPr lang="cs-CZ" sz="2400" dirty="0" smtClean="0"/>
              <a:t> – přenos (transport)     a usazování materiálu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23" y="647700"/>
            <a:ext cx="3053046" cy="46101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20723" y="525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Vodní eroze půdy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3576"/>
            <a:ext cx="4083444" cy="30625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92100" y="6245818"/>
            <a:ext cx="377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Duny v Namibii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417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59833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52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Zvětrávání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599" y="798731"/>
            <a:ext cx="882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rozrušování povrchu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</a:t>
            </a:r>
            <a:r>
              <a:rPr lang="cs-CZ" sz="2400" dirty="0" smtClean="0">
                <a:solidFill>
                  <a:srgbClr val="FFC000"/>
                </a:solidFill>
              </a:rPr>
              <a:t>zvětraliny</a:t>
            </a:r>
            <a:r>
              <a:rPr lang="cs-CZ" sz="2400" dirty="0" smtClean="0"/>
              <a:t> – zůstávají na místě nebo jsou transportovány a ukládány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598" y="2201417"/>
            <a:ext cx="8610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Mechanické zvětrávání (fyzikální)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rozpad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nemění se chemické složení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převládá v extrémně teplých a chladných</a:t>
            </a:r>
            <a:r>
              <a:rPr lang="cs-CZ" sz="2400" dirty="0" smtClean="0"/>
              <a:t>, ale </a:t>
            </a:r>
            <a:r>
              <a:rPr lang="cs-CZ" sz="2400" dirty="0" smtClean="0">
                <a:solidFill>
                  <a:srgbClr val="FFC000"/>
                </a:solidFill>
              </a:rPr>
              <a:t>suchých </a:t>
            </a:r>
            <a:r>
              <a:rPr lang="cs-CZ" sz="2400" dirty="0" smtClean="0"/>
              <a:t>typech krajin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teplotní výkyvy </a:t>
            </a:r>
            <a:r>
              <a:rPr lang="cs-CZ" sz="2400" dirty="0" smtClean="0"/>
              <a:t>– změna objemu, teplot, tlaků v horninách – pukání, praskání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solidFill>
                  <a:srgbClr val="FFC000"/>
                </a:solidFill>
              </a:rPr>
              <a:t>m</a:t>
            </a:r>
            <a:r>
              <a:rPr lang="cs-CZ" sz="2400" dirty="0" smtClean="0">
                <a:solidFill>
                  <a:srgbClr val="FFC000"/>
                </a:solidFill>
              </a:rPr>
              <a:t>razové zvětrávání </a:t>
            </a:r>
            <a:r>
              <a:rPr lang="cs-CZ" sz="2400" dirty="0" smtClean="0"/>
              <a:t>– voda při zmrznutí zvětší objem o 1/11 – rozrušuje a trhá horniny</a:t>
            </a:r>
          </a:p>
        </p:txBody>
      </p:sp>
    </p:spTree>
    <p:extLst>
      <p:ext uri="{BB962C8B-B14F-4D97-AF65-F5344CB8AC3E}">
        <p14:creationId xmlns:p14="http://schemas.microsoft.com/office/powerpoint/2010/main" val="2412697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59833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5400"/>
            <a:ext cx="8686800" cy="58151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3200" y="594052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PP </a:t>
            </a:r>
            <a:r>
              <a:rPr lang="cs-CZ" sz="2400" dirty="0" err="1" smtClean="0"/>
              <a:t>Mařský</a:t>
            </a:r>
            <a:r>
              <a:rPr lang="cs-CZ" sz="2400" dirty="0" smtClean="0"/>
              <a:t> vrch – balvanové moře  vzniklé mrazovým zvětráváním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4026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59833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898" y="609600"/>
            <a:ext cx="8610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Chemické zvětrávání 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mění se chemické složení </a:t>
            </a:r>
            <a:r>
              <a:rPr lang="cs-CZ" sz="2400" dirty="0" smtClean="0"/>
              <a:t>hornin a nerostů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převládá v teplých a vlhkých oblastech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hlavní činitelé – voda </a:t>
            </a:r>
            <a:r>
              <a:rPr lang="cs-CZ" sz="2400" dirty="0" smtClean="0"/>
              <a:t>(základní rozpouštědlo), </a:t>
            </a:r>
            <a:r>
              <a:rPr lang="cs-CZ" sz="2400" dirty="0" smtClean="0">
                <a:solidFill>
                  <a:srgbClr val="FFC000"/>
                </a:solidFill>
              </a:rPr>
              <a:t>kyslík</a:t>
            </a:r>
            <a:r>
              <a:rPr lang="cs-CZ" sz="2400" dirty="0" smtClean="0">
                <a:solidFill>
                  <a:srgbClr val="FFC000"/>
                </a:solidFill>
              </a:rPr>
              <a:t>,           oxid </a:t>
            </a:r>
            <a:r>
              <a:rPr lang="cs-CZ" sz="2400" dirty="0" smtClean="0">
                <a:solidFill>
                  <a:srgbClr val="FFC000"/>
                </a:solidFill>
              </a:rPr>
              <a:t>uhličitý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např.: zvětráváním živců vzniká kaolinit;  voda obsahující rozpuštěný oxid uhličitý rozkládá vápenec – vznikají krasové oblasti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odolné nerosty např.: zlato, křemen, granát nacházíme zachovalé ve zvětralině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77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9844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5400"/>
            <a:ext cx="7772400" cy="58293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900" y="5870575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Škrapy na povrchu vápence vzniklé chemickým zvětráváním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485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3198" y="538162"/>
            <a:ext cx="8610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Biologické zvětrávání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mikroorganismy – biochemický rozklad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lišejníky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kořeny rostlin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člověk – povrchová a důlní činnost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2548592"/>
            <a:ext cx="5689600" cy="42672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87336" y="3849489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Zvětrávání lávy lišejníky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463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1002</Words>
  <Application>Microsoft Office PowerPoint</Application>
  <PresentationFormat>Předvádění na obrazovce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Živly</vt:lpstr>
      <vt:lpstr>VNĚJŠÍ GEOLOGICKÉ DĚJE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115</cp:revision>
  <cp:lastPrinted>1601-01-01T00:00:00Z</cp:lastPrinted>
  <dcterms:created xsi:type="dcterms:W3CDTF">1601-01-01T00:00:00Z</dcterms:created>
  <dcterms:modified xsi:type="dcterms:W3CDTF">2014-12-09T19:59:57Z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