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7" r:id="rId12"/>
    <p:sldId id="278" r:id="rId13"/>
    <p:sldId id="280" r:id="rId14"/>
    <p:sldId id="279" r:id="rId15"/>
    <p:sldId id="282" r:id="rId16"/>
    <p:sldId id="283" r:id="rId17"/>
    <p:sldId id="281" r:id="rId18"/>
    <p:sldId id="258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Ps7i4_jeM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Jeskyn%C4%9B_Balcarka23.jpg" TargetMode="External"/><Relationship Id="rId13" Type="http://schemas.openxmlformats.org/officeDocument/2006/relationships/hyperlink" Target="http://commons.wikimedia.org/wiki/File:Mammoth_Cave_Mammoth_Dome.jpg" TargetMode="External"/><Relationship Id="rId3" Type="http://schemas.openxmlformats.org/officeDocument/2006/relationships/hyperlink" Target="http://cs.wikipedia.org/wiki/Soubor:Zavrt1.jpg" TargetMode="External"/><Relationship Id="rId7" Type="http://schemas.openxmlformats.org/officeDocument/2006/relationships/hyperlink" Target="http://cs.wikipedia.org/wiki/Soubor:Jeskyn%C4%9B_Na_Pomez%C3%AD_kr%C3%A1pn%C3%ADky.jpg" TargetMode="External"/><Relationship Id="rId12" Type="http://schemas.openxmlformats.org/officeDocument/2006/relationships/hyperlink" Target="http://commons.wikimedia.org/wiki/File:Mammoth_Cave_National_Park_005.jpg" TargetMode="External"/><Relationship Id="rId2" Type="http://schemas.openxmlformats.org/officeDocument/2006/relationships/hyperlink" Target="http://cs.wikipedia.org/wiki/Soubor:%C5%BDlebi%C4%8Di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Punkevn%C3%AD_jeskyn%C4%9B26.jpg" TargetMode="External"/><Relationship Id="rId11" Type="http://schemas.openxmlformats.org/officeDocument/2006/relationships/hyperlink" Target="http://www.youtube.com/watch?v=LPs7i4_jeMc" TargetMode="External"/><Relationship Id="rId5" Type="http://schemas.openxmlformats.org/officeDocument/2006/relationships/hyperlink" Target="http://commons.wikimedia.org/wiki/File:Gouffre_de_Belvaux_Luc_Viatour.JPG?uselang=ru" TargetMode="External"/><Relationship Id="rId10" Type="http://schemas.openxmlformats.org/officeDocument/2006/relationships/hyperlink" Target="http://commons.wikimedia.org/wiki/File:Star%C3%A1_Amat%C3%A9rsk%C3%A1_jeskyn%C4%9B_-_stalagnit_2.jpg" TargetMode="External"/><Relationship Id="rId4" Type="http://schemas.openxmlformats.org/officeDocument/2006/relationships/hyperlink" Target="http://cs.wikipedia.org/wiki/Soubor:NPR_V%C3%BDv%C4%9Bry_Punkvy.jpg" TargetMode="External"/><Relationship Id="rId9" Type="http://schemas.openxmlformats.org/officeDocument/2006/relationships/hyperlink" Target="http://commons.wikimedia.org/wiki/File:Amaterska_jeskyne.png" TargetMode="External"/><Relationship Id="rId1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3999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PŮSOBENÍ VODY                            VE VÁPENCÍCH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-31750" y="5291435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Př_150_Geologie_Působení  vody ve vápencích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97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0500" y="139700"/>
            <a:ext cx="514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Jeskyně Na Pomezí – největší jeskynní systém v ČR vzniklý rozpuštěním mramoru. 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65429"/>
            <a:ext cx="7265585" cy="54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94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97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0500" y="139700"/>
            <a:ext cx="524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Jeskyně </a:t>
            </a:r>
            <a:r>
              <a:rPr lang="cs-CZ" sz="2400" dirty="0" err="1" smtClean="0"/>
              <a:t>Balcarka</a:t>
            </a:r>
            <a:r>
              <a:rPr lang="cs-CZ" sz="2400" dirty="0" smtClean="0"/>
              <a:t> – CHKO Moravský kras – jedna z nejhezčích v ČR. 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028700"/>
            <a:ext cx="87249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35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0500" y="139700"/>
            <a:ext cx="8724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Amatérská </a:t>
            </a:r>
            <a:r>
              <a:rPr lang="cs-CZ" sz="2400" dirty="0" smtClean="0"/>
              <a:t>jeskyně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je souhrnný název pro náš nejdelší </a:t>
            </a:r>
            <a:r>
              <a:rPr lang="cs-CZ" sz="2400" dirty="0" smtClean="0">
                <a:solidFill>
                  <a:srgbClr val="FFC000"/>
                </a:solidFill>
              </a:rPr>
              <a:t>jeskynní systém </a:t>
            </a:r>
            <a:r>
              <a:rPr lang="cs-CZ" sz="2400" dirty="0" smtClean="0"/>
              <a:t>- 35 km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CHKO Moravský kras mezi propastí Macocha a obcemi Sloup a Holštejn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0" y="1801416"/>
            <a:ext cx="4082603" cy="50565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91991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80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6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7230" y="174395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Moravský kras - Macocha a Punkevní jeskyně</a:t>
            </a:r>
          </a:p>
        </p:txBody>
      </p:sp>
      <p:pic>
        <p:nvPicPr>
          <p:cNvPr id="3" name="Obrázek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21" y="762000"/>
            <a:ext cx="7856004" cy="4191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31906" y="5244304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http://</a:t>
            </a:r>
            <a:r>
              <a:rPr lang="cs-CZ" sz="2400" dirty="0">
                <a:hlinkClick r:id="rId3"/>
              </a:rPr>
              <a:t>www.youtube.com/watch?v=LPs7i4_jeMc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67323" y="5712767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9:31 min., kvalita 720p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35717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6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7230" y="174395"/>
            <a:ext cx="875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Mamutí jeskyně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Mammoth</a:t>
            </a:r>
            <a:r>
              <a:rPr lang="cs-CZ" sz="2400" i="1" dirty="0" smtClean="0"/>
              <a:t> </a:t>
            </a:r>
            <a:r>
              <a:rPr lang="cs-CZ" sz="2400" i="1" dirty="0" err="1"/>
              <a:t>Cave</a:t>
            </a:r>
            <a:r>
              <a:rPr lang="cs-CZ" sz="2400" dirty="0"/>
              <a:t>) </a:t>
            </a:r>
            <a:r>
              <a:rPr lang="cs-CZ" sz="2400" dirty="0" smtClean="0"/>
              <a:t>USA Kentucky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57230" y="636060"/>
            <a:ext cx="875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smtClean="0"/>
              <a:t>nejdelší jeskyně </a:t>
            </a:r>
            <a:r>
              <a:rPr lang="cs-CZ" sz="2400" dirty="0" smtClean="0"/>
              <a:t>světa - 630</a:t>
            </a:r>
            <a:r>
              <a:rPr lang="cs-CZ" sz="2400" dirty="0"/>
              <a:t> </a:t>
            </a:r>
            <a:r>
              <a:rPr lang="cs-CZ" sz="2400" dirty="0" smtClean="0"/>
              <a:t>km – každý rok objeví další km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" y="1254125"/>
            <a:ext cx="3657600" cy="54864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84" y="1254125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4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6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7230" y="193256"/>
            <a:ext cx="34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Opakování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7230" y="1024253"/>
            <a:ext cx="89058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 smtClean="0"/>
              <a:t> Jak vzniká kras?</a:t>
            </a:r>
          </a:p>
          <a:p>
            <a:r>
              <a:rPr lang="cs-CZ" sz="2400" dirty="0" smtClean="0"/>
              <a:t>- vzniká chemickým a mechanickým působením vody </a:t>
            </a:r>
            <a:r>
              <a:rPr lang="cs-CZ" sz="2400" dirty="0" smtClean="0"/>
              <a:t>              ve </a:t>
            </a:r>
            <a:r>
              <a:rPr lang="cs-CZ" sz="2400" dirty="0" smtClean="0"/>
              <a:t>vápenci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 smtClean="0"/>
              <a:t> Jak můžeme rozdělit kras?</a:t>
            </a:r>
          </a:p>
          <a:p>
            <a:r>
              <a:rPr lang="cs-CZ" sz="2400" dirty="0" smtClean="0"/>
              <a:t>- vnější a vnitřní kras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 smtClean="0"/>
              <a:t> Jaké útvary jsou typické pro vnější kras?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hluboká údolí – žleby, </a:t>
            </a:r>
            <a:r>
              <a:rPr lang="cs-CZ" sz="2400" dirty="0" smtClean="0"/>
              <a:t>kaňony, závrty, škrapy, propasti, propadání </a:t>
            </a:r>
            <a:r>
              <a:rPr lang="cs-CZ" sz="2400" dirty="0"/>
              <a:t>(ponor), </a:t>
            </a:r>
            <a:r>
              <a:rPr lang="cs-CZ" sz="2400" dirty="0" smtClean="0"/>
              <a:t>vyvěračka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 smtClean="0"/>
              <a:t> Jaké útvary jsou typické pro vnitřní kras?</a:t>
            </a:r>
          </a:p>
          <a:p>
            <a:r>
              <a:rPr lang="cs-CZ" sz="2400" dirty="0" smtClean="0"/>
              <a:t>- jeskyně, stalaktity, stalagmity, stalagnáty, záclony</a:t>
            </a:r>
            <a:r>
              <a:rPr lang="cs-CZ" sz="2400" dirty="0"/>
              <a:t>, polevy, vodopády, </a:t>
            </a:r>
            <a:r>
              <a:rPr lang="cs-CZ" sz="2400" dirty="0" smtClean="0"/>
              <a:t>brčka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 smtClean="0"/>
              <a:t> Jmenuj některé naše zpřístupněné jeskyně.</a:t>
            </a:r>
          </a:p>
          <a:p>
            <a:r>
              <a:rPr lang="cs-CZ" sz="2400" dirty="0" smtClean="0"/>
              <a:t>- Punkevní, </a:t>
            </a:r>
            <a:r>
              <a:rPr lang="cs-CZ" sz="2400" dirty="0" smtClean="0"/>
              <a:t>Kateřinská, </a:t>
            </a:r>
            <a:r>
              <a:rPr lang="cs-CZ" sz="2400" dirty="0" err="1" smtClean="0"/>
              <a:t>Balcarka</a:t>
            </a:r>
            <a:r>
              <a:rPr lang="cs-CZ" sz="2400" dirty="0" smtClean="0"/>
              <a:t>, Javoříčské, </a:t>
            </a:r>
            <a:r>
              <a:rPr lang="cs-CZ" sz="2400" dirty="0" err="1" smtClean="0"/>
              <a:t>Zbrašovské</a:t>
            </a:r>
            <a:r>
              <a:rPr lang="cs-CZ" sz="2400" dirty="0" smtClean="0"/>
              <a:t> aragonitové jeskyně</a:t>
            </a:r>
          </a:p>
        </p:txBody>
      </p:sp>
    </p:spTree>
    <p:extLst>
      <p:ext uri="{BB962C8B-B14F-4D97-AF65-F5344CB8AC3E}">
        <p14:creationId xmlns:p14="http://schemas.microsoft.com/office/powerpoint/2010/main" val="1207855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6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7230" y="193256"/>
            <a:ext cx="34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Opakování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7230" y="1024253"/>
            <a:ext cx="86057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Kdo je to speleolog?</a:t>
            </a:r>
          </a:p>
          <a:p>
            <a:r>
              <a:rPr lang="cs-CZ" sz="2400" dirty="0" smtClean="0"/>
              <a:t>- jeskyňář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Jak se nazývá naše nejhlubší propast?</a:t>
            </a:r>
          </a:p>
          <a:p>
            <a:r>
              <a:rPr lang="cs-CZ" sz="2400" dirty="0" smtClean="0"/>
              <a:t>- Hranická propast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Jak nejčastěji vzniká propast?</a:t>
            </a:r>
          </a:p>
          <a:p>
            <a:r>
              <a:rPr lang="cs-CZ" sz="2400" dirty="0" smtClean="0"/>
              <a:t>- vzniká nejčastěji propadem stropu jeskyně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Jak se nazývá nejdelší jeskynní systém v ČR?</a:t>
            </a:r>
          </a:p>
          <a:p>
            <a:r>
              <a:rPr lang="cs-CZ" sz="2400" dirty="0" smtClean="0"/>
              <a:t>- Amatérská jeskyně</a:t>
            </a:r>
          </a:p>
        </p:txBody>
      </p:sp>
    </p:spTree>
    <p:extLst>
      <p:ext uri="{BB962C8B-B14F-4D97-AF65-F5344CB8AC3E}">
        <p14:creationId xmlns:p14="http://schemas.microsoft.com/office/powerpoint/2010/main" val="1608556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smtClean="0"/>
              <a:t>Žlebiči.jpg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2013-04-23]. Dostupné z: </a:t>
            </a:r>
            <a:r>
              <a:rPr lang="cs-CZ" sz="1100" dirty="0">
                <a:hlinkClick r:id="rId2"/>
              </a:rPr>
              <a:t>http://cs.wikipedia.org/wiki/Soubor:%</a:t>
            </a:r>
            <a:r>
              <a:rPr lang="cs-CZ" sz="1100" dirty="0" smtClean="0">
                <a:hlinkClick r:id="rId2"/>
              </a:rPr>
              <a:t>C5%BDlebi%C4%8Di.jpg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Zavrt1.jpg.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2009 [cit. 2013-04-23].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cs.wikipedia.org/wiki/Soubor:Zavrt1.jpg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NPR Vývěry Punkvy.jpg.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2007 [cit. 2013-04-23].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cs.wikipedia.org/wiki/Soubor:NPR_V%C3%BDv%C4%9Bry_Punkvy.jpg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Gouffre</a:t>
            </a:r>
            <a:r>
              <a:rPr lang="cs-CZ" sz="1100" dirty="0"/>
              <a:t> de </a:t>
            </a:r>
            <a:r>
              <a:rPr lang="cs-CZ" sz="1100" dirty="0" err="1"/>
              <a:t>Belvaux</a:t>
            </a:r>
            <a:r>
              <a:rPr lang="cs-CZ" sz="1100" dirty="0"/>
              <a:t> </a:t>
            </a:r>
            <a:r>
              <a:rPr lang="cs-CZ" sz="1100" dirty="0" err="1"/>
              <a:t>Luc</a:t>
            </a:r>
            <a:r>
              <a:rPr lang="cs-CZ" sz="1100" dirty="0"/>
              <a:t> Viatour.JPG.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2011 [cit. 2013-04-23].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commons.wikimedia.org/wiki/File:Gouffre_de_Belvaux_Luc_Viatour.JPG?uselang=ru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Punkevní jeskyně26.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2007 [cit. 2013-04-23]. Dostupné z: </a:t>
            </a:r>
            <a:r>
              <a:rPr lang="cs-CZ" sz="1100" dirty="0">
                <a:hlinkClick r:id="rId6"/>
              </a:rPr>
              <a:t>http://cs.wikipedia.org/wiki/Soubor:Punkevn%C3%AD_jeskyn%C4%9B26.jpg</a:t>
            </a:r>
            <a:endParaRPr lang="cs-CZ" sz="1100" dirty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Large</a:t>
            </a:r>
            <a:r>
              <a:rPr lang="cs-CZ" sz="1100" dirty="0"/>
              <a:t> very </a:t>
            </a:r>
            <a:r>
              <a:rPr lang="cs-CZ" sz="1100" dirty="0" err="1"/>
              <a:t>white</a:t>
            </a:r>
            <a:r>
              <a:rPr lang="cs-CZ" sz="1100" dirty="0"/>
              <a:t> stalagmite.jpg.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2013-04-23]. Dostupné z: http://cs.wikipedia.org/wiki/Soubor:Large_very_white_stalagmite.jpg </a:t>
            </a:r>
          </a:p>
          <a:p>
            <a:pPr>
              <a:buFont typeface="Wingdings" pitchFamily="2" charset="2"/>
              <a:buChar char="q"/>
            </a:pPr>
            <a:r>
              <a:rPr lang="cs-CZ" sz="1100" dirty="0"/>
              <a:t>Jeskyně Na Pomezí krápníky.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2010 [cit. 2013-04-23]. Dostupné z: </a:t>
            </a:r>
            <a:r>
              <a:rPr lang="cs-CZ" sz="1100" dirty="0">
                <a:hlinkClick r:id="rId7"/>
              </a:rPr>
              <a:t>http://cs.wikipedia.org/wiki/Soubor:Jeskyn%C4%9B_Na_Pomez%C3%AD_kr%C3%A1pn%C3%ADky.jpg</a:t>
            </a:r>
            <a:endParaRPr lang="cs-CZ" sz="1100" dirty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Jeskyně Balcarka23.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2007 [cit. 2013-04-23].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cs.wikipedia.org/wiki/Soubor:Jeskyn%C4%9B_Balcarka23.jpg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Amaterska</a:t>
            </a:r>
            <a:r>
              <a:rPr lang="cs-CZ" sz="1100" dirty="0"/>
              <a:t> jeskyne.png.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2007 [cit. 2014-10-27]. Dostupné z: </a:t>
            </a:r>
            <a:r>
              <a:rPr lang="cs-CZ" sz="1100" dirty="0">
                <a:hlinkClick r:id="rId9"/>
              </a:rPr>
              <a:t>http://commons.wikimedia.org/wiki/File:Amaterska_jeskyne.png</a:t>
            </a:r>
            <a:r>
              <a:rPr lang="cs-CZ" sz="1100" dirty="0"/>
              <a:t> 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Stará Amatérská jeskyně - </a:t>
            </a:r>
            <a:r>
              <a:rPr lang="cs-CZ" sz="1100" dirty="0" err="1"/>
              <a:t>stalagnit</a:t>
            </a:r>
            <a:r>
              <a:rPr lang="cs-CZ" sz="1100" dirty="0"/>
              <a:t> 2.jpg.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2014 [cit. 2014-10-27]. Dostupné z: </a:t>
            </a:r>
            <a:r>
              <a:rPr lang="cs-CZ" sz="1100" dirty="0">
                <a:hlinkClick r:id="rId10"/>
              </a:rPr>
              <a:t>http://commons.wikimedia.org/wiki/File:Star%C3%A1_Amat%C3%A9rsk%C3%A1_jeskyn%C4%9B_-_stalagnit_2.jpg</a:t>
            </a:r>
            <a:r>
              <a:rPr lang="cs-CZ" sz="1100" dirty="0"/>
              <a:t> 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i="1" dirty="0" smtClean="0"/>
              <a:t>Moravský </a:t>
            </a:r>
            <a:r>
              <a:rPr lang="cs-CZ" sz="1100" i="1" dirty="0"/>
              <a:t>kras - Macocha a Punkevní jeskyně, </a:t>
            </a:r>
            <a:r>
              <a:rPr lang="cs-CZ" sz="1100" i="1" dirty="0" err="1"/>
              <a:t>Moravian</a:t>
            </a:r>
            <a:r>
              <a:rPr lang="cs-CZ" sz="1100" i="1" dirty="0"/>
              <a:t> </a:t>
            </a:r>
            <a:r>
              <a:rPr lang="cs-CZ" sz="1100" i="1" dirty="0" err="1"/>
              <a:t>Karst</a:t>
            </a:r>
            <a:r>
              <a:rPr lang="cs-CZ" sz="1100" dirty="0"/>
              <a:t>. 2013. Dostupné z: </a:t>
            </a:r>
            <a:r>
              <a:rPr lang="cs-CZ" sz="1100" dirty="0">
                <a:hlinkClick r:id="rId11"/>
              </a:rPr>
              <a:t>http://www.youtube.com/watch?v=LPs7i4_jeMc</a:t>
            </a:r>
            <a:endParaRPr lang="cs-CZ" sz="1100" dirty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Mammoth</a:t>
            </a:r>
            <a:r>
              <a:rPr lang="cs-CZ" sz="1100" dirty="0"/>
              <a:t> </a:t>
            </a:r>
            <a:r>
              <a:rPr lang="cs-CZ" sz="1100" dirty="0" err="1"/>
              <a:t>Cave</a:t>
            </a:r>
            <a:r>
              <a:rPr lang="cs-CZ" sz="1100" dirty="0"/>
              <a:t> </a:t>
            </a:r>
            <a:r>
              <a:rPr lang="cs-CZ" sz="1100" dirty="0" err="1"/>
              <a:t>National</a:t>
            </a:r>
            <a:r>
              <a:rPr lang="cs-CZ" sz="1100" dirty="0"/>
              <a:t> Park 005.jpg.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2008 [cit. 2014-10-27]. Dostupné z: </a:t>
            </a:r>
            <a:r>
              <a:rPr lang="cs-CZ" sz="1100" dirty="0">
                <a:hlinkClick r:id="rId12"/>
              </a:rPr>
              <a:t>http://</a:t>
            </a:r>
            <a:r>
              <a:rPr lang="cs-CZ" sz="1100" dirty="0" smtClean="0">
                <a:hlinkClick r:id="rId12"/>
              </a:rPr>
              <a:t>commons.wikimedia.org/wiki/File:Mammoth_Cave_National_Park_005.jpg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Mammoth</a:t>
            </a:r>
            <a:r>
              <a:rPr lang="cs-CZ" sz="1100" dirty="0"/>
              <a:t> </a:t>
            </a:r>
            <a:r>
              <a:rPr lang="cs-CZ" sz="1100" dirty="0" err="1"/>
              <a:t>Cave</a:t>
            </a:r>
            <a:r>
              <a:rPr lang="cs-CZ" sz="1100" dirty="0"/>
              <a:t> </a:t>
            </a:r>
            <a:r>
              <a:rPr lang="cs-CZ" sz="1100" dirty="0" err="1"/>
              <a:t>Mammoth</a:t>
            </a:r>
            <a:r>
              <a:rPr lang="cs-CZ" sz="1100" dirty="0"/>
              <a:t> Dome.jpg.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2007 [cit. 2014-10-27]. Dostupné z: </a:t>
            </a:r>
            <a:r>
              <a:rPr lang="cs-CZ" sz="1100" dirty="0">
                <a:hlinkClick r:id="rId13"/>
              </a:rPr>
              <a:t>http://commons.wikimedia.org/wiki/File:Mammoth_Cave_Mammoth_Dome.jpg</a:t>
            </a:r>
            <a:r>
              <a:rPr lang="cs-CZ" sz="1100" dirty="0"/>
              <a:t>  </a:t>
            </a: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</a:t>
            </a:r>
            <a:r>
              <a:rPr lang="cs-CZ" dirty="0" smtClean="0"/>
              <a:t>o geologických dějích.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činnosti vody ve vápenci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8207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800" y="65037"/>
            <a:ext cx="520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Působení vody ve vápencích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2400" y="1265366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Kras</a:t>
            </a:r>
            <a:r>
              <a:rPr lang="cs-CZ" sz="2400" dirty="0" smtClean="0"/>
              <a:t> – vzniká ve vápencových oblastech chemickým                 a mechanickým působením vody.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4" y="2743200"/>
            <a:ext cx="5399407" cy="142273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77800" y="5030927"/>
            <a:ext cx="8728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Vápenec reaguje s vodou a oxidem uhličitým za vzniku hydrogenuhličitanu vápenatého, ten proniká horninou a zpětně z něj vznikne vápenec v podobě krápníkové výzdoby.</a:t>
            </a:r>
          </a:p>
        </p:txBody>
      </p:sp>
    </p:spTree>
    <p:extLst>
      <p:ext uri="{BB962C8B-B14F-4D97-AF65-F5344CB8AC3E}">
        <p14:creationId xmlns:p14="http://schemas.microsoft.com/office/powerpoint/2010/main" val="2793904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8207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9700" y="471775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Povrchový kras – vnější kras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krajina je suchá – voda mizí puklinami do podzemí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hluboká údolí – žleby, kaňony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závrty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škrapy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propasti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propadání (ponor), vyvěračka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3276600"/>
            <a:ext cx="5140990" cy="3429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448300" y="3276600"/>
            <a:ext cx="345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Škrapy</a:t>
            </a:r>
            <a:r>
              <a:rPr lang="cs-CZ" sz="2400" dirty="0" smtClean="0"/>
              <a:t> – ostré prohloubeniny, hřbítky, žlábky na povrchu vápence.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38588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8207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3806" cy="36576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448300" y="1143000"/>
            <a:ext cx="354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Závrt</a:t>
            </a:r>
            <a:r>
              <a:rPr lang="cs-CZ" sz="2400" dirty="0" smtClean="0"/>
              <a:t> – oválná sníženina – vzniká rozpuštěním vápence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3187700"/>
            <a:ext cx="5448300" cy="36322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0" y="3886200"/>
            <a:ext cx="369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Vývěr řeky Punkvy          v Moravském krasu.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Vyvěračka</a:t>
            </a:r>
            <a:r>
              <a:rPr lang="cs-CZ" sz="2400" dirty="0" smtClean="0"/>
              <a:t> -</a:t>
            </a:r>
          </a:p>
          <a:p>
            <a:r>
              <a:rPr lang="cs-CZ" sz="2400" dirty="0"/>
              <a:t>podzemní vodní tok ústí (vyvěrá) na </a:t>
            </a:r>
            <a:r>
              <a:rPr lang="cs-CZ" sz="2400" dirty="0" smtClean="0"/>
              <a:t>povrch.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38006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05400" y="542835"/>
            <a:ext cx="354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Ponor </a:t>
            </a:r>
            <a:r>
              <a:rPr lang="cs-CZ" sz="2400" dirty="0" smtClean="0"/>
              <a:t>řeky </a:t>
            </a:r>
            <a:r>
              <a:rPr lang="cs-CZ" sz="2400" dirty="0" err="1" smtClean="0"/>
              <a:t>Lesse</a:t>
            </a:r>
            <a:r>
              <a:rPr lang="cs-CZ" sz="2400" dirty="0" smtClean="0"/>
              <a:t> – Belgie – vodní tok mizí do podzemí.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4870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7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969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5250" y="609599"/>
            <a:ext cx="3543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Propast – </a:t>
            </a:r>
            <a:r>
              <a:rPr lang="cs-CZ" sz="2400" dirty="0" smtClean="0"/>
              <a:t>vzniká nejčastěji propadem stropu jeskyně. </a:t>
            </a:r>
            <a:r>
              <a:rPr lang="cs-CZ" sz="2400" dirty="0" smtClean="0">
                <a:solidFill>
                  <a:srgbClr val="FFC000"/>
                </a:solidFill>
              </a:rPr>
              <a:t>Macocha</a:t>
            </a:r>
            <a:r>
              <a:rPr lang="cs-CZ" sz="2400" dirty="0" smtClean="0"/>
              <a:t> – 138,4m součástí Punkevních jeskyní.</a:t>
            </a:r>
          </a:p>
          <a:p>
            <a:endParaRPr lang="cs-CZ" sz="2400" dirty="0"/>
          </a:p>
          <a:p>
            <a:r>
              <a:rPr lang="cs-CZ" sz="2400" dirty="0" smtClean="0"/>
              <a:t>Nejhlubší u nás </a:t>
            </a:r>
            <a:r>
              <a:rPr lang="cs-CZ" sz="2400" dirty="0" smtClean="0">
                <a:solidFill>
                  <a:srgbClr val="FFC000"/>
                </a:solidFill>
              </a:rPr>
              <a:t>Hranická propast </a:t>
            </a:r>
            <a:r>
              <a:rPr lang="cs-CZ" sz="2400" dirty="0" smtClean="0"/>
              <a:t>– 217m dna nebylo dosaženo. Hloubka suché části 69,7m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0"/>
            <a:ext cx="4572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743200" y="5167796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Macocha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82882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93566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3350" y="242688"/>
            <a:ext cx="4667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Podzemní kras – vnitřní kras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jeskyně</a:t>
            </a:r>
            <a:r>
              <a:rPr lang="cs-CZ" sz="2400" dirty="0" smtClean="0"/>
              <a:t> – podzemní dutina ve vápenci, jeskyňář = </a:t>
            </a:r>
            <a:r>
              <a:rPr lang="cs-CZ" sz="2400" dirty="0" smtClean="0">
                <a:solidFill>
                  <a:srgbClr val="FFC000"/>
                </a:solidFill>
              </a:rPr>
              <a:t>speleolog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stalaktity</a:t>
            </a:r>
            <a:r>
              <a:rPr lang="cs-CZ" sz="2400" dirty="0" smtClean="0"/>
              <a:t> – krápník shora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stalagmity</a:t>
            </a:r>
            <a:r>
              <a:rPr lang="cs-CZ" sz="2400" dirty="0" smtClean="0"/>
              <a:t> – krápník zdola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stalagnáty</a:t>
            </a:r>
            <a:r>
              <a:rPr lang="cs-CZ" sz="2400" dirty="0" smtClean="0"/>
              <a:t> - srostlý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záclony, polevy, vodopády, brčka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2688"/>
            <a:ext cx="43053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41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69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8600" y="618033"/>
            <a:ext cx="859155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Jeskyně </a:t>
            </a:r>
            <a:r>
              <a:rPr lang="cs-CZ" sz="2400" dirty="0" err="1"/>
              <a:t>Balcarka</a:t>
            </a:r>
            <a:r>
              <a:rPr lang="cs-CZ" sz="2400" dirty="0"/>
              <a:t> v Moravském krasu</a:t>
            </a:r>
          </a:p>
          <a:p>
            <a:r>
              <a:rPr lang="cs-CZ" sz="2400" dirty="0" err="1"/>
              <a:t>Bozkovské</a:t>
            </a:r>
            <a:r>
              <a:rPr lang="cs-CZ" sz="2400" dirty="0"/>
              <a:t> dolomitové jeskyně v Krkonošském krasu</a:t>
            </a:r>
          </a:p>
          <a:p>
            <a:r>
              <a:rPr lang="cs-CZ" sz="2400" dirty="0"/>
              <a:t>Chýnovská jeskyně v Chýnovském krasu</a:t>
            </a:r>
          </a:p>
          <a:p>
            <a:r>
              <a:rPr lang="cs-CZ" sz="2400" dirty="0"/>
              <a:t>Javoříčské </a:t>
            </a:r>
            <a:r>
              <a:rPr lang="cs-CZ" sz="2400" dirty="0" smtClean="0"/>
              <a:t>jeskyně v </a:t>
            </a:r>
            <a:r>
              <a:rPr lang="cs-CZ" sz="2400" dirty="0"/>
              <a:t>Javoříčském krasu</a:t>
            </a:r>
          </a:p>
          <a:p>
            <a:r>
              <a:rPr lang="cs-CZ" sz="2400" dirty="0"/>
              <a:t>Kateřinská jeskyně v Moravském krasu</a:t>
            </a:r>
          </a:p>
          <a:p>
            <a:r>
              <a:rPr lang="cs-CZ" sz="2400" dirty="0"/>
              <a:t>Koněpruské jeskyně v Českém krasu</a:t>
            </a:r>
          </a:p>
          <a:p>
            <a:r>
              <a:rPr lang="cs-CZ" sz="2400" dirty="0" err="1"/>
              <a:t>Mladečské</a:t>
            </a:r>
            <a:r>
              <a:rPr lang="cs-CZ" sz="2400" dirty="0"/>
              <a:t> jeskyně v </a:t>
            </a:r>
            <a:r>
              <a:rPr lang="cs-CZ" sz="2400" dirty="0" err="1"/>
              <a:t>Mladečském</a:t>
            </a:r>
            <a:r>
              <a:rPr lang="cs-CZ" sz="2400" dirty="0"/>
              <a:t> krasu</a:t>
            </a:r>
          </a:p>
          <a:p>
            <a:r>
              <a:rPr lang="cs-CZ" sz="2400" dirty="0"/>
              <a:t>Jeskyně Na Pomezí v Jesenickém krasu</a:t>
            </a:r>
          </a:p>
          <a:p>
            <a:r>
              <a:rPr lang="cs-CZ" sz="2400" dirty="0"/>
              <a:t>Jeskyně Na Špičáku v Jesenickém krasu</a:t>
            </a:r>
          </a:p>
          <a:p>
            <a:r>
              <a:rPr lang="cs-CZ" sz="2400" dirty="0"/>
              <a:t>Jeskyně Na </a:t>
            </a:r>
            <a:r>
              <a:rPr lang="cs-CZ" sz="2400" dirty="0" err="1"/>
              <a:t>Turoldu</a:t>
            </a:r>
            <a:r>
              <a:rPr lang="cs-CZ" sz="2400" dirty="0"/>
              <a:t> v Jihomoravském krasu</a:t>
            </a:r>
          </a:p>
          <a:p>
            <a:r>
              <a:rPr lang="cs-CZ" sz="2400" dirty="0"/>
              <a:t>Punkevní jeskyně v Moravském krasu</a:t>
            </a:r>
          </a:p>
          <a:p>
            <a:r>
              <a:rPr lang="cs-CZ" sz="2400" dirty="0"/>
              <a:t>Sloupsko-</a:t>
            </a:r>
            <a:r>
              <a:rPr lang="cs-CZ" sz="2400" dirty="0" err="1"/>
              <a:t>šošůvské</a:t>
            </a:r>
            <a:r>
              <a:rPr lang="cs-CZ" sz="2400" dirty="0"/>
              <a:t> jeskyně v Moravském krasu</a:t>
            </a:r>
          </a:p>
          <a:p>
            <a:r>
              <a:rPr lang="cs-CZ" sz="2400" dirty="0"/>
              <a:t>Výpustek v Moravském krasu</a:t>
            </a:r>
          </a:p>
          <a:p>
            <a:r>
              <a:rPr lang="cs-CZ" sz="2400" dirty="0" err="1"/>
              <a:t>Zbrašovské</a:t>
            </a:r>
            <a:r>
              <a:rPr lang="cs-CZ" sz="2400" dirty="0"/>
              <a:t> aragonitové jeskyně v Hranickém krasu</a:t>
            </a:r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03200" y="152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</a:rPr>
              <a:t>Veřejnosti zpřístupněné </a:t>
            </a:r>
            <a:r>
              <a:rPr lang="cs-CZ" sz="2400" b="1" dirty="0" smtClean="0">
                <a:solidFill>
                  <a:srgbClr val="FFC000"/>
                </a:solidFill>
              </a:rPr>
              <a:t>jeskyně v ČR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60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1074</Words>
  <Application>Microsoft Office PowerPoint</Application>
  <PresentationFormat>Předvádění na obrazovce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Výchozí návrh</vt:lpstr>
      <vt:lpstr>Živly</vt:lpstr>
      <vt:lpstr>PŮSOBENÍ VODY                            VE VÁPENCÍCH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112</cp:revision>
  <cp:lastPrinted>1601-01-01T00:00:00Z</cp:lastPrinted>
  <dcterms:created xsi:type="dcterms:W3CDTF">1601-01-01T00:00:00Z</dcterms:created>
  <dcterms:modified xsi:type="dcterms:W3CDTF">2014-12-09T20:16:53Z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