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5" r:id="rId2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71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4" r:id="rId18"/>
    <p:sldId id="275" r:id="rId19"/>
    <p:sldId id="258" r:id="rId20"/>
    <p:sldId id="273" r:id="rId21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5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C07A8-6085-4453-BC42-E6B3C8646E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3397519"/>
      </p:ext>
    </p:extLst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7F7EA-010F-4163-84C3-E35D4B02C5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5598202"/>
      </p:ext>
    </p:extLst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261F1-0ADA-42BA-BBB5-BA248FF8098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5681505"/>
      </p:ext>
    </p:extLst>
  </p:cSld>
  <p:clrMapOvr>
    <a:masterClrMapping/>
  </p:clrMapOvr>
  <p:transition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1828800" y="3159125"/>
            <a:ext cx="457200" cy="1035050"/>
          </a:xfrm>
          <a:prstGeom prst="rect">
            <a:avLst/>
          </a:prstGeom>
          <a:noFill/>
        </p:spPr>
        <p:txBody>
          <a:bodyPr lIns="0" tIns="9144" rIns="0" bIns="9144" anchor="ctr">
            <a:spAutoFit/>
          </a:bodyPr>
          <a:lstStyle/>
          <a:p>
            <a:pPr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8567B-6A2B-451E-91D2-4BC77337ED5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445613"/>
      </p:ext>
    </p:extLst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380F3-DC6E-45F6-BDDD-4542B9076FD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0934119"/>
      </p:ext>
    </p:extLst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4267200" y="4075113"/>
            <a:ext cx="457200" cy="10144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6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0C0CE-97AE-42E6-BF56-4B3B1B5E18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843784"/>
      </p:ext>
    </p:extLst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4807C-9769-4BF0-83A3-C8BA8476617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2395800"/>
      </p:ext>
    </p:extLst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2"/>
          <p:cNvSpPr txBox="1"/>
          <p:nvPr/>
        </p:nvSpPr>
        <p:spPr>
          <a:xfrm>
            <a:off x="1057275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8" name="TextBox 17"/>
          <p:cNvSpPr txBox="1"/>
          <p:nvPr/>
        </p:nvSpPr>
        <p:spPr>
          <a:xfrm>
            <a:off x="4779963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973D6-2B5E-413F-A367-B58EAD8BDBA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2967552"/>
      </p:ext>
    </p:extLst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A6309-28C7-4CDF-A609-1FB6D19A407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5470934"/>
      </p:ext>
    </p:extLst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C37CE-D827-4A94-A56A-8220EEA6F4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1835361"/>
      </p:ext>
    </p:extLst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5329238" y="1774825"/>
            <a:ext cx="457200" cy="12303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6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000FD-0F3F-473D-8A75-0466E7CC35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2583231"/>
      </p:ext>
    </p:extLst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227BA-0515-4255-B22C-74EC4FA001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0415257"/>
      </p:ext>
    </p:extLst>
  </p:cSld>
  <p:clrMapOvr>
    <a:masterClrMapping/>
  </p:clrMapOvr>
  <p:transition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2435225" y="3332163"/>
            <a:ext cx="457200" cy="9223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37CD7-621C-42C9-8AB7-D7D62EDEA3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526987"/>
      </p:ext>
    </p:extLst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B1158-B89E-4EE3-B152-DF66D496A14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4977413"/>
      </p:ext>
    </p:extLst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42E27-00E3-4FD4-AF75-718768EC18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5817470"/>
      </p:ext>
    </p:extLst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2BEB7-388D-4569-B941-878304A3BED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2896569"/>
      </p:ext>
    </p:extLst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934BE-47D6-4CA3-BCAC-16601E4EFA4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0493841"/>
      </p:ext>
    </p:extLst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974AA-2BE3-436C-B7DA-046305160AC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5725553"/>
      </p:ext>
    </p:extLst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76370-4908-4F6E-A384-D1D6EDEF53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7000357"/>
      </p:ext>
    </p:extLst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AF0B9-3292-42FE-BB4C-9FA180321B5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6899214"/>
      </p:ext>
    </p:extLst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33094-17D7-4165-BD78-7BA26FAB9E5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2701598"/>
      </p:ext>
    </p:extLst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29058-A819-4761-A63F-911C5CA263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655145"/>
      </p:ext>
    </p:extLst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6E22104-35B3-4A58-AF55-108FBD20C7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325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fld id="{38E1F882-8B5E-40A7-B523-679D7DB7B31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6" r:id="rId1"/>
    <p:sldLayoutId id="2147483790" r:id="rId2"/>
    <p:sldLayoutId id="2147483797" r:id="rId3"/>
    <p:sldLayoutId id="2147483791" r:id="rId4"/>
    <p:sldLayoutId id="2147483798" r:id="rId5"/>
    <p:sldLayoutId id="2147483792" r:id="rId6"/>
    <p:sldLayoutId id="2147483793" r:id="rId7"/>
    <p:sldLayoutId id="2147483799" r:id="rId8"/>
    <p:sldLayoutId id="2147483800" r:id="rId9"/>
    <p:sldLayoutId id="2147483794" r:id="rId10"/>
    <p:sldLayoutId id="2147483795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9763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File:Knight_Megaloceros.jpg" TargetMode="External"/><Relationship Id="rId13" Type="http://schemas.openxmlformats.org/officeDocument/2006/relationships/hyperlink" Target="http://cs.wikipedia.org/wiki/Soubor:Hlav%C3%A1%C4%8Dek_trs.JPG" TargetMode="External"/><Relationship Id="rId3" Type="http://schemas.openxmlformats.org/officeDocument/2006/relationships/hyperlink" Target="http://cs.wikipedia.org/wiki/Soubor:Iceage_south-glacial_hg.png" TargetMode="External"/><Relationship Id="rId7" Type="http://schemas.openxmlformats.org/officeDocument/2006/relationships/hyperlink" Target="http://en.wikipedia.org/wiki/File:%C3%9Cberseemuseum_Bremen_2009_250.JPG" TargetMode="External"/><Relationship Id="rId12" Type="http://schemas.openxmlformats.org/officeDocument/2006/relationships/hyperlink" Target="http://cs.wikipedia.org/wiki/Soubor:Crambe_tataria_1.jpg" TargetMode="External"/><Relationship Id="rId2" Type="http://schemas.openxmlformats.org/officeDocument/2006/relationships/hyperlink" Target="http://cs.wikipedia.org/wiki/Soubor:Iceage_north-glacial_hg.pn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en.wikipedia.org/wiki/File:Teufelsh%C3%B6hle-H%C3%B6hlenb%C3%A4r-Dreiviertelprofil.jpg" TargetMode="External"/><Relationship Id="rId11" Type="http://schemas.openxmlformats.org/officeDocument/2006/relationships/hyperlink" Target="http://cs.wikipedia.org/wiki/Soubor:PP_Sprasova_rokle_u_Zemech_Kralupy_nad_Vltavou_CZ_top_176.jpg" TargetMode="External"/><Relationship Id="rId5" Type="http://schemas.openxmlformats.org/officeDocument/2006/relationships/hyperlink" Target="http://cs.wikipedia.org/wiki/Soubor:Woolly_rhinoceros_(Coelodonta_antiquitatis)_-_Mauricio_Ant%C3%B3n.jpg" TargetMode="External"/><Relationship Id="rId10" Type="http://schemas.openxmlformats.org/officeDocument/2006/relationships/hyperlink" Target="http://cs.wikipedia.org/wiki/Soubor:Salix_herbacea_a3.jpg" TargetMode="External"/><Relationship Id="rId4" Type="http://schemas.openxmlformats.org/officeDocument/2006/relationships/hyperlink" Target="http://cs.wikipedia.org/wiki/Soubor:Lovci_mamutu_mammoth.jpg" TargetMode="External"/><Relationship Id="rId9" Type="http://schemas.openxmlformats.org/officeDocument/2006/relationships/hyperlink" Target="http://cs.wikipedia.org/wiki/Soubor:Hjortron.jpg" TargetMode="External"/><Relationship Id="rId1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Homo_habilis.JPG" TargetMode="External"/><Relationship Id="rId7" Type="http://schemas.openxmlformats.org/officeDocument/2006/relationships/image" Target="../media/image3.jpeg"/><Relationship Id="rId2" Type="http://schemas.openxmlformats.org/officeDocument/2006/relationships/hyperlink" Target="http://cs.wikipedia.org/wiki/Soubor:A.afarensis.jp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en.wikipedia.org/wiki/File:Neil_Armstrong_pose.jpg" TargetMode="External"/><Relationship Id="rId5" Type="http://schemas.openxmlformats.org/officeDocument/2006/relationships/hyperlink" Target="http://commons.wikimedia.org/wiki/File:Cro-Magnon-Frau-Neanderthal.jpg" TargetMode="External"/><Relationship Id="rId4" Type="http://schemas.openxmlformats.org/officeDocument/2006/relationships/hyperlink" Target="http://cs.wikipedia.org/wiki/Soubor:Homo_erectus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ČTVRTOHORY</a:t>
            </a:r>
          </a:p>
        </p:txBody>
      </p:sp>
      <p:pic>
        <p:nvPicPr>
          <p:cNvPr id="8195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8197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b="1" dirty="0" smtClean="0"/>
              <a:t>Př_160_Geologie_Čtvrtohory</a:t>
            </a:r>
          </a:p>
          <a:p>
            <a:pPr algn="ctr" eaLnBrk="1" hangingPunct="1"/>
            <a:r>
              <a:rPr lang="cs-CZ" b="1" dirty="0" smtClean="0"/>
              <a:t>Autor</a:t>
            </a:r>
            <a:r>
              <a:rPr lang="cs-CZ" b="1" dirty="0"/>
              <a:t>: Mgr. Jiří </a:t>
            </a:r>
            <a:r>
              <a:rPr lang="cs-CZ" b="1" dirty="0" err="1" smtClean="0"/>
              <a:t>Sukaný</a:t>
            </a:r>
            <a:endParaRPr lang="cs-CZ" dirty="0"/>
          </a:p>
          <a:p>
            <a:pPr algn="ctr" eaLnBrk="1" hangingPunct="1"/>
            <a:r>
              <a:rPr lang="cs-CZ" dirty="0"/>
              <a:t>Škola: Základní škola Velehrad, okres Uherské Hradiště, příspěvková </a:t>
            </a:r>
            <a:r>
              <a:rPr lang="cs-CZ" dirty="0" smtClean="0"/>
              <a:t>organizace</a:t>
            </a:r>
            <a:endParaRPr lang="cs-CZ" dirty="0"/>
          </a:p>
        </p:txBody>
      </p:sp>
      <p:sp>
        <p:nvSpPr>
          <p:cNvPr id="8198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/>
              <a:t>Registrační číslo projektu: CZ.1.07/1.1.38/02.0025</a:t>
            </a:r>
          </a:p>
          <a:p>
            <a:pPr algn="ctr" eaLnBrk="1" hangingPunct="1"/>
            <a:r>
              <a:rPr lang="cs-CZ"/>
              <a:t>Název projektu: Modernizace výuky na ZŠ Slušovice, Fryšták, Kašava a Velehrad</a:t>
            </a:r>
          </a:p>
          <a:p>
            <a:pPr algn="ctr" eaLnBrk="1" hangingPunct="1"/>
            <a:r>
              <a:rPr lang="cs-CZ" sz="120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98186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28600" y="5947792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Nosorožec srstnatý – stepi, délka kolem 4 m, 5 t, roh 1m.</a:t>
            </a:r>
            <a:endParaRPr lang="cs-CZ" sz="2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0"/>
            <a:ext cx="8072224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4443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98186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0" y="5947792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Medvěd jeskynní – vymřel před 10-ti tis. lety., 2 m délka , 900 kg</a:t>
            </a:r>
            <a:endParaRPr lang="cs-CZ" sz="24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25020"/>
            <a:ext cx="7688239" cy="576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574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98186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0" y="5947792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/>
              <a:t>Megaloceros</a:t>
            </a:r>
            <a:r>
              <a:rPr lang="cs-CZ" sz="2400" dirty="0"/>
              <a:t> </a:t>
            </a:r>
            <a:r>
              <a:rPr lang="cs-CZ" sz="2400" dirty="0" err="1" smtClean="0"/>
              <a:t>giganteus</a:t>
            </a:r>
            <a:r>
              <a:rPr lang="cs-CZ" sz="2400" dirty="0"/>
              <a:t> </a:t>
            </a:r>
            <a:r>
              <a:rPr lang="cs-CZ" sz="2400" dirty="0" smtClean="0"/>
              <a:t>– obří stepní jelen – rozpětí paroží až 3,7 m.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393"/>
            <a:ext cx="6667500" cy="481012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8265"/>
            <a:ext cx="39624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6731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98186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17143" y="304800"/>
            <a:ext cx="8856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FF00"/>
                </a:solidFill>
              </a:rPr>
              <a:t>Glaciální relikt </a:t>
            </a:r>
            <a:r>
              <a:rPr lang="cs-CZ" sz="2400" dirty="0" smtClean="0"/>
              <a:t>– pozůstatek chladnomilných druhů po poslední době ledové – ve vrcholových partiích hor.</a:t>
            </a:r>
            <a:endParaRPr lang="cs-CZ" sz="24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4" y="1417740"/>
            <a:ext cx="4510479" cy="338286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35340" y="5105400"/>
            <a:ext cx="4428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Ostružiník moruška</a:t>
            </a:r>
            <a:endParaRPr lang="cs-CZ" sz="24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344" y="1417740"/>
            <a:ext cx="4522257" cy="338286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4545273" y="4920733"/>
            <a:ext cx="4351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Vrba bylinná – nejnižší dřevina rostoucí v ČR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4432242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98186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545273" y="152400"/>
            <a:ext cx="44463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Při posledním oteplení           se k nám od jihu rozšiřují teplomilné druhy</a:t>
            </a:r>
            <a:r>
              <a:rPr lang="cs-CZ" sz="2400" dirty="0" smtClean="0">
                <a:solidFill>
                  <a:srgbClr val="FFFF00"/>
                </a:solidFill>
              </a:rPr>
              <a:t>.</a:t>
            </a:r>
            <a:endParaRPr lang="cs-CZ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4558921" y="2126774"/>
            <a:ext cx="4369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Katrán tatarský – stepní běžec</a:t>
            </a:r>
            <a:endParaRPr lang="cs-CZ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4545273" y="4920733"/>
            <a:ext cx="4351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Hlaváček jarní - trs</a:t>
            </a:r>
            <a:endParaRPr lang="cs-CZ" sz="2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" y="1"/>
            <a:ext cx="4470400" cy="33528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" y="3505199"/>
            <a:ext cx="4470401" cy="335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1344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549" y="58737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98945" y="457200"/>
            <a:ext cx="87982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Vývoj člověka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činnost člověka dnes výrazným způsobem mění ráz </a:t>
            </a:r>
            <a:r>
              <a:rPr lang="cs-CZ" sz="2400" smtClean="0"/>
              <a:t>krajiny   s </a:t>
            </a:r>
            <a:r>
              <a:rPr lang="cs-CZ" sz="2400" dirty="0" smtClean="0"/>
              <a:t>negativním dopadem na organismy</a:t>
            </a:r>
            <a:endParaRPr lang="cs-CZ" sz="24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0349"/>
            <a:ext cx="1742461" cy="3548781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0" y="5567321"/>
            <a:ext cx="1958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Australopithecus</a:t>
            </a:r>
            <a:endParaRPr lang="cs-CZ" dirty="0" smtClean="0"/>
          </a:p>
          <a:p>
            <a:r>
              <a:rPr lang="cs-CZ" dirty="0" smtClean="0"/>
              <a:t>4 – 2,7  mil.</a:t>
            </a: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422" y="1850420"/>
            <a:ext cx="1828799" cy="2438399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1794873" y="4495800"/>
            <a:ext cx="1828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Homo </a:t>
            </a:r>
            <a:r>
              <a:rPr lang="cs-CZ" dirty="0" err="1" smtClean="0"/>
              <a:t>habilis</a:t>
            </a:r>
            <a:endParaRPr lang="cs-CZ" dirty="0" smtClean="0"/>
          </a:p>
          <a:p>
            <a:r>
              <a:rPr lang="cs-CZ" dirty="0" smtClean="0"/>
              <a:t>Člověk zručný</a:t>
            </a:r>
          </a:p>
          <a:p>
            <a:r>
              <a:rPr lang="cs-CZ" dirty="0" smtClean="0"/>
              <a:t>2,3 – 1,4 mil.</a:t>
            </a:r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221" y="1850420"/>
            <a:ext cx="1828799" cy="2438399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3460389" y="4321801"/>
            <a:ext cx="2075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Homo </a:t>
            </a:r>
            <a:r>
              <a:rPr lang="cs-CZ" dirty="0" err="1" smtClean="0"/>
              <a:t>erectus</a:t>
            </a:r>
            <a:endParaRPr lang="cs-CZ" dirty="0" smtClean="0"/>
          </a:p>
          <a:p>
            <a:r>
              <a:rPr lang="cs-CZ" dirty="0" smtClean="0"/>
              <a:t>Člověk vzpřímený</a:t>
            </a:r>
          </a:p>
          <a:p>
            <a:r>
              <a:rPr lang="cs-CZ" dirty="0" smtClean="0"/>
              <a:t>1,8 – 60 tis.</a:t>
            </a:r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020" y="1838901"/>
            <a:ext cx="1907180" cy="2542907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5408020" y="4495800"/>
            <a:ext cx="1907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Homo sapiens</a:t>
            </a:r>
          </a:p>
          <a:p>
            <a:r>
              <a:rPr lang="cs-CZ" dirty="0" smtClean="0"/>
              <a:t>Kromaňonec</a:t>
            </a:r>
          </a:p>
          <a:p>
            <a:r>
              <a:rPr lang="cs-CZ" dirty="0" smtClean="0"/>
              <a:t>35 – 10 tis. BC</a:t>
            </a:r>
            <a:endParaRPr lang="cs-CZ" dirty="0"/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1" y="1838901"/>
            <a:ext cx="1828800" cy="2327564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>
          <a:xfrm>
            <a:off x="7330871" y="4288819"/>
            <a:ext cx="18131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Homo sapiens </a:t>
            </a:r>
            <a:r>
              <a:rPr lang="cs-CZ" dirty="0" err="1" smtClean="0"/>
              <a:t>sapiens</a:t>
            </a:r>
            <a:r>
              <a:rPr lang="cs-CZ" dirty="0" smtClean="0"/>
              <a:t> – </a:t>
            </a:r>
            <a:r>
              <a:rPr lang="cs-CZ" smtClean="0"/>
              <a:t>Člověk rozumný – </a:t>
            </a:r>
            <a:r>
              <a:rPr lang="cs-CZ" dirty="0" smtClean="0"/>
              <a:t>dnešní – Neil Armstrong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46431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14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549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52097" y="2057400"/>
            <a:ext cx="87982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Jak můžeme rozdělit období čtvrtohor?</a:t>
            </a:r>
          </a:p>
          <a:p>
            <a:r>
              <a:rPr lang="cs-CZ" sz="2400" dirty="0" smtClean="0"/>
              <a:t>- </a:t>
            </a:r>
            <a:r>
              <a:rPr lang="cs-CZ" sz="2400" dirty="0"/>
              <a:t>pleistocén – starší </a:t>
            </a:r>
            <a:r>
              <a:rPr lang="cs-CZ" sz="2400" dirty="0" smtClean="0"/>
              <a:t>a holocén </a:t>
            </a:r>
            <a:r>
              <a:rPr lang="cs-CZ" sz="2400" dirty="0"/>
              <a:t>– mladší – posledních 10 tis. </a:t>
            </a:r>
            <a:r>
              <a:rPr lang="cs-CZ" sz="2400" dirty="0" smtClean="0"/>
              <a:t>let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Od kdy čtvrtohory probíhají?</a:t>
            </a:r>
          </a:p>
          <a:p>
            <a:r>
              <a:rPr lang="cs-CZ" sz="2400" dirty="0" smtClean="0"/>
              <a:t>- 2,6 mil. let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Jaká orogeneze probíhá ve čtvrtohorách?</a:t>
            </a:r>
          </a:p>
          <a:p>
            <a:r>
              <a:rPr lang="cs-CZ" sz="2400" dirty="0" smtClean="0"/>
              <a:t>- Alpinské vrásnění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Popiš klima čtvrtohor.</a:t>
            </a:r>
          </a:p>
          <a:p>
            <a:r>
              <a:rPr lang="cs-CZ" sz="2400" dirty="0" smtClean="0"/>
              <a:t>- výrazně se ochlazuje, střídají se doby ledové a meziledové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152097" y="762000"/>
            <a:ext cx="3424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/>
              <a:t>Opakování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0776287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549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10750" y="991983"/>
            <a:ext cx="8798257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Popiš doby ledové e meziledové.</a:t>
            </a:r>
          </a:p>
          <a:p>
            <a:r>
              <a:rPr lang="cs-CZ" sz="2400" dirty="0" smtClean="0"/>
              <a:t>- </a:t>
            </a:r>
            <a:r>
              <a:rPr lang="cs-CZ" sz="2400" dirty="0"/>
              <a:t>glaciály (doby ledové) – trvající 100 tisíce let a kratší interglaciály (doby meziledové – oteplení) trvající 10-ti tisíce </a:t>
            </a:r>
            <a:r>
              <a:rPr lang="cs-CZ" sz="2400" dirty="0" smtClean="0"/>
              <a:t>let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Jaký typ zvětrávání se uplatňoval v dobách ledových?</a:t>
            </a:r>
          </a:p>
          <a:p>
            <a:r>
              <a:rPr lang="cs-CZ" sz="2400" dirty="0" smtClean="0"/>
              <a:t>- mrazové zvětrávání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Jmenuj charakteristické druhy čtvrtohorních živočichů.</a:t>
            </a:r>
          </a:p>
          <a:p>
            <a:r>
              <a:rPr lang="cs-CZ" sz="2400" dirty="0" smtClean="0"/>
              <a:t>- Mamut, </a:t>
            </a:r>
            <a:r>
              <a:rPr lang="cs-CZ" sz="2400" dirty="0" smtClean="0"/>
              <a:t>jeskynní </a:t>
            </a:r>
            <a:r>
              <a:rPr lang="cs-CZ" sz="2400" dirty="0" smtClean="0"/>
              <a:t>medvěd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Co je to glaciální relikt?</a:t>
            </a:r>
          </a:p>
          <a:p>
            <a:r>
              <a:rPr lang="cs-CZ" sz="2400" dirty="0" smtClean="0"/>
              <a:t>- </a:t>
            </a:r>
            <a:r>
              <a:rPr lang="cs-CZ" sz="2400" dirty="0"/>
              <a:t>pozůstatek chladnomilných druhů po poslední době ledové</a:t>
            </a:r>
            <a:endParaRPr lang="cs-CZ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Vyjmenuj vývojové předky člověka. </a:t>
            </a:r>
          </a:p>
          <a:p>
            <a:r>
              <a:rPr lang="cs-CZ" sz="2400" dirty="0" smtClean="0"/>
              <a:t>- </a:t>
            </a:r>
            <a:r>
              <a:rPr lang="cs-CZ" sz="2400" dirty="0" err="1" smtClean="0"/>
              <a:t>Australopithecus</a:t>
            </a:r>
            <a:r>
              <a:rPr lang="cs-CZ" sz="2400" dirty="0" smtClean="0"/>
              <a:t>, </a:t>
            </a:r>
            <a:r>
              <a:rPr lang="cs-CZ" sz="2400" dirty="0"/>
              <a:t>Člověk </a:t>
            </a:r>
            <a:r>
              <a:rPr lang="cs-CZ" sz="2400" dirty="0" smtClean="0"/>
              <a:t>zručný, </a:t>
            </a:r>
            <a:r>
              <a:rPr lang="cs-CZ" sz="2400" dirty="0"/>
              <a:t>Člověk </a:t>
            </a:r>
            <a:r>
              <a:rPr lang="cs-CZ" sz="2400" dirty="0" smtClean="0"/>
              <a:t>vzpřímený, Kromaňonec – Člověk rozumný, </a:t>
            </a:r>
            <a:r>
              <a:rPr lang="cs-CZ" sz="2400" dirty="0"/>
              <a:t>Člověk </a:t>
            </a:r>
            <a:r>
              <a:rPr lang="cs-CZ" sz="2400" dirty="0" smtClean="0"/>
              <a:t>rozumný </a:t>
            </a:r>
            <a:r>
              <a:rPr lang="cs-CZ" sz="2400" dirty="0"/>
              <a:t>– </a:t>
            </a:r>
            <a:r>
              <a:rPr lang="cs-CZ" sz="2400" dirty="0" smtClean="0"/>
              <a:t>dnešního typu</a:t>
            </a:r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170342" y="152400"/>
            <a:ext cx="3424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/>
              <a:t>Opakování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4931850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600501"/>
            <a:ext cx="8915400" cy="5334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cs-CZ" sz="1100" dirty="0" err="1"/>
              <a:t>Iceage</a:t>
            </a:r>
            <a:r>
              <a:rPr lang="cs-CZ" sz="1100" dirty="0"/>
              <a:t> </a:t>
            </a:r>
            <a:r>
              <a:rPr lang="cs-CZ" sz="1100" dirty="0" err="1"/>
              <a:t>north-glacial</a:t>
            </a:r>
            <a:r>
              <a:rPr lang="cs-CZ" sz="1100" dirty="0"/>
              <a:t> hg.png.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2008 [cit. 2013-07-08]. Dostupné z: </a:t>
            </a:r>
            <a:r>
              <a:rPr lang="cs-CZ" sz="1100" dirty="0">
                <a:hlinkClick r:id="rId2"/>
              </a:rPr>
              <a:t>http://</a:t>
            </a:r>
            <a:r>
              <a:rPr lang="cs-CZ" sz="1100" dirty="0" smtClean="0">
                <a:hlinkClick r:id="rId2"/>
              </a:rPr>
              <a:t>cs.wikipedia.org/wiki/Soubor:Iceage_north-glacial_hg.png</a:t>
            </a:r>
            <a:endParaRPr lang="cs-CZ" sz="1100" dirty="0"/>
          </a:p>
          <a:p>
            <a:pPr>
              <a:buFont typeface="Wingdings" pitchFamily="2" charset="2"/>
              <a:buChar char="q"/>
            </a:pPr>
            <a:r>
              <a:rPr lang="cs-CZ" sz="1100" dirty="0" err="1" smtClean="0"/>
              <a:t>Iceage</a:t>
            </a:r>
            <a:r>
              <a:rPr lang="cs-CZ" sz="1100" dirty="0" smtClean="0"/>
              <a:t> </a:t>
            </a:r>
            <a:r>
              <a:rPr lang="cs-CZ" sz="1100" dirty="0" err="1"/>
              <a:t>south-glacial</a:t>
            </a:r>
            <a:r>
              <a:rPr lang="cs-CZ" sz="1100" dirty="0"/>
              <a:t> hg.png.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2008 [cit. 2013-07-08]. Dostupné z: </a:t>
            </a:r>
            <a:r>
              <a:rPr lang="cs-CZ" sz="1100" dirty="0">
                <a:hlinkClick r:id="rId3"/>
              </a:rPr>
              <a:t>http://</a:t>
            </a:r>
            <a:r>
              <a:rPr lang="cs-CZ" sz="1100" dirty="0" smtClean="0">
                <a:hlinkClick r:id="rId3"/>
              </a:rPr>
              <a:t>cs.wikipedia.org/wiki/Soubor:Iceage_south-glacial_hg.png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/>
              <a:t>Lovci mamutu mammoth.jpg.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2007 [cit. 2013-07-08]. Dostupné z: </a:t>
            </a:r>
            <a:r>
              <a:rPr lang="cs-CZ" sz="1100" dirty="0">
                <a:hlinkClick r:id="rId4"/>
              </a:rPr>
              <a:t>http://</a:t>
            </a:r>
            <a:r>
              <a:rPr lang="cs-CZ" sz="1100" dirty="0" smtClean="0">
                <a:hlinkClick r:id="rId4"/>
              </a:rPr>
              <a:t>cs.wikipedia.org/wiki/Soubor:Lovci_mamutu_mammoth.jpg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Woolly</a:t>
            </a:r>
            <a:r>
              <a:rPr lang="cs-CZ" sz="1100" dirty="0"/>
              <a:t> rhinoceros (</a:t>
            </a:r>
            <a:r>
              <a:rPr lang="cs-CZ" sz="1100" dirty="0" err="1"/>
              <a:t>Coelodonta</a:t>
            </a:r>
            <a:r>
              <a:rPr lang="cs-CZ" sz="1100" dirty="0"/>
              <a:t> </a:t>
            </a:r>
            <a:r>
              <a:rPr lang="cs-CZ" sz="1100" dirty="0" err="1"/>
              <a:t>antiquitatis</a:t>
            </a:r>
            <a:r>
              <a:rPr lang="cs-CZ" sz="1100" dirty="0"/>
              <a:t>) - </a:t>
            </a:r>
            <a:r>
              <a:rPr lang="cs-CZ" sz="1100" dirty="0" err="1"/>
              <a:t>Mauricio</a:t>
            </a:r>
            <a:r>
              <a:rPr lang="cs-CZ" sz="1100" dirty="0"/>
              <a:t> Antón.jpg.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2012 [cit. 2013-07-08]. Dostupné z: </a:t>
            </a:r>
            <a:r>
              <a:rPr lang="cs-CZ" sz="1100" dirty="0">
                <a:hlinkClick r:id="rId5"/>
              </a:rPr>
              <a:t>http://cs.wikipedia.org/wiki/Soubor:Woolly_rhinoceros_%28Coelodonta_antiquitatis%29_-_</a:t>
            </a:r>
            <a:r>
              <a:rPr lang="cs-CZ" sz="1100" dirty="0" smtClean="0">
                <a:hlinkClick r:id="rId5"/>
              </a:rPr>
              <a:t>Mauricio_Ant%C3%B3n.jpg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/>
              <a:t>Teufelshöhle-Höhlenbär-Dreiviertelprofil.jpg.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2008 [cit. 2013-07-08]. Dostupné z: </a:t>
            </a:r>
            <a:r>
              <a:rPr lang="cs-CZ" sz="1100" dirty="0">
                <a:hlinkClick r:id="rId6"/>
              </a:rPr>
              <a:t>http://</a:t>
            </a:r>
            <a:r>
              <a:rPr lang="cs-CZ" sz="1100" dirty="0" smtClean="0">
                <a:hlinkClick r:id="rId6"/>
              </a:rPr>
              <a:t>en.wikipedia.org/wiki/File:Teufelsh%C3%B6hle-H%C3%B6hlenb%C3%A4r-Dreiviertelprofil.jpg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Überseemuseum</a:t>
            </a:r>
            <a:r>
              <a:rPr lang="cs-CZ" sz="1100" dirty="0"/>
              <a:t> </a:t>
            </a:r>
            <a:r>
              <a:rPr lang="cs-CZ" sz="1100" dirty="0" err="1"/>
              <a:t>Bremen</a:t>
            </a:r>
            <a:r>
              <a:rPr lang="cs-CZ" sz="1100" dirty="0"/>
              <a:t> 2009 250.JPG.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2009 [cit. 2013-07-08]. Dostupné z: </a:t>
            </a:r>
            <a:r>
              <a:rPr lang="cs-CZ" sz="1100" dirty="0">
                <a:hlinkClick r:id="rId7"/>
              </a:rPr>
              <a:t>http://en.wikipedia.org/wiki/File:%</a:t>
            </a:r>
            <a:r>
              <a:rPr lang="cs-CZ" sz="1100" dirty="0" smtClean="0">
                <a:hlinkClick r:id="rId7"/>
              </a:rPr>
              <a:t>C3%9Cberseemuseum_Bremen_2009_250.JPG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Knight</a:t>
            </a:r>
            <a:r>
              <a:rPr lang="cs-CZ" sz="1100" dirty="0"/>
              <a:t> Megaloceros.jpg.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2009 [cit. 2013-07-08]. Dostupné z: </a:t>
            </a:r>
            <a:r>
              <a:rPr lang="cs-CZ" sz="1100" dirty="0">
                <a:hlinkClick r:id="rId8"/>
              </a:rPr>
              <a:t>http://</a:t>
            </a:r>
            <a:r>
              <a:rPr lang="cs-CZ" sz="1100" dirty="0" smtClean="0">
                <a:hlinkClick r:id="rId8"/>
              </a:rPr>
              <a:t>en.wikipedia.org/wiki/File:Knight_Megaloceros.jpg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/>
              <a:t>Hjortron.jpg.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2009 [cit. 2013-07-08]. Dostupné z: </a:t>
            </a:r>
            <a:r>
              <a:rPr lang="cs-CZ" sz="1100" dirty="0">
                <a:hlinkClick r:id="rId9"/>
              </a:rPr>
              <a:t>http://</a:t>
            </a:r>
            <a:r>
              <a:rPr lang="cs-CZ" sz="1100" dirty="0" smtClean="0">
                <a:hlinkClick r:id="rId9"/>
              </a:rPr>
              <a:t>cs.wikipedia.org/wiki/Soubor:Hjortron.jpg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Salix</a:t>
            </a:r>
            <a:r>
              <a:rPr lang="cs-CZ" sz="1100" dirty="0"/>
              <a:t> </a:t>
            </a:r>
            <a:r>
              <a:rPr lang="cs-CZ" sz="1100" dirty="0" err="1"/>
              <a:t>herbacea</a:t>
            </a:r>
            <a:r>
              <a:rPr lang="cs-CZ" sz="1100" dirty="0"/>
              <a:t> a3.jpg.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2006 [cit. 2013-07-08]. Dostupné z: </a:t>
            </a:r>
            <a:r>
              <a:rPr lang="cs-CZ" sz="1100" dirty="0">
                <a:hlinkClick r:id="rId10"/>
              </a:rPr>
              <a:t>http://</a:t>
            </a:r>
            <a:r>
              <a:rPr lang="cs-CZ" sz="1100" dirty="0" smtClean="0">
                <a:hlinkClick r:id="rId10"/>
              </a:rPr>
              <a:t>cs.wikipedia.org/wiki/Soubor:Salix_herbacea_a3.jpg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/>
              <a:t>PP </a:t>
            </a:r>
            <a:r>
              <a:rPr lang="cs-CZ" sz="1100" dirty="0" err="1"/>
              <a:t>Sprasova</a:t>
            </a:r>
            <a:r>
              <a:rPr lang="cs-CZ" sz="1100" dirty="0"/>
              <a:t> rokle u </a:t>
            </a:r>
            <a:r>
              <a:rPr lang="cs-CZ" sz="1100" dirty="0" err="1"/>
              <a:t>Zemech</a:t>
            </a:r>
            <a:r>
              <a:rPr lang="cs-CZ" sz="1100" dirty="0"/>
              <a:t> Kralupy nad Vltavou CZ top 176.jpg.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2009 [cit. 2013-07-08]. Dostupné z: </a:t>
            </a:r>
            <a:r>
              <a:rPr lang="cs-CZ" sz="1100" dirty="0">
                <a:hlinkClick r:id="rId11"/>
              </a:rPr>
              <a:t>http://</a:t>
            </a:r>
            <a:r>
              <a:rPr lang="cs-CZ" sz="1100" dirty="0" smtClean="0">
                <a:hlinkClick r:id="rId11"/>
              </a:rPr>
              <a:t>cs.wikipedia.org/wiki/Soubor:PP_Sprasova_rokle_u_Zemech_Kralupy_nad_Vltavou_CZ_top_176.jpg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Crambe</a:t>
            </a:r>
            <a:r>
              <a:rPr lang="cs-CZ" sz="1100" dirty="0"/>
              <a:t> </a:t>
            </a:r>
            <a:r>
              <a:rPr lang="cs-CZ" sz="1100" dirty="0" err="1"/>
              <a:t>tataria</a:t>
            </a:r>
            <a:r>
              <a:rPr lang="cs-CZ" sz="1100" dirty="0"/>
              <a:t> 1.jpg.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2012 [cit. 2013-07-08]. Dostupné z: </a:t>
            </a:r>
            <a:r>
              <a:rPr lang="cs-CZ" sz="1100" dirty="0">
                <a:hlinkClick r:id="rId12"/>
              </a:rPr>
              <a:t>http://</a:t>
            </a:r>
            <a:r>
              <a:rPr lang="cs-CZ" sz="1100" dirty="0" smtClean="0">
                <a:hlinkClick r:id="rId12"/>
              </a:rPr>
              <a:t>cs.wikipedia.org/wiki/Soubor:Crambe_tataria_1.jpg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/>
              <a:t>Hlaváček trs.JPG.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2013 [cit. 2013-07-08]. Dostupné z: </a:t>
            </a:r>
            <a:r>
              <a:rPr lang="cs-CZ" sz="1100" dirty="0">
                <a:hlinkClick r:id="rId13"/>
              </a:rPr>
              <a:t>http://</a:t>
            </a:r>
            <a:r>
              <a:rPr lang="cs-CZ" sz="1100" dirty="0" smtClean="0">
                <a:hlinkClick r:id="rId13"/>
              </a:rPr>
              <a:t>cs.wikipedia.org/wiki/Soubor:Hlav%C3%A1%C4%8Dek_trs.JPG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endParaRPr lang="cs-CZ" sz="1100" u="sng" dirty="0" smtClean="0">
              <a:effectLst/>
            </a:endParaRP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76200"/>
            <a:ext cx="7010400" cy="5270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500" b="1" dirty="0"/>
              <a:t>POUŽITÉ ZDROJE:</a:t>
            </a:r>
          </a:p>
        </p:txBody>
      </p:sp>
      <p:pic>
        <p:nvPicPr>
          <p:cNvPr id="11268" name="Picture 7" descr="OPVK_hor_zakladni_logolink_RGB_cz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600501"/>
            <a:ext cx="8915400" cy="5334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cs-CZ" sz="1100" dirty="0"/>
              <a:t>A.afarensis.jpg.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2006 [cit. 2013-07-08]. Dostupné z: </a:t>
            </a:r>
            <a:r>
              <a:rPr lang="cs-CZ" sz="1100" dirty="0">
                <a:hlinkClick r:id="rId2"/>
              </a:rPr>
              <a:t>http://</a:t>
            </a:r>
            <a:r>
              <a:rPr lang="cs-CZ" sz="1100" dirty="0" smtClean="0">
                <a:hlinkClick r:id="rId2"/>
              </a:rPr>
              <a:t>cs.wikipedia.org/wiki/Soubor:A.afarensis.jpg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/>
              <a:t>Homo habilis.JPG.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2007 [cit. 2013-07-08]. Dostupné z: </a:t>
            </a:r>
            <a:r>
              <a:rPr lang="cs-CZ" sz="1100" dirty="0">
                <a:hlinkClick r:id="rId3"/>
              </a:rPr>
              <a:t>http://</a:t>
            </a:r>
            <a:r>
              <a:rPr lang="cs-CZ" sz="1100" dirty="0" smtClean="0">
                <a:hlinkClick r:id="rId3"/>
              </a:rPr>
              <a:t>cs.wikipedia.org/wiki/Soubor:Homo_habilis.JPG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/>
              <a:t>Homo erectus.JPG.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2007 [cit. 2013-07-08]. Dostupné z: </a:t>
            </a:r>
            <a:r>
              <a:rPr lang="cs-CZ" sz="1100" dirty="0">
                <a:hlinkClick r:id="rId4"/>
              </a:rPr>
              <a:t>http://</a:t>
            </a:r>
            <a:r>
              <a:rPr lang="cs-CZ" sz="1100" dirty="0" smtClean="0">
                <a:hlinkClick r:id="rId4"/>
              </a:rPr>
              <a:t>cs.wikipedia.org/wiki/Soubor:Homo_erectus.JPG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/>
              <a:t>Cro-Magnon-Frau-Neanderthal.jpg.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2009 [cit. 2013-07-08]. Dostupné z: </a:t>
            </a:r>
            <a:r>
              <a:rPr lang="cs-CZ" sz="1100" dirty="0">
                <a:hlinkClick r:id="rId5"/>
              </a:rPr>
              <a:t>http://</a:t>
            </a:r>
            <a:r>
              <a:rPr lang="cs-CZ" sz="1100" dirty="0" smtClean="0">
                <a:hlinkClick r:id="rId5"/>
              </a:rPr>
              <a:t>commons.wikimedia.org/wiki/File:Cro-Magnon-Frau-Neanderthal.jpg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/>
              <a:t>Neil Armstrong pose.jpg.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2012 [cit. 2013-07-08]. Dostupné z: </a:t>
            </a:r>
            <a:r>
              <a:rPr lang="cs-CZ" sz="1100" dirty="0">
                <a:hlinkClick r:id="rId6"/>
              </a:rPr>
              <a:t>http://</a:t>
            </a:r>
            <a:r>
              <a:rPr lang="cs-CZ" sz="1100" dirty="0" smtClean="0">
                <a:hlinkClick r:id="rId6"/>
              </a:rPr>
              <a:t>en.wikipedia.org/wiki/File:Neil_Armstrong_pose.jpg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endParaRPr lang="cs-CZ" sz="1100" u="sng" dirty="0" smtClean="0">
              <a:effectLst/>
            </a:endParaRP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76200"/>
            <a:ext cx="7010400" cy="5270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500" b="1" dirty="0"/>
              <a:t>POUŽITÉ ZDROJE:</a:t>
            </a:r>
          </a:p>
        </p:txBody>
      </p:sp>
      <p:pic>
        <p:nvPicPr>
          <p:cNvPr id="11268" name="Picture 7" descr="OPVK_hor_zakladni_logolink_RGB_cz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04152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219" name="Picture 3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30832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000" rIns="73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Digitální učební materiál je určen pro  seznámení, rozšíření, </a:t>
            </a:r>
            <a:r>
              <a:rPr lang="cs-CZ" dirty="0" smtClean="0"/>
              <a:t>upevňování učiva o čtvrtohorách.</a:t>
            </a:r>
            <a:endParaRPr lang="cs-CZ" dirty="0"/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Materiál rozvíjí, </a:t>
            </a:r>
            <a:r>
              <a:rPr lang="cs-CZ" dirty="0" smtClean="0"/>
              <a:t>podporuje, </a:t>
            </a:r>
            <a:r>
              <a:rPr lang="cs-CZ" dirty="0"/>
              <a:t>vysvětluje znalosti o </a:t>
            </a:r>
            <a:r>
              <a:rPr lang="cs-CZ" dirty="0" smtClean="0"/>
              <a:t>čtvrtohorách.</a:t>
            </a:r>
            <a:endParaRPr lang="cs-CZ" dirty="0"/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Je určen pro předmět přírodopis 9. ročník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Tento materiál vznikl ze zápisu autora jako doplňující materiál k učebnici: </a:t>
            </a:r>
            <a:r>
              <a:rPr lang="cs-CZ" i="1" dirty="0"/>
              <a:t>Černík, V., Martinec, Z., Vítek, J</a:t>
            </a:r>
            <a:r>
              <a:rPr lang="cs-CZ" i="1" dirty="0" smtClean="0"/>
              <a:t>.,  </a:t>
            </a:r>
            <a:r>
              <a:rPr lang="cs-CZ" dirty="0"/>
              <a:t>Přírodopis 4 pro 9. ročník základní školy a nižší ročníky víceletých gymnázií, Bělehradská 47, 120 00 Praha 2: SPN, 1998, ISBN 80-7235-044-7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219200" y="210106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solidFill>
                  <a:srgbClr val="FFFF00"/>
                </a:solidFill>
              </a:rPr>
              <a:t>Čtvrtohory</a:t>
            </a:r>
          </a:p>
          <a:p>
            <a:pPr algn="ctr"/>
            <a:r>
              <a:rPr lang="cs-CZ" sz="3600" dirty="0">
                <a:solidFill>
                  <a:srgbClr val="FFFF00"/>
                </a:solidFill>
              </a:rPr>
              <a:t>(</a:t>
            </a:r>
            <a:r>
              <a:rPr lang="cs-CZ" sz="3600" dirty="0" smtClean="0">
                <a:solidFill>
                  <a:srgbClr val="FFFF00"/>
                </a:solidFill>
              </a:rPr>
              <a:t>Kvartér)</a:t>
            </a:r>
            <a:endParaRPr lang="cs-CZ" sz="3600" dirty="0">
              <a:solidFill>
                <a:srgbClr val="FFFF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66700" y="2362200"/>
            <a:ext cx="8610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800" dirty="0" smtClean="0"/>
              <a:t>dnes už se řadí jen jako perioda éry </a:t>
            </a:r>
            <a:r>
              <a:rPr lang="cs-CZ" sz="2800" dirty="0" smtClean="0">
                <a:solidFill>
                  <a:srgbClr val="FFFF00"/>
                </a:solidFill>
              </a:rPr>
              <a:t>kenozoika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800" dirty="0" smtClean="0"/>
              <a:t>zahrnují posledních </a:t>
            </a:r>
            <a:r>
              <a:rPr lang="cs-CZ" sz="2800" dirty="0" smtClean="0">
                <a:solidFill>
                  <a:srgbClr val="FFFF00"/>
                </a:solidFill>
              </a:rPr>
              <a:t>2,6 mil. let</a:t>
            </a:r>
          </a:p>
          <a:p>
            <a:endParaRPr lang="cs-CZ" sz="2800" dirty="0"/>
          </a:p>
          <a:p>
            <a:r>
              <a:rPr lang="cs-CZ" sz="2800" dirty="0" smtClean="0"/>
              <a:t>Dělí se:</a:t>
            </a:r>
          </a:p>
          <a:p>
            <a:r>
              <a:rPr lang="cs-CZ" sz="2800" dirty="0" smtClean="0">
                <a:solidFill>
                  <a:srgbClr val="FFFF00"/>
                </a:solidFill>
              </a:rPr>
              <a:t>pleistocén</a:t>
            </a:r>
            <a:r>
              <a:rPr lang="cs-CZ" sz="2800" dirty="0" smtClean="0"/>
              <a:t> – starší </a:t>
            </a:r>
          </a:p>
          <a:p>
            <a:r>
              <a:rPr lang="cs-CZ" sz="2800" dirty="0" smtClean="0">
                <a:solidFill>
                  <a:srgbClr val="FFFF00"/>
                </a:solidFill>
              </a:rPr>
              <a:t>holocén</a:t>
            </a:r>
            <a:r>
              <a:rPr lang="cs-CZ" sz="2800" dirty="0" smtClean="0"/>
              <a:t> – mladší – posledních 10 tis. let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235090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66700" y="838199"/>
            <a:ext cx="8610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800" dirty="0" smtClean="0"/>
              <a:t> kontinenty jsou uspořádány téměř jako dnes</a:t>
            </a:r>
          </a:p>
          <a:p>
            <a:pPr marL="342900" indent="-342900">
              <a:buFont typeface="Wingdings" pitchFamily="2" charset="2"/>
              <a:buChar char="q"/>
            </a:pPr>
            <a:endParaRPr lang="cs-CZ" sz="2800" dirty="0" smtClean="0"/>
          </a:p>
          <a:p>
            <a:pPr marL="342900" indent="-342900">
              <a:buFont typeface="Wingdings" pitchFamily="2" charset="2"/>
              <a:buChar char="q"/>
            </a:pPr>
            <a:endParaRPr lang="cs-CZ" sz="28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cs-CZ" sz="2800" dirty="0" smtClean="0"/>
              <a:t> </a:t>
            </a:r>
            <a:r>
              <a:rPr lang="cs-CZ" sz="2800" dirty="0" smtClean="0">
                <a:solidFill>
                  <a:srgbClr val="FFFF00"/>
                </a:solidFill>
              </a:rPr>
              <a:t>pokračuje alpinské vrásnění </a:t>
            </a:r>
            <a:r>
              <a:rPr lang="cs-CZ" sz="2800" dirty="0" smtClean="0"/>
              <a:t>a zdvih Himalájí </a:t>
            </a:r>
          </a:p>
          <a:p>
            <a:pPr marL="342900" indent="-342900">
              <a:buFont typeface="Wingdings" pitchFamily="2" charset="2"/>
              <a:buChar char="q"/>
            </a:pPr>
            <a:endParaRPr lang="cs-CZ" sz="2800" dirty="0" smtClean="0"/>
          </a:p>
          <a:p>
            <a:pPr marL="342900" indent="-342900">
              <a:buFont typeface="Wingdings" pitchFamily="2" charset="2"/>
              <a:buChar char="q"/>
            </a:pPr>
            <a:endParaRPr lang="cs-CZ" sz="28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cs-CZ" sz="2800" dirty="0" smtClean="0"/>
              <a:t> vlivem ochlazení </a:t>
            </a:r>
            <a:r>
              <a:rPr lang="cs-CZ" sz="2800" dirty="0" smtClean="0">
                <a:solidFill>
                  <a:srgbClr val="FFFF00"/>
                </a:solidFill>
              </a:rPr>
              <a:t>kolísá hladina moří </a:t>
            </a:r>
            <a:r>
              <a:rPr lang="cs-CZ" sz="2800" dirty="0" smtClean="0"/>
              <a:t>až o 120m, vynořené pevninské mosty umožňují migraci rostlin, živočichů i člověka např. do S Ameriky</a:t>
            </a:r>
          </a:p>
          <a:p>
            <a:pPr marL="342900" indent="-342900">
              <a:buFont typeface="Wingdings" pitchFamily="2" charset="2"/>
              <a:buChar char="q"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8681864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19501" y="3810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rgbClr val="FFFF00"/>
                </a:solidFill>
              </a:rPr>
              <a:t>Doba ledová</a:t>
            </a:r>
            <a:endParaRPr lang="cs-CZ" sz="3600" dirty="0">
              <a:solidFill>
                <a:srgbClr val="FFFF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52400" y="1447800"/>
            <a:ext cx="8610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od konce třetihor se </a:t>
            </a:r>
            <a:r>
              <a:rPr lang="cs-CZ" sz="2400" dirty="0" smtClean="0">
                <a:solidFill>
                  <a:srgbClr val="FFFF00"/>
                </a:solidFill>
              </a:rPr>
              <a:t>klima výrazně ochlazuje </a:t>
            </a:r>
            <a:r>
              <a:rPr lang="cs-CZ" sz="2400" dirty="0" smtClean="0"/>
              <a:t>– nastává doba ledová </a:t>
            </a:r>
          </a:p>
          <a:p>
            <a:pPr marL="342900" indent="-342900">
              <a:buFont typeface="Wingdings" pitchFamily="2" charset="2"/>
              <a:buChar char="q"/>
            </a:pPr>
            <a:endParaRPr lang="cs-CZ" sz="24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dělí se na dlouhé </a:t>
            </a:r>
            <a:r>
              <a:rPr lang="cs-CZ" sz="2400" dirty="0" smtClean="0">
                <a:solidFill>
                  <a:srgbClr val="FFFF00"/>
                </a:solidFill>
              </a:rPr>
              <a:t>glaciály</a:t>
            </a:r>
            <a:r>
              <a:rPr lang="cs-CZ" sz="2400" dirty="0" smtClean="0"/>
              <a:t> (doby ledové) – trvající 100 tisíce let a kratší </a:t>
            </a:r>
            <a:r>
              <a:rPr lang="cs-CZ" sz="2400" dirty="0" smtClean="0">
                <a:solidFill>
                  <a:srgbClr val="FFFF00"/>
                </a:solidFill>
              </a:rPr>
              <a:t>interglaciály</a:t>
            </a:r>
            <a:r>
              <a:rPr lang="cs-CZ" sz="2400" dirty="0" smtClean="0"/>
              <a:t> (doby meziledové – oteplení) trvající 10-ti tisíce let.</a:t>
            </a:r>
          </a:p>
          <a:p>
            <a:pPr marL="342900" indent="-342900">
              <a:buFont typeface="Wingdings" pitchFamily="2" charset="2"/>
              <a:buChar char="q"/>
            </a:pPr>
            <a:endParaRPr lang="cs-CZ" sz="24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vznikají rozsáhlé ledovcové příkrovy – </a:t>
            </a:r>
            <a:r>
              <a:rPr lang="cs-CZ" sz="2400" dirty="0" smtClean="0">
                <a:solidFill>
                  <a:srgbClr val="FFFF00"/>
                </a:solidFill>
              </a:rPr>
              <a:t>pevninské ledovce </a:t>
            </a:r>
            <a:r>
              <a:rPr lang="cs-CZ" sz="2400" dirty="0" smtClean="0"/>
              <a:t>pokrývají </a:t>
            </a:r>
            <a:r>
              <a:rPr lang="cs-CZ" sz="2400" dirty="0"/>
              <a:t>A</a:t>
            </a:r>
            <a:r>
              <a:rPr lang="cs-CZ" sz="2400" dirty="0" smtClean="0"/>
              <a:t>rktidu a značnou část severní polokoule + Antarktidu, </a:t>
            </a:r>
            <a:r>
              <a:rPr lang="cs-CZ" sz="2400" dirty="0" smtClean="0">
                <a:solidFill>
                  <a:srgbClr val="FFFF00"/>
                </a:solidFill>
              </a:rPr>
              <a:t>horské ledovce</a:t>
            </a:r>
            <a:endParaRPr lang="cs-CZ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0084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2510" y="890893"/>
            <a:ext cx="311851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Maximální zalednění severní polokoule.</a:t>
            </a:r>
          </a:p>
          <a:p>
            <a:endParaRPr lang="cs-CZ" sz="2400" dirty="0"/>
          </a:p>
          <a:p>
            <a:r>
              <a:rPr lang="cs-CZ" sz="2400" dirty="0"/>
              <a:t>P</a:t>
            </a:r>
            <a:r>
              <a:rPr lang="cs-CZ" sz="2400" dirty="0" smtClean="0"/>
              <a:t>ři každé době ledové nedosáhl ledovec až k nám. </a:t>
            </a:r>
          </a:p>
          <a:p>
            <a:endParaRPr lang="cs-CZ" sz="2400" dirty="0"/>
          </a:p>
          <a:p>
            <a:r>
              <a:rPr lang="cs-CZ" sz="2400" dirty="0" smtClean="0"/>
              <a:t>Při největším rozsahu se zastavil o </a:t>
            </a:r>
            <a:r>
              <a:rPr lang="cs-CZ" sz="2400" dirty="0" smtClean="0">
                <a:solidFill>
                  <a:srgbClr val="FFFF00"/>
                </a:solidFill>
              </a:rPr>
              <a:t>Krkonoše</a:t>
            </a:r>
            <a:r>
              <a:rPr lang="cs-CZ" sz="2400" dirty="0" smtClean="0"/>
              <a:t> a pronikl až do </a:t>
            </a:r>
            <a:r>
              <a:rPr lang="cs-CZ" sz="2400" dirty="0" smtClean="0">
                <a:solidFill>
                  <a:srgbClr val="FFFF00"/>
                </a:solidFill>
              </a:rPr>
              <a:t>Moravské brány</a:t>
            </a:r>
            <a:r>
              <a:rPr lang="cs-CZ" sz="2400" dirty="0" smtClean="0"/>
              <a:t>.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856" y="-5687"/>
            <a:ext cx="5948144" cy="5948144"/>
          </a:xfrm>
          <a:prstGeom prst="rect">
            <a:avLst/>
          </a:prstGeom>
        </p:spPr>
      </p:pic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98186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29962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81888" y="1066800"/>
            <a:ext cx="311851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Maximální zalednění jižní polokoule.</a:t>
            </a:r>
          </a:p>
          <a:p>
            <a:endParaRPr lang="cs-CZ" sz="2400" dirty="0"/>
          </a:p>
          <a:p>
            <a:r>
              <a:rPr lang="cs-CZ" sz="2400" dirty="0" smtClean="0"/>
              <a:t>Na výrazné ochlazení reagovala celá biota –  neustále migrují rostliny i živočichové, tak jak se posouvají klimatické pásy         v dobách ledových       a meziledových.</a:t>
            </a:r>
            <a:endParaRPr lang="cs-CZ" sz="2400" dirty="0"/>
          </a:p>
        </p:txBody>
      </p:sp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98186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1" y="0"/>
            <a:ext cx="5943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5779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94398" y="20472"/>
            <a:ext cx="89085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 </a:t>
            </a:r>
            <a:r>
              <a:rPr lang="cs-CZ" sz="2400" dirty="0" err="1" smtClean="0"/>
              <a:t>předledovcových</a:t>
            </a:r>
            <a:r>
              <a:rPr lang="cs-CZ" sz="2400" dirty="0" smtClean="0"/>
              <a:t> zónách bylo suché mrazivé klima – </a:t>
            </a:r>
            <a:r>
              <a:rPr lang="cs-CZ" sz="2400" dirty="0" smtClean="0">
                <a:solidFill>
                  <a:srgbClr val="FFFF00"/>
                </a:solidFill>
              </a:rPr>
              <a:t>mrazové zvětrávání</a:t>
            </a:r>
            <a:r>
              <a:rPr lang="cs-CZ" sz="2400" dirty="0" smtClean="0"/>
              <a:t> a odnos materiálu větrem i vodou.</a:t>
            </a:r>
          </a:p>
          <a:p>
            <a:endParaRPr lang="cs-CZ" sz="2400" dirty="0" smtClean="0"/>
          </a:p>
          <a:p>
            <a:r>
              <a:rPr lang="cs-CZ" sz="2400" dirty="0" smtClean="0"/>
              <a:t>Vznikají mrazové sruby – Petrovy kameny, kamenná moře.</a:t>
            </a:r>
          </a:p>
          <a:p>
            <a:r>
              <a:rPr lang="cs-CZ" sz="2400" dirty="0" smtClean="0">
                <a:solidFill>
                  <a:srgbClr val="FFFF00"/>
                </a:solidFill>
              </a:rPr>
              <a:t>Vznikají spraše</a:t>
            </a:r>
            <a:r>
              <a:rPr lang="cs-CZ" sz="2400" dirty="0" smtClean="0"/>
              <a:t> – jemné sedimenty na kterých se vyvíjí černozemě.</a:t>
            </a:r>
          </a:p>
          <a:p>
            <a:r>
              <a:rPr lang="cs-CZ" sz="2400" dirty="0" smtClean="0"/>
              <a:t>Utváří se říční síť, vznikají nánosy </a:t>
            </a:r>
            <a:r>
              <a:rPr lang="cs-CZ" sz="2400" dirty="0" smtClean="0">
                <a:solidFill>
                  <a:srgbClr val="FFFF00"/>
                </a:solidFill>
              </a:rPr>
              <a:t>štěrků a písků</a:t>
            </a:r>
            <a:r>
              <a:rPr lang="cs-CZ" sz="2400" dirty="0" smtClean="0"/>
              <a:t>.</a:t>
            </a:r>
            <a:endParaRPr lang="cs-CZ" sz="2400" dirty="0"/>
          </a:p>
        </p:txBody>
      </p:sp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97959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0350"/>
            <a:ext cx="5410200" cy="405765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638800" y="37338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/>
              <a:t>Váté</a:t>
            </a:r>
            <a:r>
              <a:rPr lang="cs-CZ" sz="2400" dirty="0" smtClean="0"/>
              <a:t> spraše.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8960494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28600" y="15240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Koncem pleistocénu dochází k </a:t>
            </a:r>
            <a:r>
              <a:rPr lang="cs-CZ" sz="2400" dirty="0" smtClean="0">
                <a:solidFill>
                  <a:srgbClr val="FFFF00"/>
                </a:solidFill>
              </a:rPr>
              <a:t>vymírání</a:t>
            </a:r>
            <a:r>
              <a:rPr lang="cs-CZ" sz="2400" dirty="0" smtClean="0"/>
              <a:t> převážně velkých savců. Mezi jedny z příčin se řadí i člověk.</a:t>
            </a:r>
            <a:endParaRPr lang="cs-CZ" sz="2400" dirty="0"/>
          </a:p>
        </p:txBody>
      </p:sp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98186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066800"/>
            <a:ext cx="7010400" cy="46736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28600" y="5947792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Mamut – výška až 4m, až 6 tun, mohutné kly, býložravci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6509016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Živly">
  <a:themeElements>
    <a:clrScheme name="Živly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Živly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924</TotalTime>
  <Words>1345</Words>
  <Application>Microsoft Office PowerPoint</Application>
  <PresentationFormat>Předvádění na obrazovce (4:3)</PresentationFormat>
  <Paragraphs>113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19</vt:i4>
      </vt:variant>
    </vt:vector>
  </HeadingPairs>
  <TitlesOfParts>
    <vt:vector size="21" baseType="lpstr">
      <vt:lpstr>Výchozí návrh</vt:lpstr>
      <vt:lpstr>Živly</vt:lpstr>
      <vt:lpstr>ČTVRTOHORY</vt:lpstr>
      <vt:lpstr>Anotace: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POUŽITÉ ZDROJE:</vt:lpstr>
      <vt:lpstr>POUŽITÉ 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opel</dc:creator>
  <cp:lastModifiedBy>Opel</cp:lastModifiedBy>
  <cp:revision>122</cp:revision>
  <cp:lastPrinted>1601-01-01T00:00:00Z</cp:lastPrinted>
  <dcterms:created xsi:type="dcterms:W3CDTF">1601-01-01T00:00:00Z</dcterms:created>
  <dcterms:modified xsi:type="dcterms:W3CDTF">2014-12-09T20:53:43Z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