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59" r:id="rId3"/>
    <p:sldId id="261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7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5050"/>
    <a:srgbClr val="FF9900"/>
    <a:srgbClr val="77777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C49FB-1469-4F19-B6C2-02C3A0576E3E}" type="datetimeFigureOut">
              <a:rPr lang="cs-CZ" smtClean="0"/>
              <a:pPr/>
              <a:t>18.11.2014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68B79-47A5-4284-B16F-FB1FD2DF919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AAA1-F320-43D9-BA97-50356F934660}" type="datetimeFigureOut">
              <a:rPr lang="cs-CZ" smtClean="0"/>
              <a:pPr/>
              <a:t>18.11.2014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A6A3903-07E3-44C5-962E-8630E64D23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AAA1-F320-43D9-BA97-50356F934660}" type="datetimeFigureOut">
              <a:rPr lang="cs-CZ" smtClean="0"/>
              <a:pPr/>
              <a:t>18.11.2014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3903-07E3-44C5-962E-8630E64D23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AAA1-F320-43D9-BA97-50356F934660}" type="datetimeFigureOut">
              <a:rPr lang="cs-CZ" smtClean="0"/>
              <a:pPr/>
              <a:t>18.11.2014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3903-07E3-44C5-962E-8630E64D23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AAA1-F320-43D9-BA97-50356F934660}" type="datetimeFigureOut">
              <a:rPr lang="cs-CZ" smtClean="0"/>
              <a:pPr/>
              <a:t>18.11.2014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A6A3903-07E3-44C5-962E-8630E64D23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AAA1-F320-43D9-BA97-50356F934660}" type="datetimeFigureOut">
              <a:rPr lang="cs-CZ" smtClean="0"/>
              <a:pPr/>
              <a:t>18.11.2014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3903-07E3-44C5-962E-8630E64D23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AAA1-F320-43D9-BA97-50356F934660}" type="datetimeFigureOut">
              <a:rPr lang="cs-CZ" smtClean="0"/>
              <a:pPr/>
              <a:t>18.11.2014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3903-07E3-44C5-962E-8630E64D23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AAA1-F320-43D9-BA97-50356F934660}" type="datetimeFigureOut">
              <a:rPr lang="cs-CZ" smtClean="0"/>
              <a:pPr/>
              <a:t>18.11.2014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A6A3903-07E3-44C5-962E-8630E64D23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AAA1-F320-43D9-BA97-50356F934660}" type="datetimeFigureOut">
              <a:rPr lang="cs-CZ" smtClean="0"/>
              <a:pPr/>
              <a:t>18.11.2014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3903-07E3-44C5-962E-8630E64D23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AAA1-F320-43D9-BA97-50356F934660}" type="datetimeFigureOut">
              <a:rPr lang="cs-CZ" smtClean="0"/>
              <a:pPr/>
              <a:t>18.11.2014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3903-07E3-44C5-962E-8630E64D23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AAA1-F320-43D9-BA97-50356F934660}" type="datetimeFigureOut">
              <a:rPr lang="cs-CZ" smtClean="0"/>
              <a:pPr/>
              <a:t>18.11.2014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3903-07E3-44C5-962E-8630E64D23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AAA1-F320-43D9-BA97-50356F934660}" type="datetimeFigureOut">
              <a:rPr lang="cs-CZ" smtClean="0"/>
              <a:pPr/>
              <a:t>18.11.2014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3903-07E3-44C5-962E-8630E64D23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FBAAA1-F320-43D9-BA97-50356F934660}" type="datetimeFigureOut">
              <a:rPr lang="cs-CZ" smtClean="0"/>
              <a:pPr/>
              <a:t>18.11.2014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A6A3903-07E3-44C5-962E-8630E64D23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ircl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stro.sci.muni.cz/lelek/alfaori.html" TargetMode="External"/><Relationship Id="rId2" Type="http://schemas.openxmlformats.org/officeDocument/2006/relationships/hyperlink" Target="http://cs.wikipedia.org/wiki/Souhv%C4%9Bzd%C3%A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4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1016496"/>
          </a:xfrm>
        </p:spPr>
        <p:txBody>
          <a:bodyPr>
            <a:normAutofit/>
          </a:bodyPr>
          <a:lstStyle/>
          <a:p>
            <a:pPr algn="ctr"/>
            <a:r>
              <a:rPr lang="cs-CZ" sz="48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SOUHVĚZDÍ</a:t>
            </a:r>
            <a:endParaRPr lang="cs-CZ" sz="4800" b="1" i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0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b="1" dirty="0" smtClean="0"/>
              <a:t>Pří_020_Rozmanitost </a:t>
            </a:r>
            <a:r>
              <a:rPr lang="cs-CZ" b="1" dirty="0" smtClean="0"/>
              <a:t>přírody_Souhvězdí</a:t>
            </a:r>
          </a:p>
          <a:p>
            <a:pPr algn="ctr"/>
            <a:r>
              <a:rPr lang="cs-CZ" b="1" dirty="0" smtClean="0"/>
              <a:t>Autor</a:t>
            </a:r>
            <a:r>
              <a:rPr lang="cs-CZ" b="1" dirty="0"/>
              <a:t>: </a:t>
            </a:r>
            <a:r>
              <a:rPr lang="cs-CZ" b="1" dirty="0" smtClean="0"/>
              <a:t>Zdeňka Bartlová</a:t>
            </a:r>
            <a:endParaRPr lang="cs-CZ" dirty="0"/>
          </a:p>
          <a:p>
            <a:pPr algn="ctr"/>
            <a:r>
              <a:rPr lang="cs-CZ" dirty="0"/>
              <a:t>Škola: Základní škola Slušovice, okres Zlín, příspěvková organizace 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dirty="0"/>
              <a:t>Registrační číslo projektu: CZ.1.07/1.1.38/02.0025</a:t>
            </a:r>
          </a:p>
          <a:p>
            <a:pPr algn="ctr"/>
            <a:r>
              <a:rPr lang="cs-CZ" dirty="0"/>
              <a:t>Název projektu: Modernizace výuky na ZŠ Slušovice, </a:t>
            </a:r>
            <a:r>
              <a:rPr lang="cs-CZ" dirty="0" err="1"/>
              <a:t>Fryšták</a:t>
            </a:r>
            <a:r>
              <a:rPr lang="cs-CZ" dirty="0"/>
              <a:t>, </a:t>
            </a:r>
            <a:r>
              <a:rPr lang="cs-CZ" dirty="0" err="1"/>
              <a:t>Kašava</a:t>
            </a:r>
            <a:r>
              <a:rPr lang="cs-CZ" dirty="0"/>
              <a:t> a Velehrad</a:t>
            </a:r>
          </a:p>
          <a:p>
            <a:pPr algn="ctr"/>
            <a:r>
              <a:rPr lang="cs-CZ" sz="1200" dirty="0"/>
              <a:t>Tento projekt je spolufinancován z Evropského sociálního fondu a státního rozpočtu České republiky.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čtyřsměrka</a:t>
            </a:r>
            <a:r>
              <a:rPr lang="cs-CZ" dirty="0" smtClean="0">
                <a:solidFill>
                  <a:srgbClr val="FF0000"/>
                </a:solidFill>
              </a:rPr>
              <a:t> – souhvězdí (správné řešení)</a:t>
            </a:r>
            <a:endParaRPr lang="cs-CZ" dirty="0">
              <a:solidFill>
                <a:srgbClr val="FF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83568" y="1844824"/>
          <a:ext cx="3684299" cy="2840079"/>
        </p:xfrm>
        <a:graphic>
          <a:graphicData uri="http://schemas.openxmlformats.org/drawingml/2006/table">
            <a:tbl>
              <a:tblPr/>
              <a:tblGrid>
                <a:gridCol w="408841"/>
                <a:gridCol w="408841"/>
                <a:gridCol w="408841"/>
                <a:gridCol w="408841"/>
                <a:gridCol w="409787"/>
                <a:gridCol w="409787"/>
                <a:gridCol w="409787"/>
                <a:gridCol w="409787"/>
                <a:gridCol w="409787"/>
              </a:tblGrid>
              <a:tr h="3623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O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R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>
                          <a:latin typeface="Arial"/>
                          <a:ea typeface="Calibri"/>
                          <a:cs typeface="Times New Roman"/>
                        </a:rPr>
                        <a:t>O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K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>
                          <a:latin typeface="Arial"/>
                          <a:ea typeface="Calibri"/>
                          <a:cs typeface="Times New Roman"/>
                        </a:rPr>
                        <a:t>M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3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U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>
                          <a:latin typeface="Arial"/>
                          <a:ea typeface="Calibri"/>
                          <a:cs typeface="Times New Roman"/>
                        </a:rPr>
                        <a:t>P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L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T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M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>
                          <a:latin typeface="Arial"/>
                          <a:ea typeface="Calibri"/>
                          <a:cs typeface="Times New Roman"/>
                        </a:rPr>
                        <a:t>V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>
                          <a:latin typeface="Arial"/>
                          <a:ea typeface="Calibri"/>
                          <a:cs typeface="Times New Roman"/>
                        </a:rPr>
                        <a:t>E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S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3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>
                          <a:latin typeface="Arial"/>
                          <a:ea typeface="Calibri"/>
                          <a:cs typeface="Times New Roman"/>
                        </a:rPr>
                        <a:t>S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>
                          <a:latin typeface="Arial"/>
                          <a:ea typeface="Calibri"/>
                          <a:cs typeface="Times New Roman"/>
                        </a:rPr>
                        <a:t>O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>
                          <a:latin typeface="Arial"/>
                          <a:ea typeface="Calibri"/>
                          <a:cs typeface="Times New Roman"/>
                        </a:rPr>
                        <a:t>U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>
                          <a:latin typeface="Arial"/>
                          <a:ea typeface="Calibri"/>
                          <a:cs typeface="Times New Roman"/>
                        </a:rPr>
                        <a:t>V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>
                          <a:latin typeface="Arial"/>
                          <a:ea typeface="Calibri"/>
                          <a:cs typeface="Times New Roman"/>
                        </a:rPr>
                        <a:t>Ě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>
                          <a:latin typeface="Arial"/>
                          <a:ea typeface="Calibri"/>
                          <a:cs typeface="Times New Roman"/>
                        </a:rPr>
                        <a:t>Z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>
                          <a:latin typeface="Arial"/>
                          <a:ea typeface="Calibri"/>
                          <a:cs typeface="Times New Roman"/>
                        </a:rPr>
                        <a:t>D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>
                          <a:latin typeface="Arial"/>
                          <a:ea typeface="Calibri"/>
                          <a:cs typeface="Times New Roman"/>
                        </a:rPr>
                        <a:t>Í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836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>
                          <a:latin typeface="Arial"/>
                          <a:ea typeface="Calibri"/>
                          <a:cs typeface="Times New Roman"/>
                        </a:rPr>
                        <a:t>L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E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 smtClean="0"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J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>
                          <a:latin typeface="Arial"/>
                          <a:ea typeface="Calibri"/>
                          <a:cs typeface="Times New Roman"/>
                        </a:rPr>
                        <a:t>Z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>
                          <a:latin typeface="Arial"/>
                          <a:ea typeface="Calibri"/>
                          <a:cs typeface="Times New Roman"/>
                        </a:rPr>
                        <a:t>V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E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3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>
                          <a:latin typeface="Arial"/>
                          <a:ea typeface="Calibri"/>
                          <a:cs typeface="Times New Roman"/>
                        </a:rPr>
                        <a:t>Á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K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Š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>
                          <a:latin typeface="Arial"/>
                          <a:ea typeface="Calibri"/>
                          <a:cs typeface="Times New Roman"/>
                        </a:rPr>
                        <a:t>D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>
                          <a:latin typeface="Arial"/>
                          <a:ea typeface="Calibri"/>
                          <a:cs typeface="Times New Roman"/>
                        </a:rPr>
                        <a:t>Ě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O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3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D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>
                          <a:latin typeface="Arial"/>
                          <a:ea typeface="Calibri"/>
                          <a:cs typeface="Times New Roman"/>
                        </a:rPr>
                        <a:t>R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P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K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Y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>
                          <a:latin typeface="Arial"/>
                          <a:ea typeface="Calibri"/>
                          <a:cs typeface="Times New Roman"/>
                        </a:rPr>
                        <a:t>D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R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3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F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>
                          <a:latin typeface="Arial"/>
                          <a:ea typeface="Calibri"/>
                          <a:cs typeface="Times New Roman"/>
                        </a:rPr>
                        <a:t>K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E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U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L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>
                          <a:latin typeface="Arial"/>
                          <a:ea typeface="Calibri"/>
                          <a:cs typeface="Times New Roman"/>
                        </a:rPr>
                        <a:t>S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Z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3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Ř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Z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Ů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V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Y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L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>
                          <a:latin typeface="Arial"/>
                          <a:ea typeface="Calibri"/>
                          <a:cs typeface="Times New Roman"/>
                        </a:rPr>
                        <a:t>M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076056" y="1916832"/>
            <a:ext cx="132760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ORION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POLÁRKA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MEDVĚD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HVĚZDA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SOUHVĚZDÍ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SLUNCE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MALÝ VŮZ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20" y="5229200"/>
            <a:ext cx="8280920" cy="64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 smtClean="0"/>
              <a:t>Vyhledejte ve </a:t>
            </a:r>
            <a:r>
              <a:rPr lang="cs-CZ" i="1" dirty="0" err="1" smtClean="0"/>
              <a:t>čtyřsměrce</a:t>
            </a:r>
            <a:r>
              <a:rPr lang="cs-CZ" i="1" dirty="0" smtClean="0"/>
              <a:t> názvy, které se pojí se souhvězdím a sluneční soustavou.</a:t>
            </a:r>
          </a:p>
          <a:p>
            <a:r>
              <a:rPr lang="cs-CZ" i="1" dirty="0" smtClean="0"/>
              <a:t>Celkem zaznač sedm názvů.</a:t>
            </a:r>
            <a:endParaRPr lang="cs-CZ" i="1" dirty="0"/>
          </a:p>
        </p:txBody>
      </p:sp>
      <p:pic>
        <p:nvPicPr>
          <p:cNvPr id="7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5949280"/>
            <a:ext cx="3240360" cy="7060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ŠTIKOVÁ, V. </a:t>
            </a:r>
            <a:r>
              <a:rPr lang="en-US" sz="2400" i="1" dirty="0" err="1" smtClean="0"/>
              <a:t>Přírodověda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Učebnice</a:t>
            </a:r>
            <a:r>
              <a:rPr lang="en-US" sz="2400" i="1" dirty="0" smtClean="0"/>
              <a:t> pro 5. </a:t>
            </a:r>
            <a:r>
              <a:rPr lang="en-US" sz="2400" i="1" dirty="0" err="1" smtClean="0"/>
              <a:t>ročník</a:t>
            </a:r>
            <a:r>
              <a:rPr lang="en-US" sz="2400" i="1" dirty="0" smtClean="0"/>
              <a:t>: </a:t>
            </a:r>
            <a:r>
              <a:rPr lang="en-US" sz="2400" i="1" dirty="0" err="1" smtClean="0"/>
              <a:t>Člověk</a:t>
            </a:r>
            <a:r>
              <a:rPr lang="en-US" sz="2400" i="1" dirty="0" smtClean="0"/>
              <a:t> a </a:t>
            </a:r>
            <a:r>
              <a:rPr lang="en-US" sz="2400" i="1" dirty="0" err="1" smtClean="0"/>
              <a:t>jeho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svět</a:t>
            </a:r>
            <a:r>
              <a:rPr lang="en-US" sz="2400" i="1" dirty="0" smtClean="0"/>
              <a:t>.</a:t>
            </a:r>
            <a:r>
              <a:rPr lang="en-US" sz="2400" dirty="0" smtClean="0"/>
              <a:t> Brno: NOVÁ ŠKOLA, 2010. ISBN 978-80-7289-063-7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r>
              <a:rPr lang="cs-CZ" sz="2400" dirty="0" smtClean="0"/>
              <a:t>Souhvězdí</a:t>
            </a:r>
            <a:r>
              <a:rPr lang="cs-CZ" sz="2400" dirty="0" smtClean="0"/>
              <a:t>. </a:t>
            </a:r>
            <a:r>
              <a:rPr lang="cs-CZ" sz="2400" i="1" dirty="0" smtClean="0"/>
              <a:t>Zajímavosti o souhvězdích</a:t>
            </a:r>
            <a:r>
              <a:rPr lang="cs-CZ" sz="2400" dirty="0" smtClean="0"/>
              <a:t> [online]. 2013 [cit. 2013-08-10]. Dostupné z: </a:t>
            </a:r>
            <a:r>
              <a:rPr lang="cs-CZ" sz="2400" dirty="0" smtClean="0">
                <a:hlinkClick r:id="rId2"/>
              </a:rPr>
              <a:t>http://cs.wikipedia.org/wiki/Souhv%C4%9Bzd%C3%AD</a:t>
            </a:r>
            <a:endParaRPr lang="cs-CZ" sz="2400" dirty="0" smtClean="0"/>
          </a:p>
          <a:p>
            <a:r>
              <a:rPr lang="cs-CZ" sz="2400" dirty="0" smtClean="0"/>
              <a:t>Souhvězdí. </a:t>
            </a:r>
            <a:r>
              <a:rPr lang="cs-CZ" sz="2400" i="1" dirty="0" smtClean="0"/>
              <a:t>Dělení</a:t>
            </a:r>
            <a:r>
              <a:rPr lang="cs-CZ" sz="2400" dirty="0" smtClean="0"/>
              <a:t> [online]. 2013 [cit. 2013-08-10]. Dostupné z: </a:t>
            </a:r>
            <a:r>
              <a:rPr lang="cs-CZ" sz="2400" dirty="0" smtClean="0">
                <a:hlinkClick r:id="rId2"/>
              </a:rPr>
              <a:t>http://cs.wikipedia.org/wiki/Souhv%C4%9Bzd%C3%AD</a:t>
            </a:r>
            <a:endParaRPr lang="cs-CZ" sz="2400" dirty="0" smtClean="0"/>
          </a:p>
          <a:p>
            <a:r>
              <a:rPr lang="cs-CZ" sz="2400" dirty="0" smtClean="0"/>
              <a:t>Alfa </a:t>
            </a:r>
            <a:r>
              <a:rPr lang="cs-CZ" sz="2400" dirty="0" err="1" smtClean="0"/>
              <a:t>OrionisAlfa</a:t>
            </a:r>
            <a:r>
              <a:rPr lang="cs-CZ" sz="2400" dirty="0" smtClean="0"/>
              <a:t> </a:t>
            </a:r>
            <a:r>
              <a:rPr lang="cs-CZ" sz="2400" dirty="0" err="1" smtClean="0"/>
              <a:t>Orionis</a:t>
            </a:r>
            <a:r>
              <a:rPr lang="cs-CZ" sz="2400" dirty="0" smtClean="0"/>
              <a:t>. </a:t>
            </a:r>
            <a:r>
              <a:rPr lang="cs-CZ" sz="2400" i="1" dirty="0" smtClean="0"/>
              <a:t>Souhvězdí Orion</a:t>
            </a:r>
            <a:r>
              <a:rPr lang="cs-CZ" sz="2400" dirty="0" smtClean="0"/>
              <a:t> [online]. 1999 [cit. 2013-08-10]. Dostupné z: </a:t>
            </a:r>
            <a:r>
              <a:rPr lang="cs-CZ" sz="2400" dirty="0" smtClean="0">
                <a:hlinkClick r:id="rId3"/>
              </a:rPr>
              <a:t>http://</a:t>
            </a:r>
            <a:r>
              <a:rPr lang="cs-CZ" sz="2400" dirty="0" smtClean="0">
                <a:hlinkClick r:id="rId3"/>
              </a:rPr>
              <a:t>astro.</a:t>
            </a:r>
            <a:r>
              <a:rPr lang="cs-CZ" sz="2400" dirty="0" err="1" smtClean="0">
                <a:hlinkClick r:id="rId3"/>
              </a:rPr>
              <a:t>sci.muni.cz</a:t>
            </a:r>
            <a:r>
              <a:rPr lang="cs-CZ" sz="2400" dirty="0" smtClean="0">
                <a:hlinkClick r:id="rId3"/>
              </a:rPr>
              <a:t>/lelek/</a:t>
            </a:r>
            <a:r>
              <a:rPr lang="cs-CZ" sz="2400" dirty="0" err="1" smtClean="0">
                <a:hlinkClick r:id="rId3"/>
              </a:rPr>
              <a:t>alfaori.html</a:t>
            </a:r>
            <a:endParaRPr lang="cs-CZ" sz="2400" dirty="0" smtClean="0"/>
          </a:p>
          <a:p>
            <a:r>
              <a:rPr lang="cs-CZ" sz="2400" i="1" dirty="0" smtClean="0"/>
              <a:t>Microsoft PowerPoint: Obrázky</a:t>
            </a:r>
            <a:r>
              <a:rPr lang="cs-CZ" sz="2400" dirty="0" smtClean="0"/>
              <a:t>. 2014</a:t>
            </a:r>
            <a:r>
              <a:rPr lang="cs-CZ" sz="2400" dirty="0" smtClean="0"/>
              <a:t>.</a:t>
            </a:r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5949280"/>
            <a:ext cx="3240360" cy="7060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2132856"/>
            <a:ext cx="8458200" cy="1222375"/>
          </a:xfrm>
        </p:spPr>
        <p:txBody>
          <a:bodyPr/>
          <a:lstStyle/>
          <a:p>
            <a:r>
              <a:rPr lang="cs-CZ" sz="4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3501008"/>
            <a:ext cx="9144000" cy="17543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</a:t>
            </a:r>
            <a:r>
              <a:rPr lang="cs-CZ" dirty="0" smtClean="0"/>
              <a:t>určen k seznámení žáků se souhvězdím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rozvíjí nově získané vědomosti a dovednosti žáků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</a:t>
            </a:r>
            <a:r>
              <a:rPr lang="cs-CZ" dirty="0" smtClean="0"/>
              <a:t>předmět přírodověda pro 5. ročník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Tento materiál vznikl </a:t>
            </a:r>
            <a:r>
              <a:rPr lang="cs-CZ" dirty="0" smtClean="0"/>
              <a:t>ze zápisů autora jako doplňující </a:t>
            </a:r>
            <a:r>
              <a:rPr lang="cs-CZ" dirty="0"/>
              <a:t>materiál k </a:t>
            </a:r>
            <a:r>
              <a:rPr lang="cs-CZ" dirty="0" smtClean="0"/>
              <a:t>učebnici:</a:t>
            </a:r>
            <a:endParaRPr lang="cs-CZ" dirty="0"/>
          </a:p>
          <a:p>
            <a:r>
              <a:rPr lang="en-US" dirty="0" smtClean="0"/>
              <a:t>ŠTIKOVÁ, V. </a:t>
            </a:r>
            <a:r>
              <a:rPr lang="en-US" i="1" dirty="0" err="1" smtClean="0"/>
              <a:t>Přírodověda</a:t>
            </a:r>
            <a:r>
              <a:rPr lang="en-US" i="1" dirty="0" smtClean="0"/>
              <a:t>, </a:t>
            </a:r>
            <a:r>
              <a:rPr lang="en-US" i="1" dirty="0" err="1" smtClean="0"/>
              <a:t>Učebnice</a:t>
            </a:r>
            <a:r>
              <a:rPr lang="en-US" i="1" dirty="0" smtClean="0"/>
              <a:t> pro 5. </a:t>
            </a:r>
            <a:r>
              <a:rPr lang="en-US" i="1" dirty="0" err="1" smtClean="0"/>
              <a:t>ročník</a:t>
            </a:r>
            <a:r>
              <a:rPr lang="en-US" i="1" dirty="0" smtClean="0"/>
              <a:t>: </a:t>
            </a:r>
            <a:r>
              <a:rPr lang="en-US" i="1" dirty="0" err="1" smtClean="0"/>
              <a:t>Člověk</a:t>
            </a:r>
            <a:r>
              <a:rPr lang="en-US" i="1" dirty="0" smtClean="0"/>
              <a:t> a </a:t>
            </a:r>
            <a:r>
              <a:rPr lang="en-US" i="1" dirty="0" err="1" smtClean="0"/>
              <a:t>jeho</a:t>
            </a:r>
            <a:r>
              <a:rPr lang="en-US" i="1" dirty="0" smtClean="0"/>
              <a:t> </a:t>
            </a:r>
            <a:r>
              <a:rPr lang="en-US" i="1" dirty="0" err="1" smtClean="0"/>
              <a:t>svět</a:t>
            </a:r>
            <a:r>
              <a:rPr lang="en-US" i="1" dirty="0" smtClean="0"/>
              <a:t>.</a:t>
            </a:r>
            <a:r>
              <a:rPr lang="en-US" dirty="0" smtClean="0"/>
              <a:t> Brno: NOVÁ ŠKOLA, 2010. ISBN 978-80-7289-063-7.</a:t>
            </a:r>
            <a:endParaRPr lang="cs-CZ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3640" y="6151984"/>
            <a:ext cx="3240360" cy="706016"/>
          </a:xfrm>
          <a:prstGeom prst="rect">
            <a:avLst/>
          </a:prstGeom>
          <a:noFill/>
        </p:spPr>
      </p:pic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souhvězdí</a:t>
            </a:r>
            <a:endParaRPr lang="cs-CZ" b="1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spojení hvězd </a:t>
            </a:r>
            <a:r>
              <a:rPr lang="cs-CZ" dirty="0" smtClean="0"/>
              <a:t>na obloze </a:t>
            </a:r>
            <a:r>
              <a:rPr lang="cs-CZ" b="1" dirty="0" smtClean="0"/>
              <a:t>do skupin</a:t>
            </a:r>
            <a:r>
              <a:rPr lang="cs-CZ" dirty="0" smtClean="0"/>
              <a:t>, říkáme </a:t>
            </a:r>
            <a:r>
              <a:rPr lang="cs-CZ" b="1" dirty="0" smtClean="0"/>
              <a:t>souhvězdí</a:t>
            </a:r>
          </a:p>
          <a:p>
            <a:r>
              <a:rPr lang="cs-CZ" dirty="0" smtClean="0"/>
              <a:t>tyto hvězdy </a:t>
            </a:r>
            <a:r>
              <a:rPr lang="cs-CZ" b="1" dirty="0" smtClean="0"/>
              <a:t>byly</a:t>
            </a:r>
            <a:r>
              <a:rPr lang="cs-CZ" dirty="0" smtClean="0"/>
              <a:t> v dávných dobách </a:t>
            </a:r>
            <a:r>
              <a:rPr lang="cs-CZ" b="1" dirty="0" smtClean="0"/>
              <a:t>pojmenovány</a:t>
            </a:r>
            <a:r>
              <a:rPr lang="cs-CZ" dirty="0" smtClean="0"/>
              <a:t> lidmi podle  jejich tvaru </a:t>
            </a:r>
            <a:r>
              <a:rPr lang="cs-CZ" b="1" dirty="0" smtClean="0"/>
              <a:t>jmény</a:t>
            </a:r>
            <a:r>
              <a:rPr lang="cs-CZ" dirty="0" smtClean="0"/>
              <a:t> </a:t>
            </a:r>
            <a:r>
              <a:rPr lang="cs-CZ" b="1" dirty="0" smtClean="0"/>
              <a:t>zvířat</a:t>
            </a:r>
            <a:r>
              <a:rPr lang="cs-CZ" dirty="0" smtClean="0"/>
              <a:t>, </a:t>
            </a:r>
            <a:r>
              <a:rPr lang="cs-CZ" b="1" dirty="0" smtClean="0"/>
              <a:t>lidských</a:t>
            </a:r>
            <a:r>
              <a:rPr lang="cs-CZ" dirty="0" smtClean="0"/>
              <a:t> a </a:t>
            </a:r>
            <a:r>
              <a:rPr lang="cs-CZ" b="1" dirty="0" smtClean="0"/>
              <a:t>božských hrdinů</a:t>
            </a:r>
            <a:r>
              <a:rPr lang="cs-CZ" dirty="0" smtClean="0"/>
              <a:t> a </a:t>
            </a:r>
            <a:r>
              <a:rPr lang="cs-CZ" b="1" dirty="0" smtClean="0"/>
              <a:t>věcí</a:t>
            </a:r>
            <a:r>
              <a:rPr lang="cs-CZ" dirty="0" smtClean="0"/>
              <a:t> ze svého okolí</a:t>
            </a:r>
          </a:p>
          <a:p>
            <a:r>
              <a:rPr lang="cs-CZ" dirty="0" smtClean="0"/>
              <a:t>v některých souhvězdích můžeme pozorovat </a:t>
            </a:r>
            <a:r>
              <a:rPr lang="cs-CZ" b="1" dirty="0" smtClean="0"/>
              <a:t>výraznější skupiny hvězd</a:t>
            </a:r>
          </a:p>
          <a:p>
            <a:r>
              <a:rPr lang="cs-CZ" b="1" dirty="0" smtClean="0"/>
              <a:t>nejznámějšími</a:t>
            </a:r>
            <a:r>
              <a:rPr lang="cs-CZ" dirty="0" smtClean="0"/>
              <a:t> na obloze jsou </a:t>
            </a:r>
            <a:r>
              <a:rPr lang="cs-CZ" b="1" dirty="0" smtClean="0"/>
              <a:t>Velký vůz</a:t>
            </a:r>
            <a:r>
              <a:rPr lang="cs-CZ" dirty="0" smtClean="0"/>
              <a:t> a </a:t>
            </a:r>
            <a:r>
              <a:rPr lang="cs-CZ" b="1" dirty="0" smtClean="0"/>
              <a:t>Malý vůz </a:t>
            </a:r>
            <a:r>
              <a:rPr lang="cs-CZ" dirty="0" smtClean="0"/>
              <a:t>(součástí </a:t>
            </a:r>
            <a:r>
              <a:rPr lang="cs-CZ" b="1" dirty="0" smtClean="0"/>
              <a:t>Malého vozu </a:t>
            </a:r>
            <a:r>
              <a:rPr lang="cs-CZ" dirty="0" smtClean="0"/>
              <a:t>je hvězda </a:t>
            </a:r>
            <a:r>
              <a:rPr lang="cs-CZ" b="1" dirty="0" smtClean="0"/>
              <a:t>POLÁRKA</a:t>
            </a:r>
            <a:r>
              <a:rPr lang="cs-CZ" dirty="0" smtClean="0"/>
              <a:t>)</a:t>
            </a:r>
          </a:p>
          <a:p>
            <a:r>
              <a:rPr lang="cs-CZ" dirty="0" smtClean="0"/>
              <a:t>každé souhvězdí tvoří mezi sebou určité </a:t>
            </a:r>
            <a:r>
              <a:rPr lang="cs-CZ" b="1" dirty="0" smtClean="0"/>
              <a:t>hranice</a:t>
            </a:r>
          </a:p>
        </p:txBody>
      </p:sp>
      <p:pic>
        <p:nvPicPr>
          <p:cNvPr id="1026" name="Picture 2" descr="C:\Users\uzivatel\AppData\Local\Microsoft\Windows\Temporary Internet Files\Content.IE5\CU1QYYWN\MC90030107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88640"/>
            <a:ext cx="1202432" cy="12024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Velký a malý vůz</a:t>
            </a:r>
            <a:endParaRPr lang="cs-CZ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 smtClean="0"/>
              <a:t>u </a:t>
            </a:r>
            <a:r>
              <a:rPr lang="cs-CZ" b="1" dirty="0" smtClean="0"/>
              <a:t>Velkého vozu </a:t>
            </a:r>
            <a:r>
              <a:rPr lang="cs-CZ" dirty="0" smtClean="0"/>
              <a:t>jde o skupinu hvězd, která </a:t>
            </a:r>
            <a:r>
              <a:rPr lang="cs-CZ" b="1" dirty="0" smtClean="0"/>
              <a:t>patří</a:t>
            </a:r>
            <a:r>
              <a:rPr lang="cs-CZ" dirty="0" smtClean="0"/>
              <a:t> </a:t>
            </a:r>
            <a:r>
              <a:rPr lang="cs-CZ" b="1" dirty="0" smtClean="0"/>
              <a:t>k souhvězdí Velké medvědice</a:t>
            </a:r>
          </a:p>
          <a:p>
            <a:pPr algn="ctr"/>
            <a:endParaRPr lang="cs-CZ" b="1" dirty="0" smtClean="0"/>
          </a:p>
          <a:p>
            <a:pPr algn="ctr"/>
            <a:r>
              <a:rPr lang="cs-CZ" b="1" dirty="0" smtClean="0"/>
              <a:t>Malý vůz </a:t>
            </a:r>
            <a:r>
              <a:rPr lang="cs-CZ" dirty="0" smtClean="0"/>
              <a:t>se oficiálně česky jmenuje </a:t>
            </a:r>
            <a:r>
              <a:rPr lang="cs-CZ" b="1" dirty="0" smtClean="0"/>
              <a:t>Malý medvěd</a:t>
            </a:r>
            <a:endParaRPr lang="cs-CZ" b="1" dirty="0"/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661248"/>
            <a:ext cx="4296381" cy="9361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Dělení souhvězdí</a:t>
            </a:r>
            <a:endParaRPr lang="cs-CZ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jsou dělena do </a:t>
            </a:r>
            <a:r>
              <a:rPr lang="cs-CZ" b="1" dirty="0" smtClean="0">
                <a:solidFill>
                  <a:schemeClr val="tx1"/>
                </a:solidFill>
              </a:rPr>
              <a:t>rodin</a:t>
            </a:r>
            <a:r>
              <a:rPr lang="cs-CZ" dirty="0" smtClean="0">
                <a:solidFill>
                  <a:schemeClr val="tx1"/>
                </a:solidFill>
              </a:rPr>
              <a:t> souhvězdí na :</a:t>
            </a:r>
          </a:p>
          <a:p>
            <a:pPr lvl="4"/>
            <a:r>
              <a:rPr lang="cs-CZ" b="1" dirty="0" smtClean="0">
                <a:solidFill>
                  <a:schemeClr val="tx1"/>
                </a:solidFill>
              </a:rPr>
              <a:t>Rodina Velké medvědice</a:t>
            </a:r>
          </a:p>
          <a:p>
            <a:pPr lvl="4"/>
            <a:r>
              <a:rPr lang="cs-CZ" b="1" dirty="0" smtClean="0">
                <a:solidFill>
                  <a:schemeClr val="tx1"/>
                </a:solidFill>
              </a:rPr>
              <a:t>Perseova rodina</a:t>
            </a:r>
          </a:p>
          <a:p>
            <a:pPr lvl="4"/>
            <a:r>
              <a:rPr lang="cs-CZ" b="1" dirty="0" smtClean="0">
                <a:solidFill>
                  <a:schemeClr val="tx1"/>
                </a:solidFill>
              </a:rPr>
              <a:t>Herkulova rodina</a:t>
            </a:r>
          </a:p>
          <a:p>
            <a:pPr lvl="4"/>
            <a:r>
              <a:rPr lang="cs-CZ" b="1" dirty="0" smtClean="0">
                <a:solidFill>
                  <a:schemeClr val="tx1"/>
                </a:solidFill>
              </a:rPr>
              <a:t>Zvířetníková souhvězdí</a:t>
            </a:r>
          </a:p>
          <a:p>
            <a:pPr lvl="4"/>
            <a:r>
              <a:rPr lang="cs-CZ" b="1" dirty="0" err="1" smtClean="0">
                <a:solidFill>
                  <a:schemeClr val="tx1"/>
                </a:solidFill>
              </a:rPr>
              <a:t>Orionova</a:t>
            </a:r>
            <a:r>
              <a:rPr lang="cs-CZ" b="1" dirty="0" smtClean="0">
                <a:solidFill>
                  <a:schemeClr val="tx1"/>
                </a:solidFill>
              </a:rPr>
              <a:t> rodina</a:t>
            </a:r>
          </a:p>
          <a:p>
            <a:pPr lvl="4"/>
            <a:r>
              <a:rPr lang="cs-CZ" b="1" dirty="0" smtClean="0">
                <a:solidFill>
                  <a:schemeClr val="tx1"/>
                </a:solidFill>
              </a:rPr>
              <a:t>Nebeské vody</a:t>
            </a:r>
          </a:p>
          <a:p>
            <a:pPr lvl="4"/>
            <a:r>
              <a:rPr lang="cs-CZ" b="1" dirty="0" smtClean="0">
                <a:solidFill>
                  <a:schemeClr val="tx1"/>
                </a:solidFill>
              </a:rPr>
              <a:t>Bayerova rodina</a:t>
            </a:r>
          </a:p>
          <a:p>
            <a:pPr lvl="4"/>
            <a:r>
              <a:rPr lang="cs-CZ" b="1" dirty="0" smtClean="0">
                <a:solidFill>
                  <a:schemeClr val="tx1"/>
                </a:solidFill>
              </a:rPr>
              <a:t>La </a:t>
            </a:r>
            <a:r>
              <a:rPr lang="cs-CZ" b="1" dirty="0" err="1" smtClean="0">
                <a:solidFill>
                  <a:schemeClr val="tx1"/>
                </a:solidFill>
              </a:rPr>
              <a:t>Caillova</a:t>
            </a:r>
            <a:r>
              <a:rPr lang="cs-CZ" b="1" dirty="0" smtClean="0">
                <a:solidFill>
                  <a:schemeClr val="tx1"/>
                </a:solidFill>
              </a:rPr>
              <a:t> rodina</a:t>
            </a:r>
          </a:p>
          <a:p>
            <a:pPr lvl="4"/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uzivatel\AppData\Local\Microsoft\Windows\Temporary Internet Files\Content.IE5\MJDB3T63\MC9003042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276872"/>
            <a:ext cx="864096" cy="866512"/>
          </a:xfrm>
          <a:prstGeom prst="rect">
            <a:avLst/>
          </a:prstGeom>
          <a:noFill/>
        </p:spPr>
      </p:pic>
      <p:pic>
        <p:nvPicPr>
          <p:cNvPr id="2051" name="Picture 3" descr="C:\Users\uzivatel\AppData\Local\Microsoft\Windows\Temporary Internet Files\Content.IE5\8M1PNHNC\MC90030425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501008"/>
            <a:ext cx="936104" cy="939437"/>
          </a:xfrm>
          <a:prstGeom prst="rect">
            <a:avLst/>
          </a:prstGeom>
          <a:noFill/>
        </p:spPr>
      </p:pic>
      <p:pic>
        <p:nvPicPr>
          <p:cNvPr id="2052" name="Picture 4" descr="C:\Users\uzivatel\AppData\Local\Microsoft\Windows\Temporary Internet Files\Content.IE5\CU1QYYWN\MC90030425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1628800"/>
            <a:ext cx="792088" cy="794547"/>
          </a:xfrm>
          <a:prstGeom prst="rect">
            <a:avLst/>
          </a:prstGeom>
          <a:noFill/>
        </p:spPr>
      </p:pic>
      <p:pic>
        <p:nvPicPr>
          <p:cNvPr id="2053" name="Picture 5" descr="C:\Users\uzivatel\AppData\Local\Microsoft\Windows\Temporary Internet Files\Content.IE5\YNTR3RJE\MC90030426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56376" y="2636912"/>
            <a:ext cx="864096" cy="866790"/>
          </a:xfrm>
          <a:prstGeom prst="rect">
            <a:avLst/>
          </a:prstGeom>
          <a:noFill/>
        </p:spPr>
      </p:pic>
      <p:pic>
        <p:nvPicPr>
          <p:cNvPr id="2054" name="Picture 6" descr="C:\Users\uzivatel\AppData\Local\Microsoft\Windows\Temporary Internet Files\Content.IE5\MJDB3T63\MC900304267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00392" y="3861048"/>
            <a:ext cx="720080" cy="689795"/>
          </a:xfrm>
          <a:prstGeom prst="rect">
            <a:avLst/>
          </a:prstGeom>
          <a:noFill/>
        </p:spPr>
      </p:pic>
      <p:pic>
        <p:nvPicPr>
          <p:cNvPr id="2055" name="Picture 7" descr="C:\Users\uzivatel\AppData\Local\Microsoft\Windows\Temporary Internet Files\Content.IE5\8M1PNHNC\MC90030426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4005064"/>
            <a:ext cx="720080" cy="722695"/>
          </a:xfrm>
          <a:prstGeom prst="rect">
            <a:avLst/>
          </a:prstGeom>
          <a:noFill/>
        </p:spPr>
      </p:pic>
      <p:pic>
        <p:nvPicPr>
          <p:cNvPr id="2056" name="Picture 8" descr="C:\Users\uzivatel\AppData\Local\Microsoft\Windows\Temporary Internet Files\Content.IE5\CU1QYYWN\MC900304259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80312" y="4797152"/>
            <a:ext cx="864096" cy="866741"/>
          </a:xfrm>
          <a:prstGeom prst="rect">
            <a:avLst/>
          </a:prstGeom>
          <a:noFill/>
        </p:spPr>
      </p:pic>
      <p:pic>
        <p:nvPicPr>
          <p:cNvPr id="2057" name="Picture 9" descr="C:\Users\uzivatel\AppData\Local\Microsoft\Windows\Temporary Internet Files\Content.IE5\YNTR3RJE\MC900304261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99992" y="4653136"/>
            <a:ext cx="792088" cy="794599"/>
          </a:xfrm>
          <a:prstGeom prst="rect">
            <a:avLst/>
          </a:prstGeom>
          <a:noFill/>
        </p:spPr>
      </p:pic>
      <p:pic>
        <p:nvPicPr>
          <p:cNvPr id="2058" name="Picture 10" descr="C:\Users\uzivatel\AppData\Local\Microsoft\Windows\Temporary Internet Files\Content.IE5\MJDB3T63\MC900304245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96136" y="4869160"/>
            <a:ext cx="864096" cy="866737"/>
          </a:xfrm>
          <a:prstGeom prst="rect">
            <a:avLst/>
          </a:prstGeom>
          <a:noFill/>
        </p:spPr>
      </p:pic>
      <p:pic>
        <p:nvPicPr>
          <p:cNvPr id="2059" name="Picture 11" descr="C:\Users\uzivatel\AppData\Local\Microsoft\Windows\Temporary Internet Files\Content.IE5\8M1PNHNC\MC900304249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60232" y="2780928"/>
            <a:ext cx="886511" cy="889254"/>
          </a:xfrm>
          <a:prstGeom prst="rect">
            <a:avLst/>
          </a:prstGeom>
          <a:noFill/>
        </p:spPr>
      </p:pic>
      <p:pic>
        <p:nvPicPr>
          <p:cNvPr id="14" name="Picture 8" descr="OPVK_hor_zakladni_logolink_RGB_cz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5536" y="5805264"/>
            <a:ext cx="3240360" cy="7060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Tvary souhvězdí</a:t>
            </a:r>
            <a:endParaRPr lang="cs-CZ" sz="4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stejně jako </a:t>
            </a:r>
            <a:r>
              <a:rPr lang="cs-CZ" b="1" dirty="0" smtClean="0"/>
              <a:t>Slunce</a:t>
            </a:r>
            <a:r>
              <a:rPr lang="cs-CZ" dirty="0" smtClean="0"/>
              <a:t>, tak také </a:t>
            </a:r>
            <a:r>
              <a:rPr lang="cs-CZ" b="1" dirty="0" smtClean="0"/>
              <a:t>hvězdy patří do </a:t>
            </a:r>
            <a:r>
              <a:rPr lang="cs-CZ" dirty="0" smtClean="0"/>
              <a:t>naší </a:t>
            </a:r>
            <a:r>
              <a:rPr lang="cs-CZ" b="1" dirty="0" smtClean="0"/>
              <a:t>Galaxie, </a:t>
            </a:r>
            <a:r>
              <a:rPr lang="cs-CZ" dirty="0" smtClean="0"/>
              <a:t>ale jsou na sebe navzájem nezávislé</a:t>
            </a:r>
          </a:p>
          <a:p>
            <a:r>
              <a:rPr lang="cs-CZ" dirty="0" smtClean="0"/>
              <a:t>jsou hvězdy, které se od sebe </a:t>
            </a:r>
            <a:r>
              <a:rPr lang="cs-CZ" b="1" dirty="0" smtClean="0"/>
              <a:t>liší</a:t>
            </a:r>
            <a:r>
              <a:rPr lang="cs-CZ" dirty="0" smtClean="0"/>
              <a:t>; pohybují se </a:t>
            </a:r>
            <a:r>
              <a:rPr lang="cs-CZ" b="1" dirty="0" smtClean="0"/>
              <a:t>různými směry</a:t>
            </a:r>
          </a:p>
          <a:p>
            <a:r>
              <a:rPr lang="cs-CZ" dirty="0" smtClean="0"/>
              <a:t>jsou-li hvězdy </a:t>
            </a:r>
            <a:r>
              <a:rPr lang="cs-CZ" b="1" dirty="0" smtClean="0"/>
              <a:t>dostatečně blízko</a:t>
            </a:r>
            <a:r>
              <a:rPr lang="cs-CZ" dirty="0" smtClean="0"/>
              <a:t>, pak spolu tvoří </a:t>
            </a:r>
            <a:r>
              <a:rPr lang="cs-CZ" b="1" dirty="0" smtClean="0"/>
              <a:t>souhvězdí</a:t>
            </a:r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5877272"/>
            <a:ext cx="3635400" cy="7920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Poznáš o jaké souhvězdí se jedná?</a:t>
            </a:r>
            <a:endParaRPr lang="cs-CZ" b="1" dirty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4" name="Zástupný symbol pro obsah 3" descr="ori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628800"/>
            <a:ext cx="3940076" cy="3953254"/>
          </a:xfrm>
        </p:spPr>
      </p:pic>
      <p:sp>
        <p:nvSpPr>
          <p:cNvPr id="5" name="TextovéPole 4"/>
          <p:cNvSpPr txBox="1"/>
          <p:nvPr/>
        </p:nvSpPr>
        <p:spPr>
          <a:xfrm>
            <a:off x="5724128" y="19888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Souhvězdí: ______________</a:t>
            </a:r>
            <a:endParaRPr lang="cs-CZ" dirty="0"/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5949280"/>
            <a:ext cx="3240360" cy="7060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Poznáš o jaké souhvězdí se jedná? – správné řešení</a:t>
            </a:r>
            <a:endParaRPr lang="cs-CZ" sz="2800" dirty="0">
              <a:solidFill>
                <a:srgbClr val="FF0000"/>
              </a:solidFill>
            </a:endParaRPr>
          </a:p>
        </p:txBody>
      </p:sp>
      <p:pic>
        <p:nvPicPr>
          <p:cNvPr id="4" name="Zástupný symbol pro obsah 3" descr="or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772816"/>
            <a:ext cx="3940076" cy="395325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724128" y="19888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Souhvězdí: </a:t>
            </a:r>
            <a:r>
              <a:rPr lang="cs-CZ" b="1" dirty="0" smtClean="0">
                <a:solidFill>
                  <a:srgbClr val="FF0000"/>
                </a:solidFill>
              </a:rPr>
              <a:t>ORION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5877272"/>
            <a:ext cx="3240360" cy="7060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čtyřsměrka</a:t>
            </a:r>
            <a:r>
              <a:rPr lang="cs-CZ" dirty="0" smtClean="0"/>
              <a:t> - souhvězdí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83568" y="1844824"/>
          <a:ext cx="3684299" cy="2840079"/>
        </p:xfrm>
        <a:graphic>
          <a:graphicData uri="http://schemas.openxmlformats.org/drawingml/2006/table">
            <a:tbl>
              <a:tblPr/>
              <a:tblGrid>
                <a:gridCol w="408841"/>
                <a:gridCol w="408841"/>
                <a:gridCol w="408841"/>
                <a:gridCol w="408841"/>
                <a:gridCol w="409787"/>
                <a:gridCol w="409787"/>
                <a:gridCol w="409787"/>
                <a:gridCol w="409787"/>
                <a:gridCol w="409787"/>
              </a:tblGrid>
              <a:tr h="3623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O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R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O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K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M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3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U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P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L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T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M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V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E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S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3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S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O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U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V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Ě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Z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D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Í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6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L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E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 smtClean="0"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J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Z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V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E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3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Á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K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Š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D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Ě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O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3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D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R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P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K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Y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D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R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3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F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K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E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U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L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S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Z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3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Ř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Z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Ů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V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Y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L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cs-CZ" sz="1400" dirty="0">
                          <a:latin typeface="Arial"/>
                          <a:ea typeface="Calibri"/>
                          <a:cs typeface="Times New Roman"/>
                        </a:rPr>
                        <a:t>M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076056" y="1916832"/>
            <a:ext cx="283923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_______________________</a:t>
            </a:r>
          </a:p>
          <a:p>
            <a:r>
              <a:rPr lang="cs-CZ" dirty="0" smtClean="0"/>
              <a:t>_______________________</a:t>
            </a:r>
          </a:p>
          <a:p>
            <a:r>
              <a:rPr lang="cs-CZ" dirty="0" smtClean="0"/>
              <a:t>_______________________</a:t>
            </a:r>
          </a:p>
          <a:p>
            <a:r>
              <a:rPr lang="cs-CZ" dirty="0" smtClean="0"/>
              <a:t>_______________________</a:t>
            </a:r>
          </a:p>
          <a:p>
            <a:r>
              <a:rPr lang="cs-CZ" dirty="0" smtClean="0"/>
              <a:t>_______________________</a:t>
            </a:r>
          </a:p>
          <a:p>
            <a:r>
              <a:rPr lang="cs-CZ" dirty="0" smtClean="0"/>
              <a:t>_______________________</a:t>
            </a:r>
          </a:p>
          <a:p>
            <a:r>
              <a:rPr lang="cs-CZ" dirty="0" smtClean="0"/>
              <a:t>_______________________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27584" y="5301208"/>
            <a:ext cx="8157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Vyhledejte ve </a:t>
            </a:r>
            <a:r>
              <a:rPr lang="cs-CZ" i="1" dirty="0" err="1" smtClean="0"/>
              <a:t>čtyřsměrce</a:t>
            </a:r>
            <a:r>
              <a:rPr lang="cs-CZ" i="1" dirty="0" smtClean="0"/>
              <a:t> názvy, které se pojí se souhvězdím a sluneční soustavou.</a:t>
            </a:r>
          </a:p>
          <a:p>
            <a:r>
              <a:rPr lang="cs-CZ" i="1" dirty="0" smtClean="0"/>
              <a:t>Celkem zaznač sedm názvů.</a:t>
            </a:r>
            <a:endParaRPr lang="cs-CZ" i="1" dirty="0"/>
          </a:p>
        </p:txBody>
      </p:sp>
      <p:pic>
        <p:nvPicPr>
          <p:cNvPr id="9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3640" y="5949280"/>
            <a:ext cx="3240360" cy="7060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686</TotalTime>
  <Words>492</Words>
  <Application>Microsoft Office PowerPoint</Application>
  <PresentationFormat>Předvádění na obrazovce (4:3)</PresentationFormat>
  <Paragraphs>212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Cesta</vt:lpstr>
      <vt:lpstr>SOUHVĚZDÍ</vt:lpstr>
      <vt:lpstr>Anotace:</vt:lpstr>
      <vt:lpstr>souhvězdí</vt:lpstr>
      <vt:lpstr>Velký a malý vůz</vt:lpstr>
      <vt:lpstr>Dělení souhvězdí</vt:lpstr>
      <vt:lpstr>Tvary souhvězdí</vt:lpstr>
      <vt:lpstr>Poznáš o jaké souhvězdí se jedná?</vt:lpstr>
      <vt:lpstr>Poznáš o jaké souhvězdí se jedná? – správné řešení</vt:lpstr>
      <vt:lpstr>čtyřsměrka - souhvězdí</vt:lpstr>
      <vt:lpstr>čtyřsměrka – souhvězdí (správné řešení)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Vnitřní stavba těla savců</dc:title>
  <dc:creator>Eliška</dc:creator>
  <cp:lastModifiedBy>uzivatel</cp:lastModifiedBy>
  <cp:revision>178</cp:revision>
  <dcterms:created xsi:type="dcterms:W3CDTF">2012-11-20T20:49:54Z</dcterms:created>
  <dcterms:modified xsi:type="dcterms:W3CDTF">2014-11-18T17:29:49Z</dcterms:modified>
</cp:coreProperties>
</file>