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24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8" r:id="rId15"/>
    <p:sldId id="272" r:id="rId16"/>
    <p:sldId id="277" r:id="rId17"/>
    <p:sldId id="273" r:id="rId18"/>
    <p:sldId id="274" r:id="rId19"/>
    <p:sldId id="275" r:id="rId20"/>
    <p:sldId id="276" r:id="rId21"/>
    <p:sldId id="265" r:id="rId22"/>
    <p:sldId id="270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CC00"/>
    <a:srgbClr val="FFCC66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42" autoAdjust="0"/>
    <p:restoredTop sz="87905" autoAdjust="0"/>
  </p:normalViewPr>
  <p:slideViewPr>
    <p:cSldViewPr>
      <p:cViewPr>
        <p:scale>
          <a:sx n="66" d="100"/>
          <a:sy n="66" d="100"/>
        </p:scale>
        <p:origin x="-223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FC65D-CB4A-4F61-91F9-E622C2E5C19A}" type="datetimeFigureOut">
              <a:rPr lang="cs-CZ" smtClean="0"/>
              <a:pPr/>
              <a:t>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A5D6-4A67-450D-A383-34D36974186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6A5D6-4A67-450D-A383-34D36974186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03C9-006B-44B3-9C18-DEA49C1091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1287-ACD1-45B4-A6DB-5096FDA986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7E518-2BAB-4B0B-B5E1-84578B8747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A003C9-006B-44B3-9C18-DEA49C10913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0239D-B221-4873-A777-5F4D6A08A7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245F54-F64E-414D-990F-939C1726D10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989E29-5719-4D4F-916A-9B44EF16C3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82388-2D26-48F0-8144-47947D2DDBA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2A6B8-6C64-4168-A0ED-63C297C4D2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FBE61-60DA-4C6A-B74C-22B76E25856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9D517-F064-4B58-888C-174183C5664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0239D-B221-4873-A777-5F4D6A08A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C4C4FA-8B95-48B7-82AC-32B9CBFA07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91287-ACD1-45B4-A6DB-5096FDA9866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7E518-2BAB-4B0B-B5E1-84578B87479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5F54-F64E-414D-990F-939C1726D1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89E29-5719-4D4F-916A-9B44EF16C3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82388-2D26-48F0-8144-47947D2DDBA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A6B8-6C64-4168-A0ED-63C297C4D2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FBE61-60DA-4C6A-B74C-22B76E258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9D517-F064-4B58-888C-174183C566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C4FA-8B95-48B7-82AC-32B9CBFA07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9E1112C-27E3-4A79-807B-1514C1235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cover dir="l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E1112C-27E3-4A79-807B-1514C12353D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>
    <p:cover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242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RYBY </a:t>
            </a: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SLADKOVODNÍ A MOŘSKÉ</a:t>
            </a:r>
            <a:endParaRPr lang="cs-CZ" sz="4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Pří_026_Rozmanitost přírody – Ryby sladkovodní a mořské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Renata Krajíčková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r>
              <a:rPr lang="cs-CZ" dirty="0" smtClean="0"/>
              <a:t>V prudce tekoucích vodách se vyskytují masožraví draví pstruzi.</a:t>
            </a:r>
            <a:endParaRPr lang="cs-CZ" dirty="0"/>
          </a:p>
        </p:txBody>
      </p:sp>
      <p:pic>
        <p:nvPicPr>
          <p:cNvPr id="4" name="Obrázek 3" descr="Bachforel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1524000"/>
            <a:ext cx="5638800" cy="25938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667000" y="35052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pstruh obecný potoční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Oncorhynchus_mykiss_mid_res_150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14800"/>
            <a:ext cx="5791200" cy="2493264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57200" y="6019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pstruh duhový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dirty="0" smtClean="0"/>
              <a:t>Žijí v mořích a oceánech – velká rozmanitost druhů.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362200" y="38100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Mořské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Obrázek 4" descr="800px-Scomber_scombr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76600"/>
            <a:ext cx="4240696" cy="30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9600" y="55626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makrela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Herringadultki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209800"/>
            <a:ext cx="4495800" cy="25146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486400" y="4114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sleď obecný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Gadus_morhua-Cod-2-Atlanterhavsparken-Norway.JPG"/>
          <p:cNvPicPr>
            <a:picLocks noChangeAspect="1"/>
          </p:cNvPicPr>
          <p:nvPr/>
        </p:nvPicPr>
        <p:blipFill>
          <a:blip r:embed="rId4" cstate="print"/>
          <a:srcRect l="9836" t="18605" r="3279" b="18605"/>
          <a:stretch>
            <a:fillRect/>
          </a:stretch>
        </p:blipFill>
        <p:spPr>
          <a:xfrm>
            <a:off x="4038600" y="228600"/>
            <a:ext cx="4936067" cy="27432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648200" y="220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treska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 descr="Bluefin-b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228600"/>
            <a:ext cx="4149436" cy="273862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57200" y="2286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tuňák obecný</a:t>
            </a:r>
            <a:endParaRPr lang="cs-CZ" sz="2800" dirty="0"/>
          </a:p>
        </p:txBody>
      </p:sp>
      <p:pic>
        <p:nvPicPr>
          <p:cNvPr id="10" name="Obrázek 9" descr="Salmo_salar_GLERL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3999" y="3200400"/>
            <a:ext cx="5709245" cy="236220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600200" y="502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losos obecný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1"/>
            <a:ext cx="8229600" cy="1295400"/>
          </a:xfrm>
        </p:spPr>
        <p:txBody>
          <a:bodyPr/>
          <a:lstStyle/>
          <a:p>
            <a:r>
              <a:rPr lang="cs-CZ" dirty="0" smtClean="0"/>
              <a:t>Malý vodní svět můžeš mít i doma, pokud si pořídíš </a:t>
            </a:r>
            <a:r>
              <a:rPr lang="cs-CZ" dirty="0" smtClean="0">
                <a:solidFill>
                  <a:srgbClr val="FF0000"/>
                </a:solidFill>
              </a:rPr>
              <a:t>______________</a:t>
            </a:r>
            <a:r>
              <a:rPr lang="cs-CZ" dirty="0" smtClean="0"/>
              <a:t>.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(tajenka)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676400"/>
            <a:ext cx="3733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000" dirty="0" smtClean="0"/>
              <a:t>drahý kov žluté barvy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rostliny dýchají ze vzduchu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základní podmínka života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d</a:t>
            </a:r>
            <a:r>
              <a:rPr lang="cs-CZ" sz="2000" dirty="0" smtClean="0"/>
              <a:t>ýchací orgán ryb</a:t>
            </a:r>
            <a:endParaRPr lang="cs-CZ" sz="2000" dirty="0" smtClean="0"/>
          </a:p>
          <a:p>
            <a:pPr marL="342900" indent="-342900">
              <a:buAutoNum type="arabicParenR"/>
            </a:pPr>
            <a:r>
              <a:rPr lang="cs-CZ" sz="2000" dirty="0" smtClean="0"/>
              <a:t>houby se rozmnožují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5.planeta sluneční soustavy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žaludy jsou plody</a:t>
            </a:r>
          </a:p>
          <a:p>
            <a:pPr marL="342900" indent="-342900">
              <a:buAutoNum type="arabicParenR"/>
            </a:pPr>
            <a:r>
              <a:rPr lang="cs-CZ" sz="2000" dirty="0" smtClean="0"/>
              <a:t>jeden ze smyslů člověka</a:t>
            </a:r>
          </a:p>
          <a:p>
            <a:pPr marL="342900" indent="-342900">
              <a:buAutoNum type="arabicParenR"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733800" y="1981200"/>
          <a:ext cx="5223513" cy="3657598"/>
        </p:xfrm>
        <a:graphic>
          <a:graphicData uri="http://schemas.openxmlformats.org/drawingml/2006/table">
            <a:tbl>
              <a:tblPr/>
              <a:tblGrid>
                <a:gridCol w="579941"/>
                <a:gridCol w="579941"/>
                <a:gridCol w="579941"/>
                <a:gridCol w="580615"/>
                <a:gridCol w="580615"/>
                <a:gridCol w="580615"/>
                <a:gridCol w="580615"/>
                <a:gridCol w="580615"/>
                <a:gridCol w="580615"/>
              </a:tblGrid>
              <a:tr h="467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710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96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069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40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7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7102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7102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886200" y="1981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1)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105400" y="2514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2)</a:t>
            </a:r>
            <a:endParaRPr lang="cs-CZ" sz="2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1054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3)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95800" y="3352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4)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352800" y="3810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5)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352800" y="4267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6)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95800" y="4724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7)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495800" y="518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8)</a:t>
            </a:r>
            <a:endParaRPr lang="cs-CZ" sz="2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419600" y="205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       L        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       T      O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5562600" y="2514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K</a:t>
            </a:r>
            <a:r>
              <a:rPr lang="cs-CZ" dirty="0" smtClean="0"/>
              <a:t>       Y       S       L        Í       K</a:t>
            </a:r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562600" y="2971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       O       D      A</a:t>
            </a:r>
            <a:endParaRPr lang="cs-CZ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5029200" y="34290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Ž       </a:t>
            </a:r>
            <a:r>
              <a:rPr lang="cs-CZ" smtClean="0">
                <a:solidFill>
                  <a:srgbClr val="FF0000"/>
                </a:solidFill>
              </a:rPr>
              <a:t>Á</a:t>
            </a:r>
            <a:r>
              <a:rPr lang="cs-CZ" smtClean="0"/>
              <a:t>       </a:t>
            </a:r>
            <a:r>
              <a:rPr lang="cs-CZ" smtClean="0"/>
              <a:t>B</a:t>
            </a:r>
            <a:r>
              <a:rPr lang="cs-CZ" smtClean="0"/>
              <a:t>      </a:t>
            </a:r>
            <a:r>
              <a:rPr lang="cs-CZ" smtClean="0"/>
              <a:t>R</a:t>
            </a:r>
            <a:r>
              <a:rPr lang="cs-CZ" smtClean="0"/>
              <a:t>       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810000" y="3886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      Ý       T       </a:t>
            </a:r>
            <a:r>
              <a:rPr lang="cs-CZ" dirty="0" smtClean="0">
                <a:solidFill>
                  <a:srgbClr val="FF0000"/>
                </a:solidFill>
              </a:rPr>
              <a:t>R</a:t>
            </a:r>
            <a:r>
              <a:rPr lang="cs-CZ" dirty="0" smtClean="0"/>
              <a:t>      U       S       Y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810000" y="43434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        U       P       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        T       E       R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953000" y="480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       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/>
              <a:t>        B      U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9530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       </a:t>
            </a:r>
            <a:r>
              <a:rPr lang="cs-CZ" dirty="0" smtClean="0">
                <a:solidFill>
                  <a:srgbClr val="FF0000"/>
                </a:solidFill>
              </a:rPr>
              <a:t>M </a:t>
            </a:r>
            <a:r>
              <a:rPr lang="cs-CZ" dirty="0" smtClean="0"/>
              <a:t>      A       T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2362200" y="838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AKVÁRIUM</a:t>
            </a:r>
            <a:endParaRPr lang="cs-CZ" sz="2800" dirty="0"/>
          </a:p>
        </p:txBody>
      </p:sp>
      <p:pic>
        <p:nvPicPr>
          <p:cNvPr id="1025" name="Picture 1" descr="C:\Users\Windows 7\AppData\Local\Microsoft\Windows\Temporary Internet Files\Content.IE5\8QKXD5A3\MC9003914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495800"/>
            <a:ext cx="1927238" cy="197479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28800" y="30480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Akvarijní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Obrázek 5" descr="Neonka_obecna_paracheirodon_innes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3733800" cy="268397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3400" y="1905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neonka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 descr="560px-Goldfis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00200"/>
            <a:ext cx="2590800" cy="2775857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638800" y="1676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karas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" name="Obrázek 9" descr="800px-Fadenfisch_gelb_weiblich_(20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886200"/>
            <a:ext cx="3810000" cy="2362200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3810000" y="3886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čichavec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71600"/>
            <a:ext cx="3276600" cy="990600"/>
          </a:xfrm>
        </p:spPr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ryby sladkovodní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107252" y="381000"/>
            <a:ext cx="9251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Zařaď ryby do správných skupin.</a:t>
            </a:r>
            <a:endParaRPr lang="cs-CZ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62600" y="1371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+mn-lt"/>
              </a:rPr>
              <a:t>ryby mořské</a:t>
            </a:r>
            <a:endParaRPr lang="cs-CZ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57600" y="1828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amur</a:t>
            </a:r>
            <a:r>
              <a:rPr lang="cs-CZ" sz="2400" dirty="0" smtClean="0"/>
              <a:t> bílý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81400" y="2286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kapr obecný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57600" y="2743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sleď obecný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733800" y="3505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lín obecný</a:t>
            </a:r>
            <a:endParaRPr lang="cs-CZ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810000" y="5410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sumec velký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57600" y="3886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treska obecná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338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štika obecná</a:t>
            </a:r>
            <a:endParaRPr lang="cs-CZ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3657600" y="4648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tuňák obecný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657600" y="502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pstruh obecný</a:t>
            </a:r>
            <a:endParaRPr lang="cs-CZ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81400" y="3124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losos obecný</a:t>
            </a:r>
            <a:endParaRPr lang="cs-CZ" sz="2400" dirty="0"/>
          </a:p>
        </p:txBody>
      </p:sp>
      <p:pic>
        <p:nvPicPr>
          <p:cNvPr id="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indows\AppData\Local\Microsoft\Windows\Temporary Internet Files\Content.IE5\H4S5K7FN\MC9004413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362200"/>
            <a:ext cx="2514600" cy="26625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0023 L -0.30417 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17 -0.00023 L -0.32917 0.02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2125 -0.11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7037E-7 L 0.22917 -0.1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4584 -0.089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125 -0.144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34584 -0.13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0417 -0.189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16 -0.01134 L -0.3375 -0.1780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0.03356 L -0.35417 -0.166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ůležitá složka našeho jídelníčku</a:t>
            </a:r>
          </a:p>
          <a:p>
            <a:r>
              <a:rPr lang="cs-CZ" dirty="0" smtClean="0"/>
              <a:t>lehce stravitelné</a:t>
            </a:r>
          </a:p>
          <a:p>
            <a:r>
              <a:rPr lang="cs-CZ" dirty="0"/>
              <a:t>o</a:t>
            </a:r>
            <a:r>
              <a:rPr lang="cs-CZ" dirty="0" smtClean="0"/>
              <a:t>bsahuje vitamín D, který je důležitý pro zdravý vývoj našich kostí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362200" y="304800"/>
            <a:ext cx="40751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Rybí maso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Obrázek 5" descr="MP9004035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0"/>
            <a:ext cx="3901440" cy="2599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MP900409531.JPG"/>
          <p:cNvPicPr>
            <a:picLocks noChangeAspect="1"/>
          </p:cNvPicPr>
          <p:nvPr/>
        </p:nvPicPr>
        <p:blipFill>
          <a:blip r:embed="rId3" cstate="print"/>
          <a:srcRect t="7324" b="2344"/>
          <a:stretch>
            <a:fillRect/>
          </a:stretch>
        </p:blipFill>
        <p:spPr>
          <a:xfrm>
            <a:off x="5181600" y="3200400"/>
            <a:ext cx="3121152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…vydávají zvuky?</a:t>
            </a:r>
            <a:r>
              <a:rPr lang="cs-CZ" dirty="0" smtClean="0"/>
              <a:t>	</a:t>
            </a:r>
          </a:p>
          <a:p>
            <a:pPr>
              <a:buNone/>
            </a:pPr>
            <a:r>
              <a:rPr lang="cs-CZ" dirty="0" smtClean="0"/>
              <a:t>	Štítník se občas vynoří z vody a nahlas vrčí.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…lezou i na stromy?</a:t>
            </a:r>
          </a:p>
          <a:p>
            <a:pPr>
              <a:buNone/>
            </a:pPr>
            <a:r>
              <a:rPr lang="cs-CZ" dirty="0" smtClean="0"/>
              <a:t>	Lezoun indický dokáže vylézt i na strom.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…se dokážou maskovat?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Platýs změní barvu podle barvy mořského dna.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28800" y="304800"/>
            <a:ext cx="51860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Víš, že ryby…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AnabasLy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4876800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3657600" y="51054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lezoun indický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447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Orgán, který umožňuje rybám volně se vznášet v různých hloubkách.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Samičí pohlavní buňky.</a:t>
            </a:r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Smyslový orgán sloužící k vnímání proudění vody.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66800" y="304800"/>
            <a:ext cx="56434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Testík</a:t>
            </a:r>
            <a:r>
              <a:rPr lang="cs-CZ" sz="6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na závěr</a:t>
            </a:r>
            <a:endParaRPr lang="cs-CZ" sz="6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Vodorovný svitek 4"/>
          <p:cNvSpPr/>
          <p:nvPr/>
        </p:nvSpPr>
        <p:spPr>
          <a:xfrm>
            <a:off x="5562600" y="1828800"/>
            <a:ext cx="26670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dorovný svitek 5"/>
          <p:cNvSpPr/>
          <p:nvPr/>
        </p:nvSpPr>
        <p:spPr>
          <a:xfrm>
            <a:off x="1905000" y="5029200"/>
            <a:ext cx="23622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dorovný svitek 6"/>
          <p:cNvSpPr/>
          <p:nvPr/>
        </p:nvSpPr>
        <p:spPr>
          <a:xfrm>
            <a:off x="4648200" y="3124200"/>
            <a:ext cx="2362200" cy="114300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plynový měchýř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24400" y="3429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jikry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057400" y="5334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postranní čára</a:t>
            </a:r>
            <a:endParaRPr lang="cs-CZ" sz="2400" b="1" dirty="0">
              <a:solidFill>
                <a:srgbClr val="0070C0"/>
              </a:solidFill>
            </a:endParaRPr>
          </a:p>
        </p:txBody>
      </p:sp>
      <p:pic>
        <p:nvPicPr>
          <p:cNvPr id="12" name="Obrázek 11" descr="MP900431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0"/>
            <a:ext cx="1738685" cy="1694018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cs-CZ" dirty="0" smtClean="0"/>
              <a:t>4. Samčí pohlavní buňky.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5. Ploché kosti, které kryjí žábry.</a:t>
            </a:r>
          </a:p>
          <a:p>
            <a:pPr marL="514350" indent="-514350">
              <a:buAutoNum type="arabicPeriod" startAt="4"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6. Dýchací orgán ryb.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odorovný svitek 4"/>
          <p:cNvSpPr/>
          <p:nvPr/>
        </p:nvSpPr>
        <p:spPr>
          <a:xfrm>
            <a:off x="5029200" y="4572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odorovný svitek 5"/>
          <p:cNvSpPr/>
          <p:nvPr/>
        </p:nvSpPr>
        <p:spPr>
          <a:xfrm>
            <a:off x="4343400" y="28194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dorovný svitek 6"/>
          <p:cNvSpPr/>
          <p:nvPr/>
        </p:nvSpPr>
        <p:spPr>
          <a:xfrm>
            <a:off x="6172200" y="1600200"/>
            <a:ext cx="2362200" cy="1066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257800" y="76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mlíčí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7000" y="1905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skřele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648200" y="3124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žábry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Veselý obličej 10"/>
          <p:cNvSpPr/>
          <p:nvPr/>
        </p:nvSpPr>
        <p:spPr>
          <a:xfrm>
            <a:off x="1447800" y="4038600"/>
            <a:ext cx="2819400" cy="2590800"/>
          </a:xfrm>
          <a:prstGeom prst="smileyFace">
            <a:avLst/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je určen k zopakování učivu o rybách (stavba, vývoj), seznamuje se zástupci sladkovodních a mořských ryb.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přírodověda 5. ročník.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Zdroje</a:t>
            </a:r>
            <a:endParaRPr lang="cs-CZ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1200" dirty="0" smtClean="0">
                <a:latin typeface="Arial" charset="0"/>
                <a:cs typeface="Arial" charset="0"/>
              </a:rPr>
              <a:t>office.</a:t>
            </a:r>
            <a:r>
              <a:rPr lang="cs-CZ" sz="1200" dirty="0" err="1" smtClean="0">
                <a:latin typeface="Arial" charset="0"/>
                <a:cs typeface="Arial" charset="0"/>
              </a:rPr>
              <a:t>microsoft.com</a:t>
            </a:r>
            <a:r>
              <a:rPr lang="cs-CZ" sz="1200" dirty="0" smtClean="0">
                <a:latin typeface="Arial" charset="0"/>
                <a:cs typeface="Arial" charset="0"/>
              </a:rPr>
              <a:t>.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>
                <a:latin typeface="Arial" pitchFamily="34" charset="0"/>
                <a:cs typeface="Arial" pitchFamily="34" charset="0"/>
              </a:rPr>
              <a:t>Soubor: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carp.jpg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 smtClean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 smtClean="0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[online]. San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Francisco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(CA):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, 2001-, 2007 [cit. 2013-01-12]. Dostupné z: http://cs.wikipedia.org/wiki/Soubor:Common_carp.jpg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Grass</a:t>
            </a:r>
            <a:r>
              <a:rPr lang="cs-CZ" sz="1200" dirty="0" smtClean="0"/>
              <a:t>-Carp1web.jpg.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http://cs.wikipedia.org/wiki/Soubor:Grass-Carp1web.jpg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Braxen</a:t>
            </a:r>
            <a:r>
              <a:rPr lang="cs-CZ" sz="1200" dirty="0" smtClean="0"/>
              <a:t>, </a:t>
            </a:r>
            <a:r>
              <a:rPr lang="cs-CZ" sz="1200" dirty="0" err="1" smtClean="0"/>
              <a:t>Iduns</a:t>
            </a:r>
            <a:r>
              <a:rPr lang="cs-CZ" sz="1200" dirty="0" smtClean="0"/>
              <a:t> </a:t>
            </a:r>
            <a:r>
              <a:rPr lang="cs-CZ" sz="1200" dirty="0" err="1" smtClean="0"/>
              <a:t>kokbok.jpg</a:t>
            </a:r>
            <a:r>
              <a:rPr lang="cs-CZ" sz="1200" dirty="0" smtClean="0"/>
              <a:t> Skočit na: Navigace, Hledání.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2011 [cit. 2013-01-12]. Dostupné z: http://cs.wikipedia.org/wiki/Soubor:Braxen,_Iduns_kokbok.jpg</a:t>
            </a:r>
          </a:p>
          <a:p>
            <a:r>
              <a:rPr lang="cs-CZ" sz="1200" dirty="0" smtClean="0"/>
              <a:t>Soubor:Lín obecný.</a:t>
            </a:r>
            <a:r>
              <a:rPr lang="cs-CZ" sz="1200" dirty="0" err="1" smtClean="0"/>
              <a:t>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http://cs.wikipedia.org/wiki/Soubor:L%C3%ADn_obecn%C3%BD.jpg</a:t>
            </a:r>
          </a:p>
          <a:p>
            <a:r>
              <a:rPr lang="cs-CZ" sz="1200" dirty="0" smtClean="0"/>
              <a:t>File:Silurus </a:t>
            </a:r>
            <a:r>
              <a:rPr lang="cs-CZ" sz="1200" dirty="0" err="1" smtClean="0"/>
              <a:t>glanis</a:t>
            </a:r>
            <a:r>
              <a:rPr lang="cs-CZ" sz="1200" dirty="0" smtClean="0"/>
              <a:t> white1.JPG.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http://commons.wikimedia.org/wiki/File:Silurus_glanis_white1.JPG?uselang=cs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Esox</a:t>
            </a:r>
            <a:r>
              <a:rPr lang="cs-CZ" sz="1200" dirty="0" smtClean="0"/>
              <a:t> </a:t>
            </a:r>
            <a:r>
              <a:rPr lang="cs-CZ" sz="1200" dirty="0" err="1" smtClean="0"/>
              <a:t>lucius</a:t>
            </a:r>
            <a:r>
              <a:rPr lang="cs-CZ" sz="1200" dirty="0" smtClean="0"/>
              <a:t> </a:t>
            </a:r>
            <a:r>
              <a:rPr lang="cs-CZ" sz="1200" dirty="0" err="1" smtClean="0"/>
              <a:t>Prague</a:t>
            </a:r>
            <a:r>
              <a:rPr lang="cs-CZ" sz="1200" dirty="0" smtClean="0"/>
              <a:t> Vltava 2.jpg.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http://commons.wikimedia.org/wiki/File:Silurus_glanis_white1.JPG?uselang=cs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Perca</a:t>
            </a:r>
            <a:r>
              <a:rPr lang="cs-CZ" sz="1200" dirty="0" smtClean="0"/>
              <a:t> </a:t>
            </a:r>
            <a:r>
              <a:rPr lang="cs-CZ" sz="1200" dirty="0" err="1" smtClean="0"/>
              <a:t>fluviatilis</a:t>
            </a:r>
            <a:r>
              <a:rPr lang="cs-CZ" sz="1200" dirty="0" smtClean="0"/>
              <a:t> </a:t>
            </a:r>
            <a:r>
              <a:rPr lang="cs-CZ" sz="1200" dirty="0" err="1" smtClean="0"/>
              <a:t>Prague</a:t>
            </a:r>
            <a:r>
              <a:rPr lang="cs-CZ" sz="1200" dirty="0" smtClean="0"/>
              <a:t> Vltava 3.jpg.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http://cs.wikipedia.org/wiki/Soubor:Perca_fluviatilis_Prague_Vltava_3.jpg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Bachforelle.jpg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http://cs.wikipedia.org/wiki/Soubor:Bachforelle.jpg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Oncorhynchus</a:t>
            </a:r>
            <a:r>
              <a:rPr lang="cs-CZ" sz="1200" dirty="0" smtClean="0"/>
              <a:t> </a:t>
            </a:r>
            <a:r>
              <a:rPr lang="cs-CZ" sz="1200" dirty="0" err="1" smtClean="0"/>
              <a:t>mykiss</a:t>
            </a:r>
            <a:r>
              <a:rPr lang="cs-CZ" sz="1200" dirty="0" smtClean="0"/>
              <a:t> </a:t>
            </a:r>
            <a:r>
              <a:rPr lang="cs-CZ" sz="1200" dirty="0" err="1" smtClean="0"/>
              <a:t>mid</a:t>
            </a:r>
            <a:r>
              <a:rPr lang="cs-CZ" sz="1200" dirty="0" smtClean="0"/>
              <a:t> res 150dpi.jpg.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2005 [cit. 2013-01-12]. Dostupné z: http://cs.wikipedia.org/wiki/Soubor:Oncorhynchus_mykiss_mid_res_150dpi.jpg </a:t>
            </a:r>
          </a:p>
          <a:p>
            <a:endParaRPr lang="cs-CZ" sz="1200" dirty="0" smtClean="0"/>
          </a:p>
          <a:p>
            <a:pPr>
              <a:buNone/>
            </a:pPr>
            <a:endParaRPr lang="cs-CZ" sz="1200" dirty="0" smtClean="0"/>
          </a:p>
          <a:p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410200"/>
          </a:xfrm>
        </p:spPr>
        <p:txBody>
          <a:bodyPr>
            <a:normAutofit/>
          </a:bodyPr>
          <a:lstStyle/>
          <a:p>
            <a:r>
              <a:rPr lang="cs-CZ" sz="1200" dirty="0" smtClean="0"/>
              <a:t>Soubor:</a:t>
            </a:r>
            <a:r>
              <a:rPr lang="cs-CZ" sz="1200" dirty="0" err="1" smtClean="0"/>
              <a:t>Gadus</a:t>
            </a:r>
            <a:r>
              <a:rPr lang="cs-CZ" sz="1200" dirty="0" smtClean="0"/>
              <a:t> </a:t>
            </a:r>
            <a:r>
              <a:rPr lang="cs-CZ" sz="1200" dirty="0" err="1" smtClean="0"/>
              <a:t>morhua</a:t>
            </a:r>
            <a:r>
              <a:rPr lang="cs-CZ" sz="1200" dirty="0" smtClean="0"/>
              <a:t>-Cod-2-</a:t>
            </a:r>
            <a:r>
              <a:rPr lang="cs-CZ" sz="1200" dirty="0" err="1" smtClean="0"/>
              <a:t>Atlanterhavsparken</a:t>
            </a:r>
            <a:r>
              <a:rPr lang="cs-CZ" sz="1200" dirty="0" smtClean="0"/>
              <a:t>-</a:t>
            </a:r>
            <a:r>
              <a:rPr lang="cs-CZ" sz="1200" dirty="0" err="1" smtClean="0"/>
              <a:t>Norway.JPG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2011 [cit. 2013-01-12]. Dostupné z: http://cs.wikipedia.org/wiki/Soubor:Gadus_morhua-Cod-2-Atlanterhavsparken-Norway.JPG</a:t>
            </a:r>
            <a:endParaRPr lang="cs-CZ" sz="1200" dirty="0"/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Scomber</a:t>
            </a:r>
            <a:r>
              <a:rPr lang="cs-CZ" sz="1200" dirty="0" smtClean="0"/>
              <a:t> </a:t>
            </a:r>
            <a:r>
              <a:rPr lang="cs-CZ" sz="1200" dirty="0" err="1" smtClean="0"/>
              <a:t>scombrus.jpg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http://cs.wikipedia.org/wiki/Soubor:Scomber_scombrus.jpg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Herringadultkils.jpg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http://cs.wikipedia.org/wiki/Soubor:Herringadultkils.jpg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Bluefin</a:t>
            </a:r>
            <a:r>
              <a:rPr lang="cs-CZ" sz="1200" dirty="0" smtClean="0"/>
              <a:t>-</a:t>
            </a:r>
            <a:r>
              <a:rPr lang="cs-CZ" sz="1200" dirty="0" err="1" smtClean="0"/>
              <a:t>big.jpg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2012 [cit. 2013-01-12]. Dostupné z: http://cs.wikipedia.org/wiki/Soubor:Bluefin-big.jpg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Salmo</a:t>
            </a:r>
            <a:r>
              <a:rPr lang="cs-CZ" sz="1200" dirty="0" smtClean="0"/>
              <a:t> </a:t>
            </a:r>
            <a:r>
              <a:rPr lang="cs-CZ" sz="1200" dirty="0" err="1" smtClean="0"/>
              <a:t>salar</a:t>
            </a:r>
            <a:r>
              <a:rPr lang="cs-CZ" sz="1200" dirty="0" smtClean="0"/>
              <a:t> GLERL 1.jpg.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2007 [cit. 2013-01-12]. Dostupné z: http://cs.wikipedia.org/wiki/Soubor:Salmo_salar_GLERL_1.jpg </a:t>
            </a:r>
          </a:p>
          <a:p>
            <a:r>
              <a:rPr lang="cs-CZ" sz="1200" dirty="0" smtClean="0"/>
              <a:t>Soubor:Neonka </a:t>
            </a:r>
            <a:r>
              <a:rPr lang="cs-CZ" sz="1200" dirty="0" err="1" smtClean="0"/>
              <a:t>obecna</a:t>
            </a:r>
            <a:r>
              <a:rPr lang="cs-CZ" sz="1200" dirty="0" smtClean="0"/>
              <a:t> </a:t>
            </a:r>
            <a:r>
              <a:rPr lang="cs-CZ" sz="1200" dirty="0" err="1" smtClean="0"/>
              <a:t>paracheirodon</a:t>
            </a:r>
            <a:r>
              <a:rPr lang="cs-CZ" sz="1200" dirty="0" smtClean="0"/>
              <a:t> </a:t>
            </a:r>
            <a:r>
              <a:rPr lang="cs-CZ" sz="1200" dirty="0" err="1" smtClean="0"/>
              <a:t>innesi.jpg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http://cs.wikipedia.org/wiki/Soubor:Neonka_obecna_paracheirodon_innesi.jpg </a:t>
            </a:r>
          </a:p>
          <a:p>
            <a:r>
              <a:rPr lang="cs-CZ" sz="1200" dirty="0" smtClean="0"/>
              <a:t>Soubor:Goldfish3.jpg.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2008 [cit. 2013-01-12]. Dostupné z: Soubor:Neonka </a:t>
            </a:r>
            <a:r>
              <a:rPr lang="cs-CZ" sz="1200" dirty="0" err="1" smtClean="0"/>
              <a:t>obecna</a:t>
            </a:r>
            <a:r>
              <a:rPr lang="cs-CZ" sz="1200" dirty="0" smtClean="0"/>
              <a:t> </a:t>
            </a:r>
            <a:r>
              <a:rPr lang="cs-CZ" sz="1200" dirty="0" err="1" smtClean="0"/>
              <a:t>paracheirodon</a:t>
            </a:r>
            <a:r>
              <a:rPr lang="cs-CZ" sz="1200" dirty="0" smtClean="0"/>
              <a:t> </a:t>
            </a:r>
            <a:r>
              <a:rPr lang="cs-CZ" sz="1200" dirty="0" err="1" smtClean="0"/>
              <a:t>innesi.jpg</a:t>
            </a:r>
            <a:r>
              <a:rPr lang="cs-CZ" sz="1200" dirty="0" smtClean="0"/>
              <a:t>. In: &lt;i&gt;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>: </a:t>
            </a:r>
            <a:r>
              <a:rPr lang="cs-CZ" sz="1200" dirty="0" err="1" smtClean="0"/>
              <a:t>the</a:t>
            </a:r>
            <a:r>
              <a:rPr lang="cs-CZ" sz="1200" dirty="0" smtClean="0"/>
              <a:t> free </a:t>
            </a:r>
            <a:r>
              <a:rPr lang="cs-CZ" sz="1200" dirty="0" err="1" smtClean="0"/>
              <a:t>encyclopedia</a:t>
            </a:r>
            <a:r>
              <a:rPr lang="cs-CZ" sz="1200" dirty="0" smtClean="0"/>
              <a:t>&lt;/i&gt;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2006 [cit. 2013-01-12]. Dostupné z: http://cs.wikipedia.org/wiki/Soubor:Neonka_obecna_paracheirodon_innesi.jpg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Fadenfisch</a:t>
            </a:r>
            <a:r>
              <a:rPr lang="cs-CZ" sz="1200" dirty="0" smtClean="0"/>
              <a:t> </a:t>
            </a:r>
            <a:r>
              <a:rPr lang="cs-CZ" sz="1200" dirty="0" err="1" smtClean="0"/>
              <a:t>gelb</a:t>
            </a:r>
            <a:r>
              <a:rPr lang="cs-CZ" sz="1200" dirty="0" smtClean="0"/>
              <a:t> </a:t>
            </a:r>
            <a:r>
              <a:rPr lang="cs-CZ" sz="1200" dirty="0" err="1" smtClean="0"/>
              <a:t>weiblich</a:t>
            </a:r>
            <a:r>
              <a:rPr lang="cs-CZ" sz="1200" dirty="0" smtClean="0"/>
              <a:t> (2010).JPG.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2010 [cit. 2013-01-12]. Dostupné z: http://cs.wikipedia.org/wiki/Soubor:Fadenfisch_gelb_weiblich_%282010%29.JPG </a:t>
            </a:r>
          </a:p>
          <a:p>
            <a:r>
              <a:rPr lang="cs-CZ" sz="1200" dirty="0" smtClean="0"/>
              <a:t>Soubor:</a:t>
            </a:r>
            <a:r>
              <a:rPr lang="cs-CZ" sz="1200" dirty="0" err="1" smtClean="0"/>
              <a:t>AnabasLyd.jpg</a:t>
            </a:r>
            <a:r>
              <a:rPr lang="cs-CZ" sz="1200" dirty="0" smtClean="0"/>
              <a:t>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2012 [cit. 2013-01-12]. Dostupné z: http://cs.wikipedia.org/wiki/Soubor:AnabasLyd.jpg </a:t>
            </a:r>
          </a:p>
          <a:p>
            <a:r>
              <a:rPr lang="pl-PL" sz="1200" dirty="0" smtClean="0"/>
              <a:t>VYSKOČIL, Josef. </a:t>
            </a:r>
            <a:r>
              <a:rPr lang="pl-PL" sz="1200" i="1" dirty="0" smtClean="0"/>
              <a:t>Co to je...?.</a:t>
            </a:r>
            <a:r>
              <a:rPr lang="pl-PL" sz="1200" dirty="0" smtClean="0"/>
              <a:t> Praha: Svojtka &amp; Co., s.r.o., 2004. ISBN </a:t>
            </a:r>
            <a:r>
              <a:rPr lang="pl-PL" sz="1200" smtClean="0"/>
              <a:t>80-7352-090-7.</a:t>
            </a:r>
            <a:endParaRPr lang="pl-PL" sz="120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cs-CZ" sz="12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981200"/>
            <a:ext cx="925125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Ryby sladkovodní </a:t>
            </a:r>
          </a:p>
          <a:p>
            <a:pPr algn="ctr"/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mořské</a:t>
            </a:r>
            <a:endParaRPr lang="cs-CZ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7150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cs-CZ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Ryby</a:t>
            </a:r>
            <a:endParaRPr lang="cs-CZ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yvinuly se na Zemi jako první z obratlovců</a:t>
            </a:r>
          </a:p>
          <a:p>
            <a:r>
              <a:rPr lang="cs-CZ" dirty="0"/>
              <a:t>j</a:t>
            </a:r>
            <a:r>
              <a:rPr lang="cs-CZ" dirty="0" smtClean="0"/>
              <a:t>sou nejlépe přizpůsobeny vodnímu prostředí</a:t>
            </a:r>
          </a:p>
          <a:p>
            <a:r>
              <a:rPr lang="cs-CZ" dirty="0"/>
              <a:t>o</a:t>
            </a:r>
            <a:r>
              <a:rPr lang="cs-CZ" dirty="0" smtClean="0"/>
              <a:t>bývají sladké i slané vody</a:t>
            </a:r>
            <a:endParaRPr lang="cs-CZ" dirty="0"/>
          </a:p>
        </p:txBody>
      </p:sp>
      <p:pic>
        <p:nvPicPr>
          <p:cNvPr id="5" name="Obrázek 4" descr="MP9001825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505200"/>
            <a:ext cx="5715001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C900084026.W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7283796" cy="3667777"/>
          </a:xfrm>
        </p:spPr>
      </p:pic>
      <p:sp>
        <p:nvSpPr>
          <p:cNvPr id="6" name="Obdélník 5"/>
          <p:cNvSpPr/>
          <p:nvPr/>
        </p:nvSpPr>
        <p:spPr>
          <a:xfrm>
            <a:off x="2514600" y="152400"/>
            <a:ext cx="4179349" cy="10618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3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Zopakuj si</a:t>
            </a:r>
            <a:endParaRPr lang="cs-CZ" sz="63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609600" y="12192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Doplň části těla ryby.</a:t>
            </a:r>
            <a:endParaRPr lang="cs-CZ" sz="2800" dirty="0"/>
          </a:p>
        </p:txBody>
      </p:sp>
      <p:sp>
        <p:nvSpPr>
          <p:cNvPr id="10" name="Vývojový diagram: ukončení 9"/>
          <p:cNvSpPr/>
          <p:nvPr/>
        </p:nvSpPr>
        <p:spPr>
          <a:xfrm>
            <a:off x="2133600" y="1905000"/>
            <a:ext cx="2590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1" name="Vývojový diagram: ukončení 10"/>
          <p:cNvSpPr/>
          <p:nvPr/>
        </p:nvSpPr>
        <p:spPr>
          <a:xfrm>
            <a:off x="228600" y="4495800"/>
            <a:ext cx="1600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2" name="Vývojový diagram: ukončení 11"/>
          <p:cNvSpPr/>
          <p:nvPr/>
        </p:nvSpPr>
        <p:spPr>
          <a:xfrm>
            <a:off x="2819400" y="5943600"/>
            <a:ext cx="2209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3" name="Vývojový diagram: ukončení 12"/>
          <p:cNvSpPr/>
          <p:nvPr/>
        </p:nvSpPr>
        <p:spPr>
          <a:xfrm>
            <a:off x="6324600" y="4876800"/>
            <a:ext cx="25908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4" name="Vývojový diagram: ukončení 13"/>
          <p:cNvSpPr/>
          <p:nvPr/>
        </p:nvSpPr>
        <p:spPr>
          <a:xfrm>
            <a:off x="6324600" y="1676400"/>
            <a:ext cx="2362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5" name="Vývojový diagram: ukončení 14"/>
          <p:cNvSpPr/>
          <p:nvPr/>
        </p:nvSpPr>
        <p:spPr>
          <a:xfrm>
            <a:off x="1066800" y="2743200"/>
            <a:ext cx="12192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16" name="Vývojový diagram: ukončení 15"/>
          <p:cNvSpPr/>
          <p:nvPr/>
        </p:nvSpPr>
        <p:spPr>
          <a:xfrm>
            <a:off x="685800" y="5334000"/>
            <a:ext cx="2133600" cy="6858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6934200" y="2286000"/>
            <a:ext cx="1143000" cy="1066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524000" y="4267200"/>
            <a:ext cx="11430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rot="16200000" flipH="1">
            <a:off x="1562100" y="3314700"/>
            <a:ext cx="6096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5400000" flipH="1" flipV="1">
            <a:off x="3543300" y="5448300"/>
            <a:ext cx="6858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16200000" flipV="1">
            <a:off x="6096000" y="4648200"/>
            <a:ext cx="533400" cy="5334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2514600" y="4876800"/>
            <a:ext cx="10668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4114800" y="2438400"/>
            <a:ext cx="990600" cy="3048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>
            <a:off x="2209800" y="19812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hřbetní  ploutev</a:t>
            </a:r>
          </a:p>
          <a:p>
            <a:endParaRPr lang="cs-CZ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1295400" y="2819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oko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457200" y="45720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skřele</a:t>
            </a:r>
          </a:p>
          <a:p>
            <a:endParaRPr lang="cs-CZ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685800" y="54102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prsní  ploutve</a:t>
            </a:r>
          </a:p>
          <a:p>
            <a:endParaRPr lang="cs-CZ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819400" y="6019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břišní ploutve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705600" y="49530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řitní ploutev</a:t>
            </a:r>
          </a:p>
          <a:p>
            <a:endParaRPr lang="cs-CZ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324600" y="1752600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ocasní ploutev</a:t>
            </a:r>
          </a:p>
          <a:p>
            <a:endParaRPr lang="cs-CZ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6" grpId="0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04801"/>
            <a:ext cx="5181600" cy="762000"/>
          </a:xfrm>
        </p:spPr>
        <p:txBody>
          <a:bodyPr/>
          <a:lstStyle/>
          <a:p>
            <a:r>
              <a:rPr lang="cs-CZ" dirty="0" smtClean="0"/>
              <a:t>Jmenuj vývojová stádia ryb.</a:t>
            </a:r>
            <a:endParaRPr lang="cs-CZ" dirty="0"/>
          </a:p>
        </p:txBody>
      </p:sp>
      <p:sp>
        <p:nvSpPr>
          <p:cNvPr id="4" name="Vývojový diagram: ukončení 3"/>
          <p:cNvSpPr/>
          <p:nvPr/>
        </p:nvSpPr>
        <p:spPr>
          <a:xfrm>
            <a:off x="2286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ývojový diagram: ukončení 4"/>
          <p:cNvSpPr/>
          <p:nvPr/>
        </p:nvSpPr>
        <p:spPr>
          <a:xfrm>
            <a:off x="24384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Vývojový diagram: ukončení 5"/>
          <p:cNvSpPr/>
          <p:nvPr/>
        </p:nvSpPr>
        <p:spPr>
          <a:xfrm>
            <a:off x="47244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ývojový diagram: ukončení 6"/>
          <p:cNvSpPr/>
          <p:nvPr/>
        </p:nvSpPr>
        <p:spPr>
          <a:xfrm>
            <a:off x="6934200" y="1295400"/>
            <a:ext cx="1981200" cy="1219200"/>
          </a:xfrm>
          <a:prstGeom prst="flowChartTermina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16002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64008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4038600" y="1600200"/>
            <a:ext cx="1143000" cy="60960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3400" y="12954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mlíčí</a:t>
            </a:r>
          </a:p>
          <a:p>
            <a:pPr algn="ctr"/>
            <a:r>
              <a:rPr lang="cs-CZ" sz="2400" b="1" dirty="0" smtClean="0"/>
              <a:t>+</a:t>
            </a:r>
          </a:p>
          <a:p>
            <a:pPr algn="ctr"/>
            <a:r>
              <a:rPr lang="cs-CZ" sz="2400" b="1" dirty="0" smtClean="0"/>
              <a:t>jikry 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2819400" y="1600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vajíčka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181600" y="1600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plůdek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543800" y="1447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dospělá ryba</a:t>
            </a:r>
            <a:endParaRPr lang="cs-CZ" sz="2400" b="1" dirty="0"/>
          </a:p>
        </p:txBody>
      </p:sp>
      <p:pic>
        <p:nvPicPr>
          <p:cNvPr id="18" name="Obrázek 17" descr="MP900405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971800"/>
            <a:ext cx="4940808" cy="330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cs-CZ" dirty="0" smtClean="0"/>
              <a:t>Nedravé ryby – žijí převážně v rybnících a pomalejších řekách. 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524000" y="304800"/>
            <a:ext cx="5955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Sladkovodní ryby</a:t>
            </a:r>
            <a:endParaRPr lang="cs-CZ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Obrázek 6" descr="800px-Common_car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590800"/>
            <a:ext cx="4495800" cy="2438400"/>
          </a:xfrm>
          <a:prstGeom prst="rect">
            <a:avLst/>
          </a:prstGeom>
        </p:spPr>
      </p:pic>
      <p:pic>
        <p:nvPicPr>
          <p:cNvPr id="8" name="Obrázek 7" descr="Grass-Carp1we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590800"/>
            <a:ext cx="4267200" cy="24384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486400" y="5029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kapr obecný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066800" y="510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amur</a:t>
            </a:r>
            <a:r>
              <a:rPr lang="cs-CZ" sz="2800" dirty="0" smtClean="0"/>
              <a:t> bílý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800px-Braxen,_Iduns_kok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304800"/>
            <a:ext cx="5635149" cy="3529012"/>
          </a:xfrm>
          <a:prstGeom prst="rect">
            <a:avLst/>
          </a:prstGeom>
        </p:spPr>
      </p:pic>
      <p:pic>
        <p:nvPicPr>
          <p:cNvPr id="5" name="Obrázek 4" descr="800px-Lín_obecn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200400"/>
            <a:ext cx="4724400" cy="3202983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4953000" y="4800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lín obecný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5240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cejn velký</a:t>
            </a:r>
            <a:endParaRPr lang="cs-CZ" sz="2800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800px-Esox_lucius_Prague_Vltav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05200"/>
            <a:ext cx="5370603" cy="307467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r>
              <a:rPr lang="cs-CZ" dirty="0" smtClean="0"/>
              <a:t>Dravé masožravé ryby.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800px-Silurus_glanis_white1.JPG"/>
          <p:cNvPicPr>
            <a:picLocks noChangeAspect="1"/>
          </p:cNvPicPr>
          <p:nvPr/>
        </p:nvPicPr>
        <p:blipFill>
          <a:blip r:embed="rId4" cstate="print"/>
          <a:srcRect l="6897" t="34866" b="8429"/>
          <a:stretch>
            <a:fillRect/>
          </a:stretch>
        </p:blipFill>
        <p:spPr>
          <a:xfrm>
            <a:off x="304800" y="1066800"/>
            <a:ext cx="5338119" cy="24384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9600" y="25146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sumec velký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7" name="Obrázek 6" descr="800px-Perca_fluviatilis_Prague_Vltav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676400"/>
            <a:ext cx="4419600" cy="28194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743200" y="579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štika obecná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7000" y="4419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okoun říční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</TotalTime>
  <Words>1138</Words>
  <Application>Microsoft Office PowerPoint</Application>
  <PresentationFormat>Předvádění na obrazovce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Motiv sady Office</vt:lpstr>
      <vt:lpstr>RYBY SLADKOVODNÍ A MOŘSKÉ</vt:lpstr>
      <vt:lpstr>Anotace:</vt:lpstr>
      <vt:lpstr>Snímek 3</vt:lpstr>
      <vt:lpstr>Ryby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Zdroje</vt:lpstr>
      <vt:lpstr>Snímek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Windows7</cp:lastModifiedBy>
  <cp:revision>129</cp:revision>
  <cp:lastPrinted>1601-01-01T00:00:00Z</cp:lastPrinted>
  <dcterms:created xsi:type="dcterms:W3CDTF">1601-01-01T00:00:00Z</dcterms:created>
  <dcterms:modified xsi:type="dcterms:W3CDTF">2014-11-01T11:52:30Z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