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3" r:id="rId2"/>
  </p:sldMasterIdLst>
  <p:notesMasterIdLst>
    <p:notesMasterId r:id="rId36"/>
  </p:notesMasterIdLst>
  <p:sldIdLst>
    <p:sldId id="256" r:id="rId3"/>
    <p:sldId id="259" r:id="rId4"/>
    <p:sldId id="273" r:id="rId5"/>
    <p:sldId id="274" r:id="rId6"/>
    <p:sldId id="275" r:id="rId7"/>
    <p:sldId id="257" r:id="rId8"/>
    <p:sldId id="260" r:id="rId9"/>
    <p:sldId id="261" r:id="rId10"/>
    <p:sldId id="262" r:id="rId11"/>
    <p:sldId id="272" r:id="rId12"/>
    <p:sldId id="276" r:id="rId13"/>
    <p:sldId id="293" r:id="rId14"/>
    <p:sldId id="297" r:id="rId15"/>
    <p:sldId id="294" r:id="rId16"/>
    <p:sldId id="299" r:id="rId17"/>
    <p:sldId id="277" r:id="rId18"/>
    <p:sldId id="279" r:id="rId19"/>
    <p:sldId id="280" r:id="rId20"/>
    <p:sldId id="281" r:id="rId21"/>
    <p:sldId id="282" r:id="rId22"/>
    <p:sldId id="295" r:id="rId23"/>
    <p:sldId id="301" r:id="rId24"/>
    <p:sldId id="283" r:id="rId25"/>
    <p:sldId id="284" r:id="rId26"/>
    <p:sldId id="278" r:id="rId27"/>
    <p:sldId id="286" r:id="rId28"/>
    <p:sldId id="290" r:id="rId29"/>
    <p:sldId id="287" r:id="rId30"/>
    <p:sldId id="288" r:id="rId31"/>
    <p:sldId id="291" r:id="rId32"/>
    <p:sldId id="300" r:id="rId33"/>
    <p:sldId id="263" r:id="rId34"/>
    <p:sldId id="292" r:id="rId3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Styl Světlá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Styl Středně sytá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202B0CA-FC54-4496-8BCA-5EF66A818D29}" styleName="Styl Tmavá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Styl Středně sytá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181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F3ACC-7A27-4937-B330-2CC3DD969992}" type="datetimeFigureOut">
              <a:rPr lang="cs-CZ" smtClean="0"/>
              <a:t>30.10.2014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13CD64-9BB3-4B38-8001-93AE4193EC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1253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3CD64-9BB3-4B38-8001-93AE4193EC47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810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AAE6F-9854-4A94-9891-0E6229341ED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021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B9994-0AEA-482E-98F1-CAAF0036A3D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202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FFF57-77DE-4AA7-82A2-3675D536068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003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4CD5F-27D1-4C91-B965-632FF51CC80E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4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34E06-8EE1-4E9F-861E-9EEA68210BF6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6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3BFF9-3BF2-43BD-9E06-F6E2DC5A1D75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91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90E6E-1506-41FD-AD48-C7E068A8FD33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30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5D619-3779-49F9-A3B4-7BEE456714B6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66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C7D68-5164-4950-AFFE-039F10181412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12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707B4-B3C2-4215-967D-4524DEAB8829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37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6F687-C3FD-4980-8BE5-314F0F9A05B0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62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D12DC-4845-492E-8C7A-D4EF53F5944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574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5DC53-2A37-4C67-A5F1-22CA254B3D0B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39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F0747-4CA0-4360-8E54-1C2597C82EE5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62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4B8E1-F111-437D-9192-DFDB7072CC99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41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CFC8B-558B-4199-BEDC-2E59B6ADB60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906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8C22F-E946-4D82-9225-4BDF4E4BE28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220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A8065-7413-4690-B684-296A7404C28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44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D7A9A-DEA8-475E-9C43-5E696D886F3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058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F6FD5-8DA1-410D-A0C6-DD30BDEAE99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008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6610F-96E9-4D90-B58A-D7759711F05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547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45211-0218-4235-92BC-CB5CB4CE2BD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737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BD8B2BC-228D-4D74-A922-DA546EA35C9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2051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D04A1A2-9EE3-4F27-B5B3-8FB514B36B69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865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3.png"/><Relationship Id="rId7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image" Target="../media/image26.jpeg"/><Relationship Id="rId18" Type="http://schemas.openxmlformats.org/officeDocument/2006/relationships/image" Target="../media/image30.jpeg"/><Relationship Id="rId3" Type="http://schemas.openxmlformats.org/officeDocument/2006/relationships/image" Target="../media/image3.png"/><Relationship Id="rId7" Type="http://schemas.openxmlformats.org/officeDocument/2006/relationships/image" Target="../media/image23.jpeg"/><Relationship Id="rId12" Type="http://schemas.openxmlformats.org/officeDocument/2006/relationships/audio" Target="../media/audio5.wav"/><Relationship Id="rId17" Type="http://schemas.openxmlformats.org/officeDocument/2006/relationships/image" Target="../media/image29.jpeg"/><Relationship Id="rId2" Type="http://schemas.openxmlformats.org/officeDocument/2006/relationships/image" Target="../media/image4.jpeg"/><Relationship Id="rId16" Type="http://schemas.openxmlformats.org/officeDocument/2006/relationships/image" Target="../media/image28.jpeg"/><Relationship Id="rId1" Type="http://schemas.openxmlformats.org/officeDocument/2006/relationships/slideLayout" Target="../slideLayouts/slideLayout18.xml"/><Relationship Id="rId6" Type="http://schemas.openxmlformats.org/officeDocument/2006/relationships/audio" Target="../media/audio2.wav"/><Relationship Id="rId11" Type="http://schemas.openxmlformats.org/officeDocument/2006/relationships/image" Target="../media/image25.jpeg"/><Relationship Id="rId5" Type="http://schemas.openxmlformats.org/officeDocument/2006/relationships/image" Target="../media/image22.jpeg"/><Relationship Id="rId15" Type="http://schemas.openxmlformats.org/officeDocument/2006/relationships/image" Target="../media/image27.jpeg"/><Relationship Id="rId10" Type="http://schemas.openxmlformats.org/officeDocument/2006/relationships/audio" Target="../media/audio4.wav"/><Relationship Id="rId19" Type="http://schemas.openxmlformats.org/officeDocument/2006/relationships/image" Target="../media/image31.jpeg"/><Relationship Id="rId4" Type="http://schemas.openxmlformats.org/officeDocument/2006/relationships/audio" Target="../media/audio1.wav"/><Relationship Id="rId9" Type="http://schemas.openxmlformats.org/officeDocument/2006/relationships/image" Target="../media/image24.jpeg"/><Relationship Id="rId14" Type="http://schemas.openxmlformats.org/officeDocument/2006/relationships/audio" Target="../media/audio6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audio" Target="../media/audio7.wav"/><Relationship Id="rId18" Type="http://schemas.openxmlformats.org/officeDocument/2006/relationships/image" Target="../media/image33.jpeg"/><Relationship Id="rId3" Type="http://schemas.openxmlformats.org/officeDocument/2006/relationships/image" Target="../media/image3.png"/><Relationship Id="rId7" Type="http://schemas.openxmlformats.org/officeDocument/2006/relationships/image" Target="../media/image23.jpeg"/><Relationship Id="rId12" Type="http://schemas.openxmlformats.org/officeDocument/2006/relationships/image" Target="../media/image26.jpeg"/><Relationship Id="rId17" Type="http://schemas.openxmlformats.org/officeDocument/2006/relationships/image" Target="../media/image32.jpeg"/><Relationship Id="rId2" Type="http://schemas.openxmlformats.org/officeDocument/2006/relationships/image" Target="../media/image4.jpeg"/><Relationship Id="rId16" Type="http://schemas.openxmlformats.org/officeDocument/2006/relationships/image" Target="../media/image31.jpeg"/><Relationship Id="rId1" Type="http://schemas.openxmlformats.org/officeDocument/2006/relationships/slideLayout" Target="../slideLayouts/slideLayout18.xml"/><Relationship Id="rId6" Type="http://schemas.openxmlformats.org/officeDocument/2006/relationships/audio" Target="../media/audio2.wav"/><Relationship Id="rId11" Type="http://schemas.openxmlformats.org/officeDocument/2006/relationships/image" Target="../media/image25.jpeg"/><Relationship Id="rId5" Type="http://schemas.openxmlformats.org/officeDocument/2006/relationships/image" Target="../media/image22.jpeg"/><Relationship Id="rId15" Type="http://schemas.openxmlformats.org/officeDocument/2006/relationships/audio" Target="../media/audio4.wav"/><Relationship Id="rId10" Type="http://schemas.openxmlformats.org/officeDocument/2006/relationships/audio" Target="../media/audio6.wav"/><Relationship Id="rId4" Type="http://schemas.openxmlformats.org/officeDocument/2006/relationships/audio" Target="../media/audio1.wav"/><Relationship Id="rId9" Type="http://schemas.openxmlformats.org/officeDocument/2006/relationships/image" Target="../media/image24.jpeg"/><Relationship Id="rId1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27.jpeg"/><Relationship Id="rId18" Type="http://schemas.openxmlformats.org/officeDocument/2006/relationships/image" Target="../media/image30.jpeg"/><Relationship Id="rId3" Type="http://schemas.openxmlformats.org/officeDocument/2006/relationships/image" Target="../media/image3.png"/><Relationship Id="rId21" Type="http://schemas.openxmlformats.org/officeDocument/2006/relationships/image" Target="../media/image17.jpeg"/><Relationship Id="rId7" Type="http://schemas.openxmlformats.org/officeDocument/2006/relationships/image" Target="../media/image24.jpeg"/><Relationship Id="rId12" Type="http://schemas.openxmlformats.org/officeDocument/2006/relationships/audio" Target="../media/audio8.wav"/><Relationship Id="rId17" Type="http://schemas.openxmlformats.org/officeDocument/2006/relationships/image" Target="../media/image29.jpeg"/><Relationship Id="rId2" Type="http://schemas.openxmlformats.org/officeDocument/2006/relationships/image" Target="../media/image4.jpeg"/><Relationship Id="rId16" Type="http://schemas.openxmlformats.org/officeDocument/2006/relationships/audio" Target="../media/audio7.wav"/><Relationship Id="rId20" Type="http://schemas.openxmlformats.org/officeDocument/2006/relationships/image" Target="../media/image3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jpeg"/><Relationship Id="rId11" Type="http://schemas.openxmlformats.org/officeDocument/2006/relationships/image" Target="../media/image26.jpeg"/><Relationship Id="rId5" Type="http://schemas.openxmlformats.org/officeDocument/2006/relationships/image" Target="../media/image22.jpeg"/><Relationship Id="rId15" Type="http://schemas.openxmlformats.org/officeDocument/2006/relationships/image" Target="../media/image28.jpeg"/><Relationship Id="rId23" Type="http://schemas.openxmlformats.org/officeDocument/2006/relationships/image" Target="../media/image20.jpeg"/><Relationship Id="rId10" Type="http://schemas.openxmlformats.org/officeDocument/2006/relationships/audio" Target="../media/audio5.wav"/><Relationship Id="rId19" Type="http://schemas.openxmlformats.org/officeDocument/2006/relationships/image" Target="../media/image31.jpeg"/><Relationship Id="rId4" Type="http://schemas.openxmlformats.org/officeDocument/2006/relationships/audio" Target="../media/audio6.wav"/><Relationship Id="rId9" Type="http://schemas.openxmlformats.org/officeDocument/2006/relationships/image" Target="../media/image25.jpeg"/><Relationship Id="rId14" Type="http://schemas.openxmlformats.org/officeDocument/2006/relationships/audio" Target="../media/audio2.wav"/><Relationship Id="rId22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3.png"/><Relationship Id="rId7" Type="http://schemas.openxmlformats.org/officeDocument/2006/relationships/image" Target="../media/image4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8.jpeg"/><Relationship Id="rId11" Type="http://schemas.openxmlformats.org/officeDocument/2006/relationships/image" Target="../media/image53.jpeg"/><Relationship Id="rId5" Type="http://schemas.openxmlformats.org/officeDocument/2006/relationships/image" Target="../media/image47.jpeg"/><Relationship Id="rId10" Type="http://schemas.openxmlformats.org/officeDocument/2006/relationships/image" Target="../media/image52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13" Type="http://schemas.openxmlformats.org/officeDocument/2006/relationships/image" Target="../media/image46.jpeg"/><Relationship Id="rId18" Type="http://schemas.openxmlformats.org/officeDocument/2006/relationships/image" Target="../media/image50.jpeg"/><Relationship Id="rId26" Type="http://schemas.openxmlformats.org/officeDocument/2006/relationships/audio" Target="../media/audio11.wav"/><Relationship Id="rId3" Type="http://schemas.openxmlformats.org/officeDocument/2006/relationships/image" Target="../media/image3.png"/><Relationship Id="rId21" Type="http://schemas.openxmlformats.org/officeDocument/2006/relationships/audio" Target="../media/audio5.wav"/><Relationship Id="rId7" Type="http://schemas.openxmlformats.org/officeDocument/2006/relationships/image" Target="../media/image55.jpeg"/><Relationship Id="rId12" Type="http://schemas.openxmlformats.org/officeDocument/2006/relationships/audio" Target="../media/audio8.wav"/><Relationship Id="rId17" Type="http://schemas.openxmlformats.org/officeDocument/2006/relationships/image" Target="../media/image48.jpeg"/><Relationship Id="rId25" Type="http://schemas.openxmlformats.org/officeDocument/2006/relationships/image" Target="../media/image60.jpeg"/><Relationship Id="rId2" Type="http://schemas.openxmlformats.org/officeDocument/2006/relationships/image" Target="../media/image4.jpeg"/><Relationship Id="rId16" Type="http://schemas.openxmlformats.org/officeDocument/2006/relationships/audio" Target="../media/audio3.wav"/><Relationship Id="rId20" Type="http://schemas.openxmlformats.org/officeDocument/2006/relationships/image" Target="../media/image52.jpeg"/><Relationship Id="rId29" Type="http://schemas.openxmlformats.org/officeDocument/2006/relationships/image" Target="../media/image63.jpeg"/><Relationship Id="rId1" Type="http://schemas.openxmlformats.org/officeDocument/2006/relationships/slideLayout" Target="../slideLayouts/slideLayout18.xml"/><Relationship Id="rId6" Type="http://schemas.openxmlformats.org/officeDocument/2006/relationships/audio" Target="../media/audio9.wav"/><Relationship Id="rId11" Type="http://schemas.openxmlformats.org/officeDocument/2006/relationships/image" Target="../media/image58.jpeg"/><Relationship Id="rId24" Type="http://schemas.openxmlformats.org/officeDocument/2006/relationships/image" Target="../media/image59.jpeg"/><Relationship Id="rId5" Type="http://schemas.openxmlformats.org/officeDocument/2006/relationships/image" Target="../media/image54.jpeg"/><Relationship Id="rId15" Type="http://schemas.openxmlformats.org/officeDocument/2006/relationships/image" Target="../media/image47.jpeg"/><Relationship Id="rId23" Type="http://schemas.openxmlformats.org/officeDocument/2006/relationships/audio" Target="../media/audio7.wav"/><Relationship Id="rId28" Type="http://schemas.openxmlformats.org/officeDocument/2006/relationships/image" Target="../media/image62.jpeg"/><Relationship Id="rId10" Type="http://schemas.openxmlformats.org/officeDocument/2006/relationships/audio" Target="../media/audio4.wav"/><Relationship Id="rId19" Type="http://schemas.openxmlformats.org/officeDocument/2006/relationships/audio" Target="../media/audio10.wav"/><Relationship Id="rId4" Type="http://schemas.openxmlformats.org/officeDocument/2006/relationships/audio" Target="../media/audio6.wav"/><Relationship Id="rId9" Type="http://schemas.openxmlformats.org/officeDocument/2006/relationships/image" Target="../media/image57.jpeg"/><Relationship Id="rId14" Type="http://schemas.openxmlformats.org/officeDocument/2006/relationships/audio" Target="../media/audio2.wav"/><Relationship Id="rId22" Type="http://schemas.openxmlformats.org/officeDocument/2006/relationships/image" Target="../media/image53.jpeg"/><Relationship Id="rId27" Type="http://schemas.openxmlformats.org/officeDocument/2006/relationships/image" Target="../media/image61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audio" Target="../media/audio10.wav"/><Relationship Id="rId18" Type="http://schemas.openxmlformats.org/officeDocument/2006/relationships/image" Target="../media/image61.jpeg"/><Relationship Id="rId26" Type="http://schemas.openxmlformats.org/officeDocument/2006/relationships/image" Target="../media/image60.jpeg"/><Relationship Id="rId3" Type="http://schemas.openxmlformats.org/officeDocument/2006/relationships/image" Target="../media/image3.png"/><Relationship Id="rId21" Type="http://schemas.openxmlformats.org/officeDocument/2006/relationships/audio" Target="../media/audio4.wav"/><Relationship Id="rId7" Type="http://schemas.openxmlformats.org/officeDocument/2006/relationships/image" Target="../media/image55.jpeg"/><Relationship Id="rId12" Type="http://schemas.openxmlformats.org/officeDocument/2006/relationships/image" Target="../media/image50.jpeg"/><Relationship Id="rId17" Type="http://schemas.openxmlformats.org/officeDocument/2006/relationships/audio" Target="../media/audio11.wav"/><Relationship Id="rId25" Type="http://schemas.openxmlformats.org/officeDocument/2006/relationships/image" Target="../media/image46.jpeg"/><Relationship Id="rId2" Type="http://schemas.openxmlformats.org/officeDocument/2006/relationships/image" Target="../media/image4.jpeg"/><Relationship Id="rId16" Type="http://schemas.openxmlformats.org/officeDocument/2006/relationships/image" Target="../media/image59.jpeg"/><Relationship Id="rId20" Type="http://schemas.openxmlformats.org/officeDocument/2006/relationships/image" Target="../media/image64.jpeg"/><Relationship Id="rId29" Type="http://schemas.openxmlformats.org/officeDocument/2006/relationships/image" Target="../media/image68.jpeg"/><Relationship Id="rId1" Type="http://schemas.openxmlformats.org/officeDocument/2006/relationships/slideLayout" Target="../slideLayouts/slideLayout18.xml"/><Relationship Id="rId6" Type="http://schemas.openxmlformats.org/officeDocument/2006/relationships/audio" Target="../media/audio9.wav"/><Relationship Id="rId11" Type="http://schemas.openxmlformats.org/officeDocument/2006/relationships/image" Target="../media/image48.jpeg"/><Relationship Id="rId24" Type="http://schemas.openxmlformats.org/officeDocument/2006/relationships/image" Target="../media/image66.jpeg"/><Relationship Id="rId5" Type="http://schemas.openxmlformats.org/officeDocument/2006/relationships/image" Target="../media/image63.jpeg"/><Relationship Id="rId15" Type="http://schemas.openxmlformats.org/officeDocument/2006/relationships/audio" Target="../media/audio7.wav"/><Relationship Id="rId23" Type="http://schemas.openxmlformats.org/officeDocument/2006/relationships/audio" Target="../media/audio8.wav"/><Relationship Id="rId28" Type="http://schemas.openxmlformats.org/officeDocument/2006/relationships/image" Target="../media/image53.jpeg"/><Relationship Id="rId10" Type="http://schemas.openxmlformats.org/officeDocument/2006/relationships/audio" Target="../media/audio3.wav"/><Relationship Id="rId19" Type="http://schemas.openxmlformats.org/officeDocument/2006/relationships/image" Target="../media/image62.jpeg"/><Relationship Id="rId4" Type="http://schemas.openxmlformats.org/officeDocument/2006/relationships/audio" Target="../media/audio6.wav"/><Relationship Id="rId9" Type="http://schemas.openxmlformats.org/officeDocument/2006/relationships/image" Target="../media/image47.jpeg"/><Relationship Id="rId14" Type="http://schemas.openxmlformats.org/officeDocument/2006/relationships/image" Target="../media/image52.jpeg"/><Relationship Id="rId22" Type="http://schemas.openxmlformats.org/officeDocument/2006/relationships/image" Target="../media/image65.jpeg"/><Relationship Id="rId27" Type="http://schemas.openxmlformats.org/officeDocument/2006/relationships/image" Target="../media/image67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13" Type="http://schemas.openxmlformats.org/officeDocument/2006/relationships/audio" Target="../media/audio10.wav"/><Relationship Id="rId18" Type="http://schemas.openxmlformats.org/officeDocument/2006/relationships/image" Target="../media/image64.jpeg"/><Relationship Id="rId26" Type="http://schemas.openxmlformats.org/officeDocument/2006/relationships/image" Target="../media/image67.jpeg"/><Relationship Id="rId3" Type="http://schemas.openxmlformats.org/officeDocument/2006/relationships/image" Target="../media/image3.png"/><Relationship Id="rId21" Type="http://schemas.openxmlformats.org/officeDocument/2006/relationships/image" Target="../media/image57.jpeg"/><Relationship Id="rId7" Type="http://schemas.openxmlformats.org/officeDocument/2006/relationships/image" Target="../media/image71.jpeg"/><Relationship Id="rId12" Type="http://schemas.openxmlformats.org/officeDocument/2006/relationships/image" Target="../media/image47.jpeg"/><Relationship Id="rId17" Type="http://schemas.openxmlformats.org/officeDocument/2006/relationships/audio" Target="../media/audio8.wav"/><Relationship Id="rId25" Type="http://schemas.openxmlformats.org/officeDocument/2006/relationships/image" Target="../media/image55.jpeg"/><Relationship Id="rId2" Type="http://schemas.openxmlformats.org/officeDocument/2006/relationships/image" Target="../media/image4.jpeg"/><Relationship Id="rId16" Type="http://schemas.openxmlformats.org/officeDocument/2006/relationships/image" Target="../media/image62.jpeg"/><Relationship Id="rId20" Type="http://schemas.openxmlformats.org/officeDocument/2006/relationships/audio" Target="../media/audio9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0.jpeg"/><Relationship Id="rId11" Type="http://schemas.openxmlformats.org/officeDocument/2006/relationships/audio" Target="../media/audio2.wav"/><Relationship Id="rId24" Type="http://schemas.openxmlformats.org/officeDocument/2006/relationships/image" Target="../media/image53.jpeg"/><Relationship Id="rId5" Type="http://schemas.openxmlformats.org/officeDocument/2006/relationships/image" Target="../media/image69.jpeg"/><Relationship Id="rId15" Type="http://schemas.openxmlformats.org/officeDocument/2006/relationships/audio" Target="../media/audio1.wav"/><Relationship Id="rId23" Type="http://schemas.openxmlformats.org/officeDocument/2006/relationships/audio" Target="../media/audio5.wav"/><Relationship Id="rId28" Type="http://schemas.openxmlformats.org/officeDocument/2006/relationships/image" Target="../media/image73.jpeg"/><Relationship Id="rId10" Type="http://schemas.openxmlformats.org/officeDocument/2006/relationships/image" Target="../media/image63.jpeg"/><Relationship Id="rId19" Type="http://schemas.openxmlformats.org/officeDocument/2006/relationships/image" Target="../media/image46.jpeg"/><Relationship Id="rId4" Type="http://schemas.openxmlformats.org/officeDocument/2006/relationships/audio" Target="../media/audio6.wav"/><Relationship Id="rId9" Type="http://schemas.openxmlformats.org/officeDocument/2006/relationships/audio" Target="../media/audio4.wav"/><Relationship Id="rId14" Type="http://schemas.openxmlformats.org/officeDocument/2006/relationships/image" Target="../media/image52.jpeg"/><Relationship Id="rId22" Type="http://schemas.openxmlformats.org/officeDocument/2006/relationships/image" Target="../media/image50.jpeg"/><Relationship Id="rId27" Type="http://schemas.openxmlformats.org/officeDocument/2006/relationships/image" Target="../media/image48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13" Type="http://schemas.openxmlformats.org/officeDocument/2006/relationships/audio" Target="../media/audio4.wav"/><Relationship Id="rId18" Type="http://schemas.openxmlformats.org/officeDocument/2006/relationships/image" Target="../media/image52.jpeg"/><Relationship Id="rId3" Type="http://schemas.openxmlformats.org/officeDocument/2006/relationships/image" Target="../media/image3.png"/><Relationship Id="rId21" Type="http://schemas.openxmlformats.org/officeDocument/2006/relationships/image" Target="../media/image50.jpeg"/><Relationship Id="rId7" Type="http://schemas.openxmlformats.org/officeDocument/2006/relationships/image" Target="../media/image65.jpeg"/><Relationship Id="rId12" Type="http://schemas.openxmlformats.org/officeDocument/2006/relationships/image" Target="../media/image70.jpeg"/><Relationship Id="rId17" Type="http://schemas.openxmlformats.org/officeDocument/2006/relationships/audio" Target="../media/audio10.wav"/><Relationship Id="rId25" Type="http://schemas.openxmlformats.org/officeDocument/2006/relationships/image" Target="../media/image48.jpeg"/><Relationship Id="rId2" Type="http://schemas.openxmlformats.org/officeDocument/2006/relationships/image" Target="../media/image4.jpeg"/><Relationship Id="rId16" Type="http://schemas.openxmlformats.org/officeDocument/2006/relationships/image" Target="../media/image47.jpeg"/><Relationship Id="rId20" Type="http://schemas.openxmlformats.org/officeDocument/2006/relationships/image" Target="../media/image5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7.jpeg"/><Relationship Id="rId11" Type="http://schemas.openxmlformats.org/officeDocument/2006/relationships/audio" Target="../media/audio11.wav"/><Relationship Id="rId24" Type="http://schemas.openxmlformats.org/officeDocument/2006/relationships/image" Target="../media/image60.jpeg"/><Relationship Id="rId5" Type="http://schemas.openxmlformats.org/officeDocument/2006/relationships/image" Target="../media/image64.jpeg"/><Relationship Id="rId15" Type="http://schemas.openxmlformats.org/officeDocument/2006/relationships/audio" Target="../media/audio2.wav"/><Relationship Id="rId23" Type="http://schemas.openxmlformats.org/officeDocument/2006/relationships/audio" Target="../media/audio8.wav"/><Relationship Id="rId10" Type="http://schemas.openxmlformats.org/officeDocument/2006/relationships/image" Target="../media/image69.jpeg"/><Relationship Id="rId19" Type="http://schemas.openxmlformats.org/officeDocument/2006/relationships/audio" Target="../media/audio9.wav"/><Relationship Id="rId4" Type="http://schemas.openxmlformats.org/officeDocument/2006/relationships/audio" Target="../media/audio6.wav"/><Relationship Id="rId9" Type="http://schemas.openxmlformats.org/officeDocument/2006/relationships/audio" Target="../media/audio5.wav"/><Relationship Id="rId14" Type="http://schemas.openxmlformats.org/officeDocument/2006/relationships/image" Target="../media/image63.jpeg"/><Relationship Id="rId22" Type="http://schemas.openxmlformats.org/officeDocument/2006/relationships/image" Target="../media/image61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13" Type="http://schemas.openxmlformats.org/officeDocument/2006/relationships/audio" Target="../media/audio9.wav"/><Relationship Id="rId18" Type="http://schemas.openxmlformats.org/officeDocument/2006/relationships/audio" Target="../media/audio2.wav"/><Relationship Id="rId3" Type="http://schemas.openxmlformats.org/officeDocument/2006/relationships/image" Target="../media/image3.png"/><Relationship Id="rId21" Type="http://schemas.openxmlformats.org/officeDocument/2006/relationships/image" Target="../media/image66.jpeg"/><Relationship Id="rId7" Type="http://schemas.openxmlformats.org/officeDocument/2006/relationships/image" Target="../media/image74.jpeg"/><Relationship Id="rId12" Type="http://schemas.openxmlformats.org/officeDocument/2006/relationships/image" Target="../media/image69.jpeg"/><Relationship Id="rId17" Type="http://schemas.openxmlformats.org/officeDocument/2006/relationships/image" Target="../media/image67.jpeg"/><Relationship Id="rId2" Type="http://schemas.openxmlformats.org/officeDocument/2006/relationships/image" Target="../media/image4.jpeg"/><Relationship Id="rId16" Type="http://schemas.openxmlformats.org/officeDocument/2006/relationships/audio" Target="../media/audio4.wav"/><Relationship Id="rId20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0.jpeg"/><Relationship Id="rId11" Type="http://schemas.openxmlformats.org/officeDocument/2006/relationships/audio" Target="../media/audio8.wav"/><Relationship Id="rId5" Type="http://schemas.openxmlformats.org/officeDocument/2006/relationships/image" Target="../media/image52.jpeg"/><Relationship Id="rId15" Type="http://schemas.openxmlformats.org/officeDocument/2006/relationships/image" Target="../media/image55.jpeg"/><Relationship Id="rId10" Type="http://schemas.openxmlformats.org/officeDocument/2006/relationships/image" Target="../media/image68.jpeg"/><Relationship Id="rId19" Type="http://schemas.openxmlformats.org/officeDocument/2006/relationships/image" Target="../media/image47.jpeg"/><Relationship Id="rId4" Type="http://schemas.openxmlformats.org/officeDocument/2006/relationships/audio" Target="../media/audio6.wav"/><Relationship Id="rId9" Type="http://schemas.openxmlformats.org/officeDocument/2006/relationships/audio" Target="../media/audio7.wav"/><Relationship Id="rId14" Type="http://schemas.openxmlformats.org/officeDocument/2006/relationships/image" Target="../media/image71.jpeg"/><Relationship Id="rId22" Type="http://schemas.openxmlformats.org/officeDocument/2006/relationships/image" Target="../media/image48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13" Type="http://schemas.openxmlformats.org/officeDocument/2006/relationships/image" Target="../media/image64.jpeg"/><Relationship Id="rId18" Type="http://schemas.openxmlformats.org/officeDocument/2006/relationships/audio" Target="../media/audio1.wav"/><Relationship Id="rId3" Type="http://schemas.openxmlformats.org/officeDocument/2006/relationships/image" Target="../media/image3.png"/><Relationship Id="rId7" Type="http://schemas.openxmlformats.org/officeDocument/2006/relationships/image" Target="../media/image78.jpeg"/><Relationship Id="rId12" Type="http://schemas.openxmlformats.org/officeDocument/2006/relationships/audio" Target="../media/audio11.wav"/><Relationship Id="rId17" Type="http://schemas.openxmlformats.org/officeDocument/2006/relationships/image" Target="../media/image48.jpeg"/><Relationship Id="rId2" Type="http://schemas.openxmlformats.org/officeDocument/2006/relationships/image" Target="../media/image4.jpeg"/><Relationship Id="rId16" Type="http://schemas.openxmlformats.org/officeDocument/2006/relationships/image" Target="../media/image67.jpeg"/><Relationship Id="rId20" Type="http://schemas.openxmlformats.org/officeDocument/2006/relationships/image" Target="../media/image6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7.jpeg"/><Relationship Id="rId11" Type="http://schemas.openxmlformats.org/officeDocument/2006/relationships/image" Target="../media/image73.jpeg"/><Relationship Id="rId5" Type="http://schemas.openxmlformats.org/officeDocument/2006/relationships/image" Target="../media/image76.jpeg"/><Relationship Id="rId15" Type="http://schemas.openxmlformats.org/officeDocument/2006/relationships/image" Target="../media/image52.jpeg"/><Relationship Id="rId10" Type="http://schemas.openxmlformats.org/officeDocument/2006/relationships/audio" Target="../media/audio4.wav"/><Relationship Id="rId19" Type="http://schemas.openxmlformats.org/officeDocument/2006/relationships/image" Target="../media/image72.jpeg"/><Relationship Id="rId4" Type="http://schemas.openxmlformats.org/officeDocument/2006/relationships/audio" Target="../media/audio6.wav"/><Relationship Id="rId9" Type="http://schemas.openxmlformats.org/officeDocument/2006/relationships/image" Target="../media/image80.jpeg"/><Relationship Id="rId14" Type="http://schemas.openxmlformats.org/officeDocument/2006/relationships/audio" Target="../media/audio10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3.png"/><Relationship Id="rId7" Type="http://schemas.openxmlformats.org/officeDocument/2006/relationships/image" Target="../media/image8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10" Type="http://schemas.openxmlformats.org/officeDocument/2006/relationships/image" Target="../media/image86.png"/><Relationship Id="rId4" Type="http://schemas.openxmlformats.org/officeDocument/2006/relationships/image" Target="../media/image81.png"/><Relationship Id="rId9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%C5%BDi%C5%BEk%C5%AFv_dub_(N%C3%A1m%C4%9B%C5%A1%C5%A5_nad_Oslavou)#mediaviewer/File:%C5%BDi%C5%BEk%C5%AFv_dub,_N%C3%A1m%C4%9B%C5%A1%C5%A5_nad_Oslavou,_cca_1910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5" Type="http://schemas.openxmlformats.org/officeDocument/2006/relationships/hyperlink" Target="http://cs.wikipedia.org/wiki/Kloko%C4%8Dovsk%C3%A1_l%C3%ADpa#mediaviewer/File:Kloko%C4%8Dovsk%C3%A1_l%C3%ADpa_na_podzim.jpg" TargetMode="External"/><Relationship Id="rId4" Type="http://schemas.openxmlformats.org/officeDocument/2006/relationships/hyperlink" Target="http://cs.wikipedia.org/wiki/Vejdova_l%C3%ADpa#mediaviewer/File:Vejdova_lipa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jpeg"/><Relationship Id="rId4" Type="http://schemas.openxmlformats.org/officeDocument/2006/relationships/hyperlink" Target="//upload.wikimedia.org/wikipedia/commons/2/2a/Illustration_Fagus_sylvatica0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hyperlink" Target="http://cs.wikipedia.org/wiki/Soubor:Illustration_Quercus_robur0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Quercus_petraea_-_K%C3%B6hler%E2%80%93s_Medizinal-Pflanzen-118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8/87/Illustration_Aesculus_hippocastanum0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Rostliny v létě - plody</a:t>
            </a:r>
          </a:p>
        </p:txBody>
      </p:sp>
      <p:pic>
        <p:nvPicPr>
          <p:cNvPr id="3075" name="Picture 4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3077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15696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2400" b="1" dirty="0" smtClean="0"/>
              <a:t>Pří_045_Rozmanitost </a:t>
            </a:r>
            <a:r>
              <a:rPr lang="cs-CZ" sz="2400" b="1" dirty="0" err="1"/>
              <a:t>přírody_Rostliny</a:t>
            </a:r>
            <a:r>
              <a:rPr lang="cs-CZ" sz="2400" b="1" dirty="0"/>
              <a:t> v létě </a:t>
            </a:r>
            <a:r>
              <a:rPr lang="cs-CZ" sz="2400" b="1" dirty="0" smtClean="0"/>
              <a:t>– plody</a:t>
            </a:r>
          </a:p>
          <a:p>
            <a:pPr algn="ctr" eaLnBrk="1" hangingPunct="1"/>
            <a:endParaRPr lang="cs-CZ" b="1" dirty="0" smtClean="0"/>
          </a:p>
          <a:p>
            <a:pPr algn="ctr" eaLnBrk="1" hangingPunct="1"/>
            <a:r>
              <a:rPr lang="cs-CZ" b="1" dirty="0"/>
              <a:t>Autor: Mgr. Emilie Elšíková</a:t>
            </a:r>
          </a:p>
          <a:p>
            <a:pPr algn="ctr" eaLnBrk="1" hangingPunct="1"/>
            <a:endParaRPr lang="cs-CZ" dirty="0"/>
          </a:p>
          <a:p>
            <a:pPr algn="ctr" eaLnBrk="1" hangingPunct="1"/>
            <a:r>
              <a:rPr lang="cs-CZ" dirty="0"/>
              <a:t>Škola: Základní škola Slušovice, okres Zlín, příspěvková </a:t>
            </a:r>
            <a:r>
              <a:rPr lang="cs-CZ" dirty="0" smtClean="0"/>
              <a:t>organizace </a:t>
            </a:r>
          </a:p>
        </p:txBody>
      </p:sp>
      <p:sp>
        <p:nvSpPr>
          <p:cNvPr id="3078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/>
              <a:t>Registrační číslo projektu: CZ.1.07/1.1.38/02.0025</a:t>
            </a:r>
          </a:p>
          <a:p>
            <a:pPr algn="ctr" eaLnBrk="1" hangingPunct="1"/>
            <a:r>
              <a:rPr lang="cs-CZ"/>
              <a:t>Název projektu: Modernizace výuky na ZŠ Slušovice, Fryšták, Kašava a Velehrad</a:t>
            </a:r>
          </a:p>
          <a:p>
            <a:pPr algn="ctr" eaLnBrk="1" hangingPunct="1"/>
            <a:r>
              <a:rPr lang="cs-CZ" sz="120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51000">
              <a:srgbClr val="92D050">
                <a:lumMod val="91000"/>
              </a:srgbClr>
            </a:gs>
            <a:gs pos="100000">
              <a:schemeClr val="bg1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Zobrazit podrobnost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880" y="3407420"/>
            <a:ext cx="2895600" cy="3450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331" y="4197339"/>
            <a:ext cx="1693549" cy="2590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>
            <a:spLocks noChangeArrowheads="1"/>
          </p:cNvSpPr>
          <p:nvPr/>
        </p:nvSpPr>
        <p:spPr bwMode="auto">
          <a:xfrm>
            <a:off x="6807663" y="2071328"/>
            <a:ext cx="18215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JAVOR KLEN</a:t>
            </a:r>
            <a:endParaRPr lang="cs-CZ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Šipka dolů 6"/>
          <p:cNvSpPr/>
          <p:nvPr/>
        </p:nvSpPr>
        <p:spPr>
          <a:xfrm>
            <a:off x="7401388" y="2574566"/>
            <a:ext cx="381000" cy="722312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cs-CZ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3" descr="C:\Users\Emilie\Desktop\Pří_\1197122994943159133molumen_anime_boy.svg.med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842" y="730433"/>
            <a:ext cx="19050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láček 8"/>
          <p:cNvSpPr/>
          <p:nvPr/>
        </p:nvSpPr>
        <p:spPr>
          <a:xfrm rot="705433">
            <a:off x="3484563" y="0"/>
            <a:ext cx="3276600" cy="2333625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10" name="TextovéPole 9"/>
          <p:cNvSpPr txBox="1">
            <a:spLocks noChangeArrowheads="1"/>
          </p:cNvSpPr>
          <p:nvPr/>
        </p:nvSpPr>
        <p:spPr bwMode="auto">
          <a:xfrm>
            <a:off x="3962400" y="568927"/>
            <a:ext cx="254428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b="1" dirty="0"/>
              <a:t>V létě dozrávají plody</a:t>
            </a:r>
          </a:p>
          <a:p>
            <a:pPr eaLnBrk="1" hangingPunct="1"/>
            <a:r>
              <a:rPr lang="cs-CZ" b="1" dirty="0" smtClean="0"/>
              <a:t>některých listnatých</a:t>
            </a:r>
          </a:p>
          <a:p>
            <a:pPr eaLnBrk="1" hangingPunct="1"/>
            <a:r>
              <a:rPr lang="cs-CZ" b="1" dirty="0" smtClean="0"/>
              <a:t>stromů </a:t>
            </a:r>
            <a:r>
              <a:rPr lang="cs-CZ" b="1" dirty="0"/>
              <a:t>a keřů.</a:t>
            </a:r>
          </a:p>
          <a:p>
            <a:pPr eaLnBrk="1" hangingPunct="1"/>
            <a:r>
              <a:rPr lang="cs-CZ" b="1" dirty="0" smtClean="0"/>
              <a:t>Poznáš </a:t>
            </a:r>
            <a:r>
              <a:rPr lang="cs-CZ" b="1" dirty="0"/>
              <a:t>je?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94615" y="3245970"/>
            <a:ext cx="417258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000" b="1" dirty="0"/>
              <a:t>v</a:t>
            </a:r>
            <a:r>
              <a:rPr lang="cs-CZ" sz="2000" b="1" dirty="0" smtClean="0"/>
              <a:t>ysoký statný strom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cs-CZ" sz="2000" b="1" dirty="0"/>
              <a:t>l</a:t>
            </a:r>
            <a:r>
              <a:rPr lang="cs-CZ" sz="2000" b="1" dirty="0" smtClean="0"/>
              <a:t>isty „Kanada“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cs-CZ" sz="2000" b="1" dirty="0"/>
              <a:t>v</a:t>
            </a:r>
            <a:r>
              <a:rPr lang="cs-CZ" sz="2000" b="1" dirty="0" smtClean="0"/>
              <a:t>ýroba nábytku, strunných hudebních nástrojů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cs-CZ" sz="2000" b="1" dirty="0"/>
              <a:t>s</a:t>
            </a:r>
            <a:r>
              <a:rPr lang="cs-CZ" sz="2000" b="1" dirty="0" smtClean="0"/>
              <a:t>emínka ve „vrtulkách“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cs-CZ" sz="2000" b="1" dirty="0" smtClean="0">
                <a:solidFill>
                  <a:srgbClr val="FF0000"/>
                </a:solidFill>
              </a:rPr>
              <a:t>plod nažka</a:t>
            </a:r>
          </a:p>
          <a:p>
            <a:pPr marL="342900" indent="-342900">
              <a:buFont typeface="Wingdings" pitchFamily="2" charset="2"/>
              <a:buChar char="Ø"/>
            </a:pPr>
            <a:endParaRPr lang="cs-CZ" sz="2000" b="1" dirty="0"/>
          </a:p>
        </p:txBody>
      </p:sp>
      <p:cxnSp>
        <p:nvCxnSpPr>
          <p:cNvPr id="11" name="Přímá spojnice se šipkou 10"/>
          <p:cNvCxnSpPr/>
          <p:nvPr/>
        </p:nvCxnSpPr>
        <p:spPr>
          <a:xfrm flipV="1">
            <a:off x="1943655" y="4773290"/>
            <a:ext cx="3024585" cy="2667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94615" y="5784076"/>
            <a:ext cx="20601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i="1" dirty="0" err="1" smtClean="0"/>
              <a:t>Řešení-postupné</a:t>
            </a:r>
            <a:r>
              <a:rPr lang="cs-CZ" sz="1200" b="1" i="1" dirty="0"/>
              <a:t> </a:t>
            </a:r>
            <a:r>
              <a:rPr lang="cs-CZ" sz="1200" b="1" i="1" dirty="0" smtClean="0"/>
              <a:t>kliknutí</a:t>
            </a:r>
            <a:r>
              <a:rPr lang="cs-CZ" sz="1200" b="1" i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cs-CZ" sz="1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rgbClr val="92D050">
                <a:lumMod val="91000"/>
              </a:srgbClr>
            </a:gs>
            <a:gs pos="100000">
              <a:schemeClr val="bg1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86000"/>
            <a:ext cx="2667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 descr="C:\Users\Emilie\Desktop\Pří_\1197122994943159133molumen_anime_boy.svg.med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842" y="730433"/>
            <a:ext cx="19050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láček 3"/>
          <p:cNvSpPr/>
          <p:nvPr/>
        </p:nvSpPr>
        <p:spPr>
          <a:xfrm rot="705433">
            <a:off x="3484563" y="0"/>
            <a:ext cx="3276600" cy="2333625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3962400" y="568927"/>
            <a:ext cx="254428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b="1" dirty="0"/>
              <a:t>V létě dozrávají plody</a:t>
            </a:r>
          </a:p>
          <a:p>
            <a:pPr algn="ctr" eaLnBrk="1" hangingPunct="1"/>
            <a:r>
              <a:rPr lang="cs-CZ" b="1" dirty="0" smtClean="0"/>
              <a:t>některých listnatých</a:t>
            </a:r>
          </a:p>
          <a:p>
            <a:pPr algn="ctr" eaLnBrk="1" hangingPunct="1"/>
            <a:r>
              <a:rPr lang="cs-CZ" b="1" dirty="0" smtClean="0"/>
              <a:t>stromů </a:t>
            </a:r>
            <a:r>
              <a:rPr lang="cs-CZ" b="1" dirty="0"/>
              <a:t>a keřů.</a:t>
            </a:r>
          </a:p>
          <a:p>
            <a:pPr algn="ctr" eaLnBrk="1" hangingPunct="1"/>
            <a:r>
              <a:rPr lang="cs-CZ" b="1" dirty="0" smtClean="0"/>
              <a:t>Poznáš </a:t>
            </a:r>
            <a:r>
              <a:rPr lang="cs-CZ" b="1" dirty="0"/>
              <a:t>je?</a:t>
            </a:r>
          </a:p>
        </p:txBody>
      </p:sp>
      <p:sp>
        <p:nvSpPr>
          <p:cNvPr id="6" name="TextovéPole 5"/>
          <p:cNvSpPr txBox="1">
            <a:spLocks noChangeArrowheads="1"/>
          </p:cNvSpPr>
          <p:nvPr/>
        </p:nvSpPr>
        <p:spPr bwMode="auto">
          <a:xfrm>
            <a:off x="6924738" y="730433"/>
            <a:ext cx="22192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BŘÍZA </a:t>
            </a:r>
          </a:p>
          <a:p>
            <a:pPr eaLnBrk="1" hangingPunct="1"/>
            <a:r>
              <a:rPr lang="cs-C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BRADAVIČNATÁ</a:t>
            </a:r>
            <a:endParaRPr lang="cs-CZ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Šipka dolů 6"/>
          <p:cNvSpPr/>
          <p:nvPr/>
        </p:nvSpPr>
        <p:spPr>
          <a:xfrm>
            <a:off x="7580497" y="1504144"/>
            <a:ext cx="381000" cy="722312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cs-CZ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4" descr="OPVK_hor_zakladni_logolink_RGB_c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152399" y="3200400"/>
            <a:ext cx="5486401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000" b="1" dirty="0" smtClean="0"/>
              <a:t>kůra bílá – dříve se na ni psalo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cs-CZ" sz="2000" b="1" dirty="0"/>
              <a:t>š</a:t>
            </a:r>
            <a:r>
              <a:rPr lang="cs-CZ" sz="2000" b="1" dirty="0" smtClean="0"/>
              <a:t>tíhlý strom, vysoký</a:t>
            </a:r>
            <a:r>
              <a:rPr lang="cs-CZ" sz="2000" b="1" dirty="0"/>
              <a:t>;</a:t>
            </a:r>
            <a:r>
              <a:rPr lang="cs-CZ" sz="2000" b="1" dirty="0" smtClean="0"/>
              <a:t> dlouhé kořeny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cs-CZ" sz="2000" b="1" dirty="0"/>
              <a:t>k</a:t>
            </a:r>
            <a:r>
              <a:rPr lang="cs-CZ" sz="2000" b="1" dirty="0" smtClean="0"/>
              <a:t>věty - jehnědy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cs-CZ" sz="2000" b="1" dirty="0"/>
              <a:t>l</a:t>
            </a:r>
            <a:r>
              <a:rPr lang="cs-CZ" sz="2000" b="1" dirty="0" smtClean="0"/>
              <a:t>isty pilovité – léčivé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cs-CZ" sz="2000" b="1" dirty="0"/>
              <a:t>z</a:t>
            </a:r>
            <a:r>
              <a:rPr lang="cs-CZ" sz="2000" b="1" dirty="0" smtClean="0"/>
              <a:t> větví se vyráběla košťata, výroba nábytku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cs-CZ" sz="2000" b="1" dirty="0">
                <a:solidFill>
                  <a:srgbClr val="FF0000"/>
                </a:solidFill>
              </a:rPr>
              <a:t>p</a:t>
            </a:r>
            <a:r>
              <a:rPr lang="cs-CZ" sz="2000" b="1" dirty="0" smtClean="0">
                <a:solidFill>
                  <a:srgbClr val="FF0000"/>
                </a:solidFill>
              </a:rPr>
              <a:t>lody – nažky </a:t>
            </a:r>
            <a:r>
              <a:rPr lang="cs-CZ" sz="2000" b="1" dirty="0" smtClean="0"/>
              <a:t>– vytvářejí se ve válcovitém plodenství</a:t>
            </a:r>
            <a:endParaRPr lang="cs-CZ" sz="2000" b="1" dirty="0"/>
          </a:p>
        </p:txBody>
      </p:sp>
      <p:cxnSp>
        <p:nvCxnSpPr>
          <p:cNvPr id="11" name="Přímá spojnice se šipkou 10"/>
          <p:cNvCxnSpPr/>
          <p:nvPr/>
        </p:nvCxnSpPr>
        <p:spPr>
          <a:xfrm flipV="1">
            <a:off x="3450842" y="3581400"/>
            <a:ext cx="4131058" cy="1981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3916839" y="6477754"/>
            <a:ext cx="20601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i="1" dirty="0" err="1" smtClean="0"/>
              <a:t>Řešení-postupné</a:t>
            </a:r>
            <a:r>
              <a:rPr lang="cs-CZ" sz="1200" b="1" i="1" dirty="0"/>
              <a:t> </a:t>
            </a:r>
            <a:r>
              <a:rPr lang="cs-CZ" sz="1200" b="1" i="1" dirty="0" smtClean="0"/>
              <a:t>kliknutí</a:t>
            </a:r>
            <a:r>
              <a:rPr lang="cs-CZ" sz="1200" b="1" i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cs-CZ" sz="1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7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rgbClr val="92D050">
                <a:lumMod val="91000"/>
              </a:srgbClr>
            </a:gs>
            <a:gs pos="100000">
              <a:schemeClr val="bg1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Emilie\Desktop\Pří_\1197122994943159133molumen_anime_boy.svg.med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2054024" cy="2194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láček 3"/>
          <p:cNvSpPr/>
          <p:nvPr/>
        </p:nvSpPr>
        <p:spPr>
          <a:xfrm rot="705433">
            <a:off x="2949647" y="240515"/>
            <a:ext cx="3472237" cy="2325722"/>
          </a:xfrm>
          <a:prstGeom prst="cloudCallout">
            <a:avLst>
              <a:gd name="adj1" fmla="val -54097"/>
              <a:gd name="adj2" fmla="val 5543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3401615" y="372428"/>
            <a:ext cx="299918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buAutoNum type="arabicPeriod"/>
            </a:pPr>
            <a:r>
              <a:rPr lang="cs-CZ" b="1" dirty="0" smtClean="0">
                <a:solidFill>
                  <a:srgbClr val="FF0000"/>
                </a:solidFill>
              </a:rPr>
              <a:t>úkol:</a:t>
            </a:r>
          </a:p>
          <a:p>
            <a:pPr eaLnBrk="1" hangingPunct="1"/>
            <a:r>
              <a:rPr lang="cs-CZ" b="1" dirty="0" smtClean="0"/>
              <a:t>Vytvořte si do sešitu přehlednou tabulku </a:t>
            </a:r>
          </a:p>
          <a:p>
            <a:pPr eaLnBrk="1" hangingPunct="1"/>
            <a:r>
              <a:rPr lang="cs-CZ" b="1" dirty="0" smtClean="0"/>
              <a:t>o </a:t>
            </a:r>
            <a:r>
              <a:rPr lang="cs-CZ" b="1" smtClean="0"/>
              <a:t>získaných informacích,</a:t>
            </a:r>
            <a:endParaRPr lang="cs-CZ" b="1" dirty="0" smtClean="0"/>
          </a:p>
          <a:p>
            <a:pPr eaLnBrk="1" hangingPunct="1"/>
            <a:r>
              <a:rPr lang="cs-CZ" b="1" dirty="0" smtClean="0"/>
              <a:t>případně vyhledej </a:t>
            </a:r>
          </a:p>
          <a:p>
            <a:pPr eaLnBrk="1" hangingPunct="1"/>
            <a:r>
              <a:rPr lang="cs-CZ" b="1" dirty="0" smtClean="0"/>
              <a:t>v encyklopedii.</a:t>
            </a:r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99567"/>
              </p:ext>
            </p:extLst>
          </p:nvPr>
        </p:nvGraphicFramePr>
        <p:xfrm>
          <a:off x="1258454" y="3048000"/>
          <a:ext cx="7199746" cy="2850535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465567"/>
                <a:gridCol w="1162179"/>
                <a:gridCol w="1219200"/>
                <a:gridCol w="1090670"/>
                <a:gridCol w="1042930"/>
                <a:gridCol w="1219200"/>
              </a:tblGrid>
              <a:tr h="503575">
                <a:tc>
                  <a:txBody>
                    <a:bodyPr/>
                    <a:lstStyle/>
                    <a:p>
                      <a:pPr algn="ctr"/>
                      <a:r>
                        <a:rPr lang="cs-CZ" sz="1400" smtClean="0"/>
                        <a:t>název</a:t>
                      </a:r>
                      <a:r>
                        <a:rPr lang="cs-CZ" sz="1400" baseline="0" smtClean="0"/>
                        <a:t> s</a:t>
                      </a:r>
                      <a:r>
                        <a:rPr lang="cs-CZ" sz="1400" smtClean="0"/>
                        <a:t>tromu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smtClean="0"/>
                        <a:t>kůra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listy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plody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dřevo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využití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221">
                <a:tc>
                  <a:txBody>
                    <a:bodyPr/>
                    <a:lstStyle/>
                    <a:p>
                      <a:pPr algn="l"/>
                      <a:r>
                        <a:rPr lang="cs-CZ" sz="1400" dirty="0" smtClean="0"/>
                        <a:t>Buk lesní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221">
                <a:tc>
                  <a:txBody>
                    <a:bodyPr/>
                    <a:lstStyle/>
                    <a:p>
                      <a:pPr algn="l"/>
                      <a:r>
                        <a:rPr lang="cs-CZ" sz="1400" dirty="0" smtClean="0"/>
                        <a:t>Dub letní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221">
                <a:tc>
                  <a:txBody>
                    <a:bodyPr/>
                    <a:lstStyle/>
                    <a:p>
                      <a:pPr algn="l"/>
                      <a:r>
                        <a:rPr lang="cs-CZ" sz="1400" dirty="0" smtClean="0"/>
                        <a:t>Dub zimní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221">
                <a:tc>
                  <a:txBody>
                    <a:bodyPr/>
                    <a:lstStyle/>
                    <a:p>
                      <a:pPr algn="l"/>
                      <a:r>
                        <a:rPr lang="cs-CZ" sz="1400" dirty="0" smtClean="0"/>
                        <a:t>Jírovec maďal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221">
                <a:tc>
                  <a:txBody>
                    <a:bodyPr/>
                    <a:lstStyle/>
                    <a:p>
                      <a:pPr algn="l"/>
                      <a:r>
                        <a:rPr lang="cs-CZ" sz="1400" dirty="0" smtClean="0"/>
                        <a:t>Javor Klen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221">
                <a:tc>
                  <a:txBody>
                    <a:bodyPr/>
                    <a:lstStyle/>
                    <a:p>
                      <a:pPr algn="l"/>
                      <a:r>
                        <a:rPr lang="cs-CZ" sz="1400" dirty="0" smtClean="0"/>
                        <a:t>Jasan ztepilý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575">
                <a:tc>
                  <a:txBody>
                    <a:bodyPr/>
                    <a:lstStyle/>
                    <a:p>
                      <a:pPr algn="l"/>
                      <a:r>
                        <a:rPr lang="cs-CZ" sz="1400" dirty="0" smtClean="0"/>
                        <a:t>Bříza bradavičnatá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720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rgbClr val="92D050">
                <a:lumMod val="91000"/>
              </a:srgbClr>
            </a:gs>
            <a:gs pos="100000">
              <a:schemeClr val="bg1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Emilie\Desktop\Pří_\1197122994943159133molumen_anime_boy.svg.med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76" y="533400"/>
            <a:ext cx="2971599" cy="3174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láček 5"/>
          <p:cNvSpPr/>
          <p:nvPr/>
        </p:nvSpPr>
        <p:spPr>
          <a:xfrm rot="1944476">
            <a:off x="4815852" y="951643"/>
            <a:ext cx="3393600" cy="2799259"/>
          </a:xfrm>
          <a:prstGeom prst="cloudCallout">
            <a:avLst>
              <a:gd name="adj1" fmla="val -40330"/>
              <a:gd name="adj2" fmla="val 9199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7" name="TextovéPole 6"/>
          <p:cNvSpPr txBox="1">
            <a:spLocks noChangeArrowheads="1"/>
          </p:cNvSpPr>
          <p:nvPr/>
        </p:nvSpPr>
        <p:spPr bwMode="auto">
          <a:xfrm>
            <a:off x="5135880" y="1797563"/>
            <a:ext cx="286512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b="1" dirty="0" smtClean="0">
                <a:solidFill>
                  <a:srgbClr val="FF0000"/>
                </a:solidFill>
              </a:rPr>
              <a:t>2. úkol:</a:t>
            </a:r>
          </a:p>
          <a:p>
            <a:pPr eaLnBrk="1" hangingPunct="1"/>
            <a:r>
              <a:rPr lang="cs-CZ" b="1" dirty="0" smtClean="0">
                <a:solidFill>
                  <a:prstClr val="black"/>
                </a:solidFill>
              </a:rPr>
              <a:t>Odpověz na dané otázky na další stránce.</a:t>
            </a:r>
          </a:p>
        </p:txBody>
      </p:sp>
      <p:sp>
        <p:nvSpPr>
          <p:cNvPr id="8" name="Veselý obličej 7"/>
          <p:cNvSpPr/>
          <p:nvPr/>
        </p:nvSpPr>
        <p:spPr>
          <a:xfrm>
            <a:off x="6063072" y="2720893"/>
            <a:ext cx="533400" cy="555707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Pravoúhlá spojnice 9"/>
          <p:cNvCxnSpPr/>
          <p:nvPr/>
        </p:nvCxnSpPr>
        <p:spPr>
          <a:xfrm>
            <a:off x="6596472" y="4191000"/>
            <a:ext cx="2098833" cy="1870075"/>
          </a:xfrm>
          <a:prstGeom prst="bent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183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rgbClr val="92D050">
                <a:lumMod val="91000"/>
              </a:srgbClr>
            </a:gs>
            <a:gs pos="100000">
              <a:schemeClr val="bg1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971364" y="512802"/>
            <a:ext cx="2852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1. Jaké jsou listy dubu ?</a:t>
            </a:r>
            <a:endParaRPr lang="cs-CZ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973546" y="843558"/>
            <a:ext cx="6904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2. Proč se dřevo buku a dubu využívá ve vodním stavitelství ?</a:t>
            </a:r>
            <a:endParaRPr lang="cs-CZ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973546" y="1558052"/>
            <a:ext cx="3762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3</a:t>
            </a:r>
            <a:r>
              <a:rPr lang="cs-CZ" b="1" dirty="0" smtClean="0"/>
              <a:t>. Jaké jsou plody dubu letního?</a:t>
            </a:r>
            <a:endParaRPr lang="cs-CZ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7022416" y="1188720"/>
            <a:ext cx="199291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Ve vodě nehnije.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973546" y="1927384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4</a:t>
            </a:r>
            <a:r>
              <a:rPr lang="cs-CZ" b="1" dirty="0" smtClean="0"/>
              <a:t>. Jaké jsou plody buku?</a:t>
            </a:r>
            <a:endParaRPr lang="cs-CZ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878458" y="4555572"/>
            <a:ext cx="3993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11. Květ má tvar „svíčky“ - strom ?</a:t>
            </a:r>
            <a:endParaRPr lang="cs-CZ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973546" y="2306598"/>
            <a:ext cx="5032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5</a:t>
            </a:r>
            <a:r>
              <a:rPr lang="cs-CZ" b="1" dirty="0" smtClean="0"/>
              <a:t>. Z kterého keříku v lese máme rádi plody ?</a:t>
            </a:r>
            <a:endParaRPr lang="cs-CZ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973546" y="2675930"/>
            <a:ext cx="372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6</a:t>
            </a:r>
            <a:r>
              <a:rPr lang="cs-CZ" b="1" dirty="0" smtClean="0"/>
              <a:t>. Bylina, která je silně jedovatá.</a:t>
            </a:r>
            <a:endParaRPr lang="cs-CZ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973546" y="3026450"/>
            <a:ext cx="292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7</a:t>
            </a:r>
            <a:r>
              <a:rPr lang="cs-CZ" b="1" dirty="0" smtClean="0"/>
              <a:t>. Dub zimní má žaludy ?</a:t>
            </a:r>
            <a:endParaRPr lang="cs-CZ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878458" y="4924904"/>
            <a:ext cx="5788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12. Z kterého stromu se vyrábějí strunné nástroje ?</a:t>
            </a:r>
            <a:endParaRPr lang="cs-CZ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878458" y="5294236"/>
            <a:ext cx="3698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13. Který je náš národní strom ?</a:t>
            </a:r>
            <a:endParaRPr lang="cs-CZ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973546" y="3399354"/>
            <a:ext cx="4134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8</a:t>
            </a:r>
            <a:r>
              <a:rPr lang="cs-CZ" b="1" dirty="0" smtClean="0"/>
              <a:t>. Kůra bílá, květy jehnědy - strom ?</a:t>
            </a:r>
            <a:endParaRPr lang="cs-CZ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973546" y="3768686"/>
            <a:ext cx="4365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9</a:t>
            </a:r>
            <a:r>
              <a:rPr lang="cs-CZ" b="1" dirty="0" smtClean="0"/>
              <a:t>. Listy má ve znaku Kanada - strom ?</a:t>
            </a:r>
            <a:endParaRPr lang="cs-CZ" b="1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878458" y="4190764"/>
            <a:ext cx="5519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10. Ze dřeva se vyrábí tělocvičné nářadí - strom?</a:t>
            </a:r>
            <a:endParaRPr lang="cs-CZ" b="1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3902553" y="1927384"/>
            <a:ext cx="104387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bukvice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6086793" y="2306598"/>
            <a:ext cx="210826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b</a:t>
            </a:r>
            <a:r>
              <a:rPr lang="cs-CZ" b="1" dirty="0" smtClean="0">
                <a:solidFill>
                  <a:srgbClr val="FF0000"/>
                </a:solidFill>
              </a:rPr>
              <a:t>orůvka brusnice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4736114" y="2675930"/>
            <a:ext cx="180049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r</a:t>
            </a:r>
            <a:r>
              <a:rPr lang="cs-CZ" b="1" dirty="0" smtClean="0">
                <a:solidFill>
                  <a:srgbClr val="FF0000"/>
                </a:solidFill>
              </a:rPr>
              <a:t>ulík zlomocný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3902553" y="3026450"/>
            <a:ext cx="106952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přisedlé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5118082" y="3399354"/>
            <a:ext cx="221086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b</a:t>
            </a:r>
            <a:r>
              <a:rPr lang="cs-CZ" b="1" dirty="0" smtClean="0">
                <a:solidFill>
                  <a:srgbClr val="FF0000"/>
                </a:solidFill>
              </a:rPr>
              <a:t>říza bradavičnatá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5316730" y="3768686"/>
            <a:ext cx="126188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j</a:t>
            </a:r>
            <a:r>
              <a:rPr lang="cs-CZ" b="1" dirty="0" smtClean="0">
                <a:solidFill>
                  <a:srgbClr val="FF0000"/>
                </a:solidFill>
              </a:rPr>
              <a:t>avor klen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6397918" y="4190764"/>
            <a:ext cx="155683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j</a:t>
            </a:r>
            <a:r>
              <a:rPr lang="cs-CZ" b="1" dirty="0" smtClean="0">
                <a:solidFill>
                  <a:srgbClr val="FF0000"/>
                </a:solidFill>
              </a:rPr>
              <a:t>asan ztepilý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4871924" y="4555572"/>
            <a:ext cx="168507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j</a:t>
            </a:r>
            <a:r>
              <a:rPr lang="cs-CZ" b="1" dirty="0" smtClean="0">
                <a:solidFill>
                  <a:srgbClr val="FF0000"/>
                </a:solidFill>
              </a:rPr>
              <a:t>írovec maďal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6646646" y="4924904"/>
            <a:ext cx="126188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j</a:t>
            </a:r>
            <a:r>
              <a:rPr lang="cs-CZ" b="1" dirty="0" smtClean="0">
                <a:solidFill>
                  <a:srgbClr val="FF0000"/>
                </a:solidFill>
              </a:rPr>
              <a:t>avor klen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4576906" y="5294236"/>
            <a:ext cx="14029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l</a:t>
            </a:r>
            <a:r>
              <a:rPr lang="cs-CZ" b="1" dirty="0" smtClean="0">
                <a:solidFill>
                  <a:srgbClr val="FF0000"/>
                </a:solidFill>
              </a:rPr>
              <a:t>ípa srdčitá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3875465" y="512802"/>
            <a:ext cx="118494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laločnaté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4750063" y="1558052"/>
            <a:ext cx="191590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ž</a:t>
            </a:r>
            <a:r>
              <a:rPr lang="cs-CZ" b="1" dirty="0" smtClean="0">
                <a:solidFill>
                  <a:srgbClr val="FF0000"/>
                </a:solidFill>
              </a:rPr>
              <a:t>aludy stopkaté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5929644" y="6492696"/>
            <a:ext cx="30764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i="1" dirty="0" smtClean="0">
                <a:solidFill>
                  <a:schemeClr val="accent2">
                    <a:lumMod val="50000"/>
                  </a:schemeClr>
                </a:solidFill>
              </a:rPr>
              <a:t>Řešení se zobrazí kliknutím na otázku.</a:t>
            </a:r>
            <a:endParaRPr lang="cs-CZ" sz="1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53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rgbClr val="92D050">
                <a:lumMod val="91000"/>
              </a:srgbClr>
            </a:gs>
            <a:gs pos="100000">
              <a:schemeClr val="bg1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52271"/>
            <a:ext cx="1397000" cy="1931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510058" y="68759"/>
            <a:ext cx="336181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Z</a:t>
            </a:r>
            <a:r>
              <a:rPr lang="cs-CZ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ajímavosti</a:t>
            </a:r>
            <a:endParaRPr lang="cs-CZ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52400" y="914400"/>
            <a:ext cx="673934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600" b="1" dirty="0" smtClean="0"/>
              <a:t>za nejstarší  žijící dub v ČR je považovaný  </a:t>
            </a:r>
          </a:p>
          <a:p>
            <a:r>
              <a:rPr lang="cs-CZ" sz="1600" b="1" dirty="0">
                <a:solidFill>
                  <a:srgbClr val="FF0000"/>
                </a:solidFill>
              </a:rPr>
              <a:t> </a:t>
            </a:r>
            <a:r>
              <a:rPr lang="cs-CZ" sz="1600" b="1" dirty="0" smtClean="0">
                <a:solidFill>
                  <a:srgbClr val="FF0000"/>
                </a:solidFill>
              </a:rPr>
              <a:t>    Žižkův dub v Náměšti</a:t>
            </a:r>
            <a:r>
              <a:rPr lang="cs-CZ" sz="1600" b="1" dirty="0" smtClean="0"/>
              <a:t>, jehož věk  dendrochronologická</a:t>
            </a:r>
          </a:p>
          <a:p>
            <a:r>
              <a:rPr lang="cs-CZ" sz="1600" b="1" dirty="0"/>
              <a:t> </a:t>
            </a:r>
            <a:r>
              <a:rPr lang="cs-CZ" sz="1600" b="1" dirty="0" smtClean="0"/>
              <a:t>    metoda určila na více než 1 000 let. S obvodem kmene  1 010 cm</a:t>
            </a:r>
          </a:p>
          <a:p>
            <a:r>
              <a:rPr lang="cs-CZ" sz="1600" b="1" dirty="0"/>
              <a:t> </a:t>
            </a:r>
            <a:r>
              <a:rPr lang="cs-CZ" sz="1600" b="1" dirty="0" smtClean="0"/>
              <a:t>    je zároveň i našim nejmohutnějším žijícím </a:t>
            </a:r>
            <a:r>
              <a:rPr lang="cs-CZ" sz="1600" b="1" dirty="0" smtClean="0">
                <a:solidFill>
                  <a:srgbClr val="C00000"/>
                </a:solidFill>
              </a:rPr>
              <a:t>dubem letním</a:t>
            </a:r>
            <a:r>
              <a:rPr lang="cs-CZ" sz="1600" b="1" dirty="0" smtClean="0"/>
              <a:t>.</a:t>
            </a:r>
          </a:p>
          <a:p>
            <a:r>
              <a:rPr lang="cs-CZ" sz="1600" b="1" dirty="0"/>
              <a:t> </a:t>
            </a:r>
            <a:r>
              <a:rPr lang="cs-CZ" sz="1600" b="1" dirty="0" smtClean="0"/>
              <a:t>    </a:t>
            </a:r>
            <a:r>
              <a:rPr lang="cs-CZ" sz="1600" b="1" dirty="0"/>
              <a:t>P</a:t>
            </a:r>
            <a:r>
              <a:rPr lang="cs-CZ" sz="1600" b="1" dirty="0" smtClean="0"/>
              <a:t>odle pověsti  při husitském tažení na Moravu a dobývání hradu</a:t>
            </a:r>
          </a:p>
          <a:p>
            <a:r>
              <a:rPr lang="cs-CZ" sz="1600" b="1" dirty="0"/>
              <a:t> </a:t>
            </a:r>
            <a:r>
              <a:rPr lang="cs-CZ" sz="1600" b="1" dirty="0" smtClean="0"/>
              <a:t>    pod dubem přespal </a:t>
            </a:r>
            <a:r>
              <a:rPr lang="cs-CZ" sz="1600" b="1" dirty="0" smtClean="0">
                <a:solidFill>
                  <a:srgbClr val="FF0000"/>
                </a:solidFill>
              </a:rPr>
              <a:t>Jan Žižka</a:t>
            </a:r>
            <a:r>
              <a:rPr lang="cs-CZ" sz="1600" b="1" dirty="0" smtClean="0"/>
              <a:t>.</a:t>
            </a:r>
            <a:endParaRPr lang="cs-CZ" sz="1600" b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67000"/>
            <a:ext cx="1187523" cy="178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356443" y="2819400"/>
            <a:ext cx="7279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600" b="1" dirty="0" smtClean="0"/>
              <a:t>nejširším stromem ČR je zřejmě </a:t>
            </a:r>
            <a:r>
              <a:rPr lang="cs-CZ" sz="1600" b="1" dirty="0" err="1">
                <a:solidFill>
                  <a:srgbClr val="FF0000"/>
                </a:solidFill>
              </a:rPr>
              <a:t>V</a:t>
            </a:r>
            <a:r>
              <a:rPr lang="cs-CZ" sz="1600" b="1" dirty="0" err="1" smtClean="0">
                <a:solidFill>
                  <a:srgbClr val="FF0000"/>
                </a:solidFill>
              </a:rPr>
              <a:t>ejdova</a:t>
            </a:r>
            <a:r>
              <a:rPr lang="cs-CZ" sz="1600" b="1" dirty="0" smtClean="0">
                <a:solidFill>
                  <a:srgbClr val="FF0000"/>
                </a:solidFill>
              </a:rPr>
              <a:t> lípa</a:t>
            </a:r>
            <a:r>
              <a:rPr lang="cs-CZ" sz="1600" b="1" dirty="0" smtClean="0"/>
              <a:t> rostoucí v obci</a:t>
            </a:r>
          </a:p>
          <a:p>
            <a:r>
              <a:rPr lang="cs-CZ" sz="1600" b="1" dirty="0">
                <a:solidFill>
                  <a:srgbClr val="FF0000"/>
                </a:solidFill>
              </a:rPr>
              <a:t> </a:t>
            </a:r>
            <a:r>
              <a:rPr lang="cs-CZ" sz="1600" b="1" dirty="0" smtClean="0">
                <a:solidFill>
                  <a:srgbClr val="FF0000"/>
                </a:solidFill>
              </a:rPr>
              <a:t>    Pastviny u Klášterce nad Orlicí</a:t>
            </a:r>
            <a:r>
              <a:rPr lang="cs-CZ" sz="1600" b="1" dirty="0" smtClean="0"/>
              <a:t>. Obvod jejího kmene činí </a:t>
            </a:r>
            <a:r>
              <a:rPr lang="cs-CZ" sz="1600" b="1" dirty="0" smtClean="0">
                <a:solidFill>
                  <a:srgbClr val="C00000"/>
                </a:solidFill>
              </a:rPr>
              <a:t> 12, 25 metrů</a:t>
            </a:r>
            <a:r>
              <a:rPr lang="cs-CZ" sz="1600" b="1" dirty="0" smtClean="0"/>
              <a:t>.</a:t>
            </a:r>
            <a:endParaRPr lang="cs-CZ" sz="1600" b="1" dirty="0">
              <a:solidFill>
                <a:srgbClr val="FF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810000"/>
            <a:ext cx="1549400" cy="2324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363911" y="4114800"/>
            <a:ext cx="565411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600" b="1" dirty="0" smtClean="0"/>
              <a:t>nejstarší strom v Čechách je podle provedených</a:t>
            </a:r>
          </a:p>
          <a:p>
            <a:r>
              <a:rPr lang="cs-CZ" sz="1600" b="1" dirty="0"/>
              <a:t> </a:t>
            </a:r>
            <a:r>
              <a:rPr lang="cs-CZ" sz="1600" b="1" dirty="0" smtClean="0"/>
              <a:t>    výzkumů považována </a:t>
            </a:r>
            <a:r>
              <a:rPr lang="cs-CZ" sz="1600" b="1" dirty="0" smtClean="0">
                <a:solidFill>
                  <a:srgbClr val="FF0000"/>
                </a:solidFill>
              </a:rPr>
              <a:t>Karlova lípa v Klokočově</a:t>
            </a:r>
            <a:r>
              <a:rPr lang="cs-CZ" sz="1600" b="1" dirty="0" smtClean="0"/>
              <a:t>, </a:t>
            </a:r>
          </a:p>
          <a:p>
            <a:r>
              <a:rPr lang="cs-CZ" sz="1600" b="1" dirty="0"/>
              <a:t> </a:t>
            </a:r>
            <a:r>
              <a:rPr lang="cs-CZ" sz="1600" b="1" dirty="0" smtClean="0"/>
              <a:t>    jejíž věk je dendrology odhadován na 800 let.</a:t>
            </a:r>
          </a:p>
          <a:p>
            <a:r>
              <a:rPr lang="cs-CZ" sz="1600" b="1" dirty="0"/>
              <a:t> </a:t>
            </a:r>
            <a:r>
              <a:rPr lang="cs-CZ" sz="1600" b="1" dirty="0" smtClean="0"/>
              <a:t>    V r. 1370 zaujal strom </a:t>
            </a:r>
            <a:r>
              <a:rPr lang="cs-CZ" sz="1600" b="1" dirty="0" smtClean="0">
                <a:solidFill>
                  <a:srgbClr val="FF0000"/>
                </a:solidFill>
              </a:rPr>
              <a:t>Karla IV., </a:t>
            </a:r>
            <a:r>
              <a:rPr lang="cs-CZ" sz="1600" b="1" dirty="0" smtClean="0"/>
              <a:t>který jel kolem a </a:t>
            </a:r>
          </a:p>
          <a:p>
            <a:r>
              <a:rPr lang="cs-CZ" sz="1600" b="1" dirty="0"/>
              <a:t> </a:t>
            </a:r>
            <a:r>
              <a:rPr lang="cs-CZ" sz="1600" b="1" dirty="0" smtClean="0"/>
              <a:t>    v jeho stínu si odpočinul. Na počest je lípa nazývána </a:t>
            </a:r>
          </a:p>
          <a:p>
            <a:r>
              <a:rPr lang="cs-CZ" sz="1600" b="1" dirty="0"/>
              <a:t> </a:t>
            </a:r>
            <a:r>
              <a:rPr lang="cs-CZ" sz="1600" b="1" dirty="0" smtClean="0"/>
              <a:t>   </a:t>
            </a:r>
            <a:r>
              <a:rPr lang="cs-CZ" sz="1600" b="1" dirty="0" smtClean="0">
                <a:solidFill>
                  <a:srgbClr val="C00000"/>
                </a:solidFill>
              </a:rPr>
              <a:t> Královská </a:t>
            </a:r>
            <a:r>
              <a:rPr lang="cs-CZ" sz="1600" b="1" dirty="0" smtClean="0"/>
              <a:t>nebo </a:t>
            </a:r>
            <a:r>
              <a:rPr lang="cs-CZ" sz="1600" b="1" dirty="0">
                <a:solidFill>
                  <a:srgbClr val="C00000"/>
                </a:solidFill>
              </a:rPr>
              <a:t>K</a:t>
            </a:r>
            <a:r>
              <a:rPr lang="cs-CZ" sz="1600" b="1" dirty="0" smtClean="0">
                <a:solidFill>
                  <a:srgbClr val="C00000"/>
                </a:solidFill>
              </a:rPr>
              <a:t>arlova</a:t>
            </a:r>
            <a:r>
              <a:rPr lang="cs-CZ" sz="1600" b="1" dirty="0" smtClean="0"/>
              <a:t>.</a:t>
            </a:r>
            <a:endParaRPr lang="cs-CZ" sz="1600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838912" y="6459537"/>
            <a:ext cx="20601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i="1" dirty="0" err="1" smtClean="0"/>
              <a:t>Řešení-postupné</a:t>
            </a:r>
            <a:r>
              <a:rPr lang="cs-CZ" sz="1200" b="1" i="1" dirty="0"/>
              <a:t> </a:t>
            </a:r>
            <a:r>
              <a:rPr lang="cs-CZ" sz="1200" b="1" i="1" dirty="0" smtClean="0"/>
              <a:t>kliknutí</a:t>
            </a:r>
            <a:r>
              <a:rPr lang="cs-CZ" sz="1200" b="1" i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cs-CZ" sz="1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90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rgbClr val="92D050">
                <a:lumMod val="91000"/>
              </a:srgbClr>
            </a:gs>
            <a:gs pos="100000">
              <a:schemeClr val="bg1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Emilie\Desktop\Pří_\1197122994943159133molumen_anime_boy.svg.med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842" y="730433"/>
            <a:ext cx="19050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láček 3"/>
          <p:cNvSpPr/>
          <p:nvPr/>
        </p:nvSpPr>
        <p:spPr>
          <a:xfrm rot="705433">
            <a:off x="3484563" y="0"/>
            <a:ext cx="3276600" cy="2333625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3875578" y="428148"/>
            <a:ext cx="265976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b="1" dirty="0" smtClean="0"/>
              <a:t>Máte rádi lesní plody?</a:t>
            </a:r>
          </a:p>
          <a:p>
            <a:pPr algn="ctr" eaLnBrk="1" hangingPunct="1"/>
            <a:r>
              <a:rPr lang="cs-CZ" b="1" dirty="0" smtClean="0"/>
              <a:t>Určitě ano.</a:t>
            </a:r>
          </a:p>
          <a:p>
            <a:pPr algn="ctr" eaLnBrk="1" hangingPunct="1"/>
            <a:r>
              <a:rPr lang="cs-CZ" b="1" dirty="0" smtClean="0"/>
              <a:t>Ale pozor, abyste si je </a:t>
            </a:r>
          </a:p>
          <a:p>
            <a:pPr algn="ctr" eaLnBrk="1" hangingPunct="1"/>
            <a:r>
              <a:rPr lang="cs-CZ" b="1" dirty="0" smtClean="0"/>
              <a:t>nespletli s těmi </a:t>
            </a:r>
          </a:p>
          <a:p>
            <a:pPr algn="ctr" eaLnBrk="1" hangingPunct="1"/>
            <a:r>
              <a:rPr lang="cs-CZ" b="1" dirty="0"/>
              <a:t>j</a:t>
            </a:r>
            <a:r>
              <a:rPr lang="cs-CZ" b="1" dirty="0" smtClean="0"/>
              <a:t>edovatými!</a:t>
            </a:r>
            <a:endParaRPr lang="cs-CZ" b="1" dirty="0"/>
          </a:p>
        </p:txBody>
      </p:sp>
      <p:pic>
        <p:nvPicPr>
          <p:cNvPr id="37890" name="Picture 2" descr="hmyz,jahody,jídlo,lesní plody,létání,léto,motýli,ovoce,příroda,prostředí,rostliny,zahrady,zvířat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1" y="3292273"/>
            <a:ext cx="1547812" cy="154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2" name="Picture 4" descr="Zobrazit podrobnosti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744" y="1080973"/>
            <a:ext cx="1093585" cy="109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4" name="Picture 6" descr="Zobrazit podrobnosti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378" y="5091109"/>
            <a:ext cx="1277053" cy="127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6" name="Picture 8" descr="Zobrazit podrobnosti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773" y="5235758"/>
            <a:ext cx="1239019" cy="123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10" descr="Zobrazit podrobnosti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551" y="3292273"/>
            <a:ext cx="1053330" cy="105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0" name="Picture 12" descr="http://upload.wikimedia.org/wikipedia/commons/thumb/1/1f/Atropa_bella-donna0.jpg/250px-Atropa_bella-donna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38423"/>
            <a:ext cx="172260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535345" y="2242864"/>
            <a:ext cx="2323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/>
              <a:t>b</a:t>
            </a:r>
            <a:r>
              <a:rPr lang="cs-CZ" sz="2000" b="1" dirty="0" smtClean="0"/>
              <a:t>rusnice borůvka</a:t>
            </a:r>
            <a:endParaRPr lang="cs-CZ" sz="2000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7770466" y="4181197"/>
            <a:ext cx="995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malina</a:t>
            </a:r>
            <a:endParaRPr lang="cs-CZ" sz="2000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6385667" y="6168107"/>
            <a:ext cx="1253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brusinka</a:t>
            </a:r>
            <a:endParaRPr lang="cs-CZ" sz="2000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5249591" y="4840085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ostružina</a:t>
            </a:r>
            <a:endParaRPr lang="cs-CZ" sz="2000" b="1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2742130" y="4891054"/>
            <a:ext cx="16658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/>
              <a:t>l</a:t>
            </a:r>
            <a:r>
              <a:rPr lang="cs-CZ" sz="2000" b="1" dirty="0" smtClean="0"/>
              <a:t>esní jahoda</a:t>
            </a:r>
            <a:endParaRPr lang="cs-CZ" sz="2000" b="1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329288" y="3325121"/>
            <a:ext cx="19784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r</a:t>
            </a:r>
            <a:r>
              <a:rPr lang="cs-CZ" sz="2000" b="1" dirty="0" smtClean="0">
                <a:solidFill>
                  <a:srgbClr val="FF0000"/>
                </a:solidFill>
              </a:rPr>
              <a:t>ulík zlomocný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3916839" y="6477754"/>
            <a:ext cx="21691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i="1" dirty="0" err="1" smtClean="0"/>
              <a:t>Řešení-kliknutí</a:t>
            </a:r>
            <a:r>
              <a:rPr lang="cs-CZ" sz="1200" b="1" i="1" dirty="0" smtClean="0"/>
              <a:t> na obrázek</a:t>
            </a:r>
            <a:r>
              <a:rPr lang="cs-CZ" sz="1200" b="1" i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cs-CZ" sz="1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6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8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78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78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8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79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90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78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2"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rgbClr val="92D050">
                <a:lumMod val="91000"/>
              </a:srgbClr>
            </a:gs>
            <a:gs pos="100000">
              <a:schemeClr val="bg1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Emilie\Desktop\Pří_\1197122994943159133molumen_anime_boy.svg.med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394" y="1039781"/>
            <a:ext cx="19050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láček 3"/>
          <p:cNvSpPr/>
          <p:nvPr/>
        </p:nvSpPr>
        <p:spPr>
          <a:xfrm rot="705433">
            <a:off x="5524115" y="309348"/>
            <a:ext cx="3276600" cy="2333625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5615493" y="696742"/>
            <a:ext cx="304814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b="1" dirty="0" smtClean="0"/>
              <a:t>A už jsme v sadu a </a:t>
            </a:r>
          </a:p>
          <a:p>
            <a:pPr algn="ctr" eaLnBrk="1" hangingPunct="1"/>
            <a:r>
              <a:rPr lang="cs-CZ" b="1" dirty="0" smtClean="0"/>
              <a:t>na zahradě. Voní to tu </a:t>
            </a:r>
          </a:p>
          <a:p>
            <a:pPr algn="ctr" eaLnBrk="1" hangingPunct="1"/>
            <a:r>
              <a:rPr lang="cs-CZ" b="1" dirty="0" smtClean="0"/>
              <a:t>prvními šťavnatými plody.</a:t>
            </a:r>
          </a:p>
          <a:p>
            <a:pPr algn="ctr" eaLnBrk="1" hangingPunct="1"/>
            <a:r>
              <a:rPr lang="cs-CZ" b="1" dirty="0" smtClean="0"/>
              <a:t>Které to asi jsou?</a:t>
            </a:r>
            <a:endParaRPr lang="cs-CZ" b="1" dirty="0"/>
          </a:p>
        </p:txBody>
      </p:sp>
      <p:sp>
        <p:nvSpPr>
          <p:cNvPr id="6" name="Obláček 5"/>
          <p:cNvSpPr/>
          <p:nvPr/>
        </p:nvSpPr>
        <p:spPr>
          <a:xfrm rot="20686183" flipH="1">
            <a:off x="381876" y="356419"/>
            <a:ext cx="3025509" cy="2333625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22487" y="626298"/>
            <a:ext cx="25442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Ale nejdříve si je </a:t>
            </a:r>
          </a:p>
          <a:p>
            <a:r>
              <a:rPr lang="cs-CZ" b="1" dirty="0" smtClean="0"/>
              <a:t>rozdělíme do skupin. </a:t>
            </a:r>
          </a:p>
          <a:p>
            <a:r>
              <a:rPr lang="cs-CZ" b="1" dirty="0" smtClean="0"/>
              <a:t>Víte do kterých?</a:t>
            </a:r>
            <a:endParaRPr lang="cs-CZ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776375" y="1519116"/>
            <a:ext cx="2390398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smtClean="0"/>
              <a:t>Malvice, peckovice, </a:t>
            </a:r>
          </a:p>
          <a:p>
            <a:r>
              <a:rPr lang="cs-CZ" b="1" dirty="0" smtClean="0"/>
              <a:t>bobule.</a:t>
            </a:r>
            <a:endParaRPr lang="cs-CZ" b="1" dirty="0"/>
          </a:p>
        </p:txBody>
      </p:sp>
      <p:sp>
        <p:nvSpPr>
          <p:cNvPr id="9" name="Obláček 8"/>
          <p:cNvSpPr/>
          <p:nvPr/>
        </p:nvSpPr>
        <p:spPr>
          <a:xfrm rot="7777032" flipH="1">
            <a:off x="6008689" y="2978579"/>
            <a:ext cx="2919495" cy="2333625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10" name="Obláček 9"/>
          <p:cNvSpPr/>
          <p:nvPr/>
        </p:nvSpPr>
        <p:spPr>
          <a:xfrm rot="11026289">
            <a:off x="3231547" y="4198585"/>
            <a:ext cx="2814918" cy="2062142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11" name="Obláček 10"/>
          <p:cNvSpPr/>
          <p:nvPr/>
        </p:nvSpPr>
        <p:spPr>
          <a:xfrm rot="13290938">
            <a:off x="410650" y="3238607"/>
            <a:ext cx="2842648" cy="207912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457200" y="3912407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Jak poznáš </a:t>
            </a:r>
            <a:r>
              <a:rPr lang="cs-CZ" b="1" dirty="0" smtClean="0">
                <a:solidFill>
                  <a:srgbClr val="C00000"/>
                </a:solidFill>
              </a:rPr>
              <a:t>malvice</a:t>
            </a:r>
            <a:r>
              <a:rPr lang="cs-CZ" b="1" dirty="0" smtClean="0"/>
              <a:t>?</a:t>
            </a:r>
            <a:endParaRPr lang="cs-CZ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203300" y="4945738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Jak poznáš </a:t>
            </a: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</a:rPr>
              <a:t>peckovice</a:t>
            </a:r>
            <a:r>
              <a:rPr lang="cs-CZ" b="1" dirty="0" smtClean="0"/>
              <a:t>?</a:t>
            </a:r>
            <a:endParaRPr lang="cs-CZ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6508693" y="3511894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Jak poznáš </a:t>
            </a:r>
            <a:r>
              <a:rPr lang="cs-CZ" b="1" dirty="0" smtClean="0">
                <a:solidFill>
                  <a:srgbClr val="00B050"/>
                </a:solidFill>
              </a:rPr>
              <a:t>bobule</a:t>
            </a:r>
            <a:r>
              <a:rPr lang="cs-CZ" b="1" dirty="0" smtClean="0"/>
              <a:t>?</a:t>
            </a:r>
            <a:endParaRPr lang="cs-CZ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1161095" y="4314197"/>
            <a:ext cx="1620957" cy="646331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smtClean="0"/>
              <a:t>Mají semena </a:t>
            </a:r>
          </a:p>
          <a:p>
            <a:r>
              <a:rPr lang="cs-CZ" b="1" dirty="0" smtClean="0"/>
              <a:t>v jadřinci.</a:t>
            </a:r>
            <a:endParaRPr lang="cs-CZ" b="1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3283506" y="5352321"/>
            <a:ext cx="2710999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smtClean="0"/>
              <a:t>Mají jen jedno semeno </a:t>
            </a:r>
          </a:p>
          <a:p>
            <a:r>
              <a:rPr lang="cs-CZ" b="1" dirty="0" smtClean="0"/>
              <a:t>v pecce.</a:t>
            </a:r>
            <a:endParaRPr lang="cs-CZ" b="1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6273237" y="4027762"/>
            <a:ext cx="2390398" cy="64633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smtClean="0"/>
              <a:t>Mají mnoho malých </a:t>
            </a:r>
          </a:p>
          <a:p>
            <a:r>
              <a:rPr lang="cs-CZ" b="1" dirty="0" smtClean="0"/>
              <a:t>semínek v dužině.</a:t>
            </a:r>
            <a:endParaRPr lang="cs-CZ" b="1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6838912" y="6459537"/>
            <a:ext cx="20601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i="1" dirty="0" err="1" smtClean="0"/>
              <a:t>Řešení-postupné</a:t>
            </a:r>
            <a:r>
              <a:rPr lang="cs-CZ" sz="1200" b="1" i="1" dirty="0"/>
              <a:t> </a:t>
            </a:r>
            <a:r>
              <a:rPr lang="cs-CZ" sz="1200" b="1" i="1" dirty="0" smtClean="0"/>
              <a:t>kliknutí</a:t>
            </a:r>
            <a:r>
              <a:rPr lang="cs-CZ" sz="1200" b="1" i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cs-CZ" sz="1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99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2" grpId="0"/>
      <p:bldP spid="13" grpId="0"/>
      <p:bldP spid="14" grpId="0"/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rgbClr val="92D050">
                <a:lumMod val="91000"/>
              </a:srgbClr>
            </a:gs>
            <a:gs pos="100000">
              <a:schemeClr val="bg1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061074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Emilie\Desktop\Pří_\1197122994943159133molumen_anime_boy.svg.med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663" y="685800"/>
            <a:ext cx="19050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láček 3"/>
          <p:cNvSpPr/>
          <p:nvPr/>
        </p:nvSpPr>
        <p:spPr>
          <a:xfrm rot="705433">
            <a:off x="4052811" y="23368"/>
            <a:ext cx="3038208" cy="197119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4479998" y="533400"/>
            <a:ext cx="23487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2000" b="1" dirty="0" smtClean="0"/>
              <a:t>Které ovoce patří </a:t>
            </a:r>
          </a:p>
          <a:p>
            <a:pPr algn="ctr" eaLnBrk="1" hangingPunct="1"/>
            <a:r>
              <a:rPr lang="cs-CZ" sz="2000" b="1" dirty="0" smtClean="0"/>
              <a:t>do peckovic?</a:t>
            </a:r>
            <a:endParaRPr lang="cs-CZ" sz="2000" b="1" dirty="0"/>
          </a:p>
        </p:txBody>
      </p:sp>
      <p:pic>
        <p:nvPicPr>
          <p:cNvPr id="66562" name="Picture 2" descr="Zobrazit podrobnosti">
            <a:hlinkClick r:id="" action="ppaction://noaction">
              <a:snd r:embed="rId4" name="coin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378" y="28575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4" name="Picture 4" descr="Zobrazit podrobnosti">
            <a:hlinkClick r:id="" action="ppaction://noaction">
              <a:snd r:embed="rId6" name="cashreg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567" y="410718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6" name="Picture 6" descr="Zobrazit podrobnosti">
            <a:hlinkClick r:id="" action="ppaction://noaction">
              <a:snd r:embed="rId8" name="push.wav"/>
            </a:hlinkClick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19" y="3047999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8" name="Picture 8" descr="Zobrazit podrobnosti">
            <a:hlinkClick r:id="" action="ppaction://noaction">
              <a:snd r:embed="rId10" name="drumroll.wav"/>
            </a:hlinkClick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978" y="510540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70" name="Picture 10" descr="Zobrazit podrobnosti">
            <a:hlinkClick r:id="" action="ppaction://noaction">
              <a:snd r:embed="rId12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96" y="4297679"/>
            <a:ext cx="1146175" cy="11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72" name="Picture 12" descr="Zobrazit podrobnosti">
            <a:hlinkClick r:id="" action="ppaction://noaction">
              <a:snd r:embed="rId1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358" y="5695315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74" name="Picture 14" descr="Zobrazit podrobnosti">
            <a:hlinkClick r:id="" action="ppaction://noaction">
              <a:snd r:embed="rId1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218" y="3550920"/>
            <a:ext cx="82296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76" name="Picture 16" descr="Zobrazit podrobnosti">
            <a:hlinkClick r:id="" action="ppaction://noaction">
              <a:snd r:embed="rId1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347" y="3352957"/>
            <a:ext cx="1011873" cy="101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78" name="Picture 18" descr="Třešně se stopkou a listem">
            <a:hlinkClick r:id="" action="ppaction://noaction">
              <a:snd r:embed="rId1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970" y="4870766"/>
            <a:ext cx="682625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82" name="Picture 22" descr="Zobrazit podrobnosti">
            <a:hlinkClick r:id="" action="ppaction://noaction">
              <a:snd r:embed="rId10" name="drumroll.wav"/>
            </a:hlinkClick>
          </p:cNvPr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989" y="2548253"/>
            <a:ext cx="1002667" cy="100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ovéPole 16"/>
          <p:cNvSpPr txBox="1"/>
          <p:nvPr/>
        </p:nvSpPr>
        <p:spPr>
          <a:xfrm>
            <a:off x="6708786" y="6477754"/>
            <a:ext cx="21691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i="1" dirty="0" err="1" smtClean="0"/>
              <a:t>Řešení-kliknutí</a:t>
            </a:r>
            <a:r>
              <a:rPr lang="cs-CZ" sz="1200" b="1" i="1" dirty="0" smtClean="0"/>
              <a:t> na obrázek</a:t>
            </a:r>
            <a:r>
              <a:rPr lang="cs-CZ" sz="1200" b="1" i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cs-CZ" sz="1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25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rgbClr val="92D050">
                <a:lumMod val="91000"/>
              </a:srgbClr>
            </a:gs>
            <a:gs pos="100000">
              <a:schemeClr val="bg1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Emilie\Desktop\Pří_\1197122994943159133molumen_anime_boy.svg.med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106" y="1008967"/>
            <a:ext cx="19050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láček 3"/>
          <p:cNvSpPr/>
          <p:nvPr/>
        </p:nvSpPr>
        <p:spPr>
          <a:xfrm rot="705433">
            <a:off x="4272254" y="346535"/>
            <a:ext cx="3038208" cy="197119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4616998" y="838200"/>
            <a:ext cx="23487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2000" b="1" dirty="0" smtClean="0"/>
              <a:t>Které ovoce patří </a:t>
            </a:r>
          </a:p>
          <a:p>
            <a:pPr algn="ctr" eaLnBrk="1" hangingPunct="1"/>
            <a:r>
              <a:rPr lang="cs-CZ" sz="2000" b="1" dirty="0" smtClean="0"/>
              <a:t>do malvic?</a:t>
            </a:r>
            <a:endParaRPr lang="cs-CZ" sz="2000" b="1" dirty="0"/>
          </a:p>
        </p:txBody>
      </p:sp>
      <p:pic>
        <p:nvPicPr>
          <p:cNvPr id="6" name="Picture 2" descr="Zobrazit podrobnosti">
            <a:hlinkClick r:id="" action="ppaction://noaction">
              <a:snd r:embed="rId4" name="coin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161" y="3234689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Zobrazit podrobnosti">
            <a:hlinkClick r:id="" action="ppaction://noaction">
              <a:snd r:embed="rId6" name="cashreg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006" y="361188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Zobrazit podrobnosti">
            <a:hlinkClick r:id="" action="ppaction://noaction">
              <a:snd r:embed="rId8" name="push.wav"/>
            </a:hlinkClick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" y="2150426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Zobrazit podrobnosti">
            <a:hlinkClick r:id="" action="ppaction://noaction">
              <a:snd r:embed="rId10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443" y="5465206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Zobrazit podrobnosti">
            <a:hlinkClick r:id="" action="ppaction://noaction">
              <a:snd r:embed="rId10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00792"/>
            <a:ext cx="1146175" cy="11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Zobrazit podrobnosti">
            <a:hlinkClick r:id="" action="ppaction://noaction">
              <a:snd r:embed="rId13" name="bomb.wav"/>
            </a:hlinkClick>
          </p:cNvPr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661" y="5167947"/>
            <a:ext cx="82296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2" descr="Zobrazit podrobnosti">
            <a:hlinkClick r:id="" action="ppaction://noaction">
              <a:snd r:embed="rId15" name="drumroll.wav"/>
            </a:hlinkClick>
          </p:cNvPr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094" y="5169534"/>
            <a:ext cx="1002667" cy="100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38" name="Picture 2" descr="Zobrazit podrobnosti">
            <a:hlinkClick r:id="" action="ppaction://noaction">
              <a:snd r:embed="rId10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295" y="3747452"/>
            <a:ext cx="1059180" cy="105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0" name="Picture 4" descr="Zobrazit podrobnosti">
            <a:hlinkClick r:id="" action="ppaction://noaction">
              <a:snd r:embed="rId10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461" y="351440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ovéPole 15"/>
          <p:cNvSpPr txBox="1"/>
          <p:nvPr/>
        </p:nvSpPr>
        <p:spPr>
          <a:xfrm>
            <a:off x="6544677" y="6511667"/>
            <a:ext cx="21691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i="1" dirty="0" err="1" smtClean="0"/>
              <a:t>Řešení-kliknutí</a:t>
            </a:r>
            <a:r>
              <a:rPr lang="cs-CZ" sz="1200" b="1" i="1" dirty="0" smtClean="0"/>
              <a:t> na obrázek</a:t>
            </a:r>
            <a:r>
              <a:rPr lang="cs-CZ" sz="1200" b="1" i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cs-CZ" sz="1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11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4099" name="Picture 3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0638" y="3505200"/>
            <a:ext cx="9144000" cy="175432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000" rIns="73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q"/>
              <a:tabLst>
                <a:tab pos="212725" algn="l"/>
              </a:tabLst>
            </a:pPr>
            <a:r>
              <a:rPr lang="cs-CZ" dirty="0"/>
              <a:t>Digitální učební materiál je určen pro </a:t>
            </a:r>
            <a:r>
              <a:rPr lang="cs-CZ" dirty="0" smtClean="0"/>
              <a:t>upevňování </a:t>
            </a:r>
            <a:r>
              <a:rPr lang="cs-CZ" dirty="0"/>
              <a:t>a </a:t>
            </a:r>
            <a:r>
              <a:rPr lang="cs-CZ" dirty="0" smtClean="0"/>
              <a:t>rozšiřování</a:t>
            </a:r>
            <a:r>
              <a:rPr lang="cs-CZ" dirty="0"/>
              <a:t> </a:t>
            </a:r>
            <a:r>
              <a:rPr lang="cs-CZ" dirty="0" smtClean="0"/>
              <a:t>vědomostí 	daného učiva.</a:t>
            </a:r>
            <a:endParaRPr lang="cs-CZ" dirty="0"/>
          </a:p>
          <a:p>
            <a:pPr eaLnBrk="1" hangingPunct="1">
              <a:buFont typeface="Wingdings" pitchFamily="2" charset="2"/>
              <a:buChar char="q"/>
              <a:tabLst>
                <a:tab pos="212725" algn="l"/>
              </a:tabLst>
            </a:pPr>
            <a:r>
              <a:rPr lang="cs-CZ" dirty="0" smtClean="0"/>
              <a:t>Je </a:t>
            </a:r>
            <a:r>
              <a:rPr lang="cs-CZ" dirty="0"/>
              <a:t>určen pro předmět </a:t>
            </a:r>
            <a:r>
              <a:rPr lang="cs-CZ" dirty="0" smtClean="0"/>
              <a:t>přírodověda a </a:t>
            </a:r>
            <a:r>
              <a:rPr lang="cs-CZ" smtClean="0"/>
              <a:t>ročník čtvrtý.</a:t>
            </a:r>
            <a:endParaRPr lang="cs-CZ" dirty="0"/>
          </a:p>
          <a:p>
            <a:pPr eaLnBrk="1" hangingPunct="1">
              <a:buFont typeface="Wingdings" pitchFamily="2" charset="2"/>
              <a:buChar char="q"/>
              <a:tabLst>
                <a:tab pos="212725" algn="l"/>
              </a:tabLst>
            </a:pPr>
            <a:r>
              <a:rPr lang="cs-CZ" dirty="0"/>
              <a:t>Tento materiál </a:t>
            </a:r>
            <a:r>
              <a:rPr lang="cs-CZ" dirty="0" smtClean="0"/>
              <a:t>vznikl ze zápisů autora </a:t>
            </a:r>
            <a:r>
              <a:rPr lang="cs-CZ" dirty="0"/>
              <a:t>jako doplňující materiál k učebnici</a:t>
            </a:r>
            <a:r>
              <a:rPr lang="cs-CZ" dirty="0" smtClean="0"/>
              <a:t>:   	Mgr. Věra Štiková, </a:t>
            </a:r>
            <a:r>
              <a:rPr lang="cs-CZ" i="1" dirty="0"/>
              <a:t>Přírodověda 4</a:t>
            </a:r>
            <a:r>
              <a:rPr lang="cs-CZ" dirty="0"/>
              <a:t>. Brno: NOVÁ ŠKOLA, s.r.o., 2003. </a:t>
            </a:r>
            <a:r>
              <a:rPr lang="cs-CZ" dirty="0" smtClean="0"/>
              <a:t>	ISBN </a:t>
            </a:r>
            <a:r>
              <a:rPr lang="cs-CZ" dirty="0"/>
              <a:t>80-7289-052-2</a:t>
            </a:r>
            <a:r>
              <a:rPr lang="cs-CZ" dirty="0" smtClean="0"/>
              <a:t>.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rgbClr val="92D050">
                <a:lumMod val="91000"/>
              </a:srgbClr>
            </a:gs>
            <a:gs pos="100000">
              <a:schemeClr val="bg1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Emilie\Desktop\Pří_\1197122994943159133molumen_anime_boy.svg.med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106" y="1008967"/>
            <a:ext cx="19050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láček 3"/>
          <p:cNvSpPr/>
          <p:nvPr/>
        </p:nvSpPr>
        <p:spPr>
          <a:xfrm rot="705433">
            <a:off x="4272254" y="346535"/>
            <a:ext cx="3038208" cy="197119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4682389" y="846813"/>
            <a:ext cx="23487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2000" b="1" dirty="0" smtClean="0"/>
              <a:t>Které ovoce patří </a:t>
            </a:r>
          </a:p>
          <a:p>
            <a:pPr algn="ctr" eaLnBrk="1" hangingPunct="1"/>
            <a:r>
              <a:rPr lang="cs-CZ" sz="2000" b="1" dirty="0" smtClean="0"/>
              <a:t>do bobulí?</a:t>
            </a:r>
            <a:endParaRPr lang="cs-CZ" sz="2000" b="1" dirty="0"/>
          </a:p>
        </p:txBody>
      </p:sp>
      <p:pic>
        <p:nvPicPr>
          <p:cNvPr id="6" name="Picture 2" descr="Zobrazit podrobnosti">
            <a:hlinkClick r:id="" action="ppaction://noaction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661" y="520319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Zobrazit podrobnosti">
            <a:hlinkClick r:id="" action="ppaction://noaction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75" y="303106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Zobrazit podrobnosti">
            <a:hlinkClick r:id="" action="ppaction://noaction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19" y="3047999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Zobrazit podrobnosti">
            <a:hlinkClick r:id="" action="ppaction://noaction">
              <a:snd r:embed="rId8" name="drumroll.wav"/>
            </a:hlinkClick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9FFFF"/>
              </a:clrFrom>
              <a:clrTo>
                <a:srgbClr val="F9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754" y="3599544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Zobrazit podrobnosti">
            <a:hlinkClick r:id="" action="ppaction://noaction">
              <a:snd r:embed="rId10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95" y="4732020"/>
            <a:ext cx="1146175" cy="11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Zobrazit podrobnosti">
            <a:hlinkClick r:id="" action="ppaction://noaction">
              <a:snd r:embed="rId12" name="chimes.wav"/>
            </a:hlinkClick>
          </p:cNvPr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168" y="4806845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Zobrazit podrobnosti">
            <a:hlinkClick r:id="" action="ppaction://noaction">
              <a:snd r:embed="rId14" name="cashreg.wav"/>
            </a:hlinkClick>
          </p:cNvPr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090" y="4666344"/>
            <a:ext cx="82296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Zobrazit podrobnosti">
            <a:hlinkClick r:id="" action="ppaction://noaction">
              <a:snd r:embed="rId16" name="bomb.wav"/>
            </a:hlinkClick>
          </p:cNvPr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232" y="2525124"/>
            <a:ext cx="1011873" cy="101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8" descr="Třešně se stopkou a listem">
            <a:hlinkClick r:id="" action="ppaction://noaction">
              <a:snd r:embed="rId8" name="drumroll.wav"/>
            </a:hlinkClick>
          </p:cNvPr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93" y="1487486"/>
            <a:ext cx="682625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2" descr="Zobrazit podrobnosti">
            <a:hlinkClick r:id="" action="ppaction://noaction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959" y="2116928"/>
            <a:ext cx="1002667" cy="100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4" name="Picture 2" descr="Trs zelených hroznů">
            <a:hlinkClick r:id="" action="ppaction://noaction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661" y="3898796"/>
            <a:ext cx="908049" cy="90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Zobrazit podrobnosti">
            <a:hlinkClick r:id="" action="ppaction://noaction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754" y="5305242"/>
            <a:ext cx="670012" cy="67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Zobrazit podrobnosti">
            <a:hlinkClick r:id="" action="ppaction://noaction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48190"/>
            <a:ext cx="719205" cy="71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Zobrazit podrobnosti">
            <a:hlinkClick r:id="" action="ppaction://noaction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465" y="5684655"/>
            <a:ext cx="855210" cy="855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ovéPole 20"/>
          <p:cNvSpPr txBox="1"/>
          <p:nvPr/>
        </p:nvSpPr>
        <p:spPr>
          <a:xfrm>
            <a:off x="6685154" y="6459537"/>
            <a:ext cx="21691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i="1" dirty="0" err="1" smtClean="0"/>
              <a:t>Řešení-kliknutí</a:t>
            </a:r>
            <a:r>
              <a:rPr lang="cs-CZ" sz="1200" b="1" i="1" dirty="0" smtClean="0"/>
              <a:t> na obrázek</a:t>
            </a:r>
            <a:r>
              <a:rPr lang="cs-CZ" sz="1200" b="1" i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cs-CZ" sz="1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31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rgbClr val="92D050">
                <a:lumMod val="91000"/>
              </a:srgbClr>
            </a:gs>
            <a:gs pos="100000">
              <a:schemeClr val="bg1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Emilie\Desktop\Pří_\1197122994943159133molumen_anime_boy.svg.med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604" y="1008967"/>
            <a:ext cx="2978502" cy="3182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láček 3"/>
          <p:cNvSpPr/>
          <p:nvPr/>
        </p:nvSpPr>
        <p:spPr>
          <a:xfrm rot="705433">
            <a:off x="4227122" y="477310"/>
            <a:ext cx="4426620" cy="2989252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4571999" y="1019102"/>
            <a:ext cx="413010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b="1" dirty="0" smtClean="0">
                <a:solidFill>
                  <a:srgbClr val="FF0000"/>
                </a:solidFill>
              </a:rPr>
              <a:t>3. úkol:</a:t>
            </a:r>
          </a:p>
          <a:p>
            <a:pPr algn="ctr" eaLnBrk="1" hangingPunct="1"/>
            <a:r>
              <a:rPr lang="cs-CZ" b="1" dirty="0" smtClean="0"/>
              <a:t>Vytvoř si do sešitu přehlednou </a:t>
            </a:r>
          </a:p>
          <a:p>
            <a:pPr algn="ctr" eaLnBrk="1" hangingPunct="1"/>
            <a:r>
              <a:rPr lang="cs-CZ" b="1" dirty="0" smtClean="0"/>
              <a:t>tabulku – druhy ovoce – a ke každé </a:t>
            </a:r>
          </a:p>
          <a:p>
            <a:pPr algn="ctr" eaLnBrk="1" hangingPunct="1"/>
            <a:r>
              <a:rPr lang="cs-CZ" b="1" dirty="0" smtClean="0"/>
              <a:t>skupině napiš nejméně </a:t>
            </a:r>
          </a:p>
          <a:p>
            <a:pPr algn="ctr" eaLnBrk="1" hangingPunct="1"/>
            <a:r>
              <a:rPr lang="cs-CZ" b="1" dirty="0" smtClean="0"/>
              <a:t>3 představitele.</a:t>
            </a:r>
            <a:endParaRPr lang="cs-CZ" b="1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059722"/>
              </p:ext>
            </p:extLst>
          </p:nvPr>
        </p:nvGraphicFramePr>
        <p:xfrm>
          <a:off x="4456299" y="4996497"/>
          <a:ext cx="3849501" cy="1463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83167"/>
                <a:gridCol w="1283167"/>
                <a:gridCol w="1283167"/>
              </a:tblGrid>
              <a:tr h="266145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Peckovice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Malvice 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Bobule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145">
                <a:tc>
                  <a:txBody>
                    <a:bodyPr/>
                    <a:lstStyle/>
                    <a:p>
                      <a:r>
                        <a:rPr lang="cs-CZ" dirty="0" smtClean="0"/>
                        <a:t>1.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145">
                <a:tc>
                  <a:txBody>
                    <a:bodyPr/>
                    <a:lstStyle/>
                    <a:p>
                      <a:r>
                        <a:rPr lang="cs-CZ" dirty="0" smtClean="0"/>
                        <a:t>2.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145">
                <a:tc>
                  <a:txBody>
                    <a:bodyPr/>
                    <a:lstStyle/>
                    <a:p>
                      <a:r>
                        <a:rPr lang="cs-CZ" dirty="0" smtClean="0"/>
                        <a:t>3.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789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rgbClr val="92D050">
                <a:lumMod val="91000"/>
              </a:srgbClr>
            </a:gs>
            <a:gs pos="100000">
              <a:schemeClr val="bg1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Skupina 8"/>
          <p:cNvGrpSpPr/>
          <p:nvPr/>
        </p:nvGrpSpPr>
        <p:grpSpPr>
          <a:xfrm>
            <a:off x="2294106" y="287755"/>
            <a:ext cx="4445474" cy="1764776"/>
            <a:chOff x="2294106" y="287755"/>
            <a:chExt cx="4445474" cy="1764776"/>
          </a:xfrm>
        </p:grpSpPr>
        <p:pic>
          <p:nvPicPr>
            <p:cNvPr id="3" name="Picture 3" descr="C:\Users\Emilie\Desktop\Pří_\1197122994943159133molumen_anime_boy.svg.med[1]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4106" y="433051"/>
              <a:ext cx="1515894" cy="1619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Obláček 3"/>
            <p:cNvSpPr/>
            <p:nvPr/>
          </p:nvSpPr>
          <p:spPr>
            <a:xfrm rot="705433">
              <a:off x="4321942" y="287755"/>
              <a:ext cx="2417638" cy="1547393"/>
            </a:xfrm>
            <a:prstGeom prst="cloudCallout">
              <a:avLst>
                <a:gd name="adj1" fmla="val -52761"/>
                <a:gd name="adj2" fmla="val 64499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s-CZ" sz="1400" dirty="0">
                  <a:latin typeface="Arial" pitchFamily="34" charset="0"/>
                  <a:cs typeface="Arial" pitchFamily="34" charset="0"/>
                </a:rPr>
                <a:t>Ahoj,</a:t>
              </a:r>
            </a:p>
          </p:txBody>
        </p:sp>
        <p:sp>
          <p:nvSpPr>
            <p:cNvPr id="5" name="TextovéPole 4"/>
            <p:cNvSpPr txBox="1">
              <a:spLocks noChangeArrowheads="1"/>
            </p:cNvSpPr>
            <p:nvPr/>
          </p:nvSpPr>
          <p:spPr bwMode="auto">
            <a:xfrm>
              <a:off x="4583570" y="440233"/>
              <a:ext cx="1868982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2000" b="1" dirty="0" smtClean="0"/>
                <a:t>Pro osvěžení si uděláme ovocný salát</a:t>
              </a:r>
              <a:r>
                <a:rPr lang="cs-CZ" sz="2000" b="1" dirty="0"/>
                <a:t>.</a:t>
              </a:r>
              <a:endParaRPr lang="cs-CZ" sz="2000" b="1" dirty="0"/>
            </a:p>
          </p:txBody>
        </p:sp>
      </p:grpSp>
      <p:sp>
        <p:nvSpPr>
          <p:cNvPr id="6" name="TextovéPole 5"/>
          <p:cNvSpPr txBox="1"/>
          <p:nvPr/>
        </p:nvSpPr>
        <p:spPr>
          <a:xfrm>
            <a:off x="152400" y="2438400"/>
            <a:ext cx="38234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C00000"/>
                </a:solidFill>
              </a:rPr>
              <a:t>Pokrájíme na kostky jablko, </a:t>
            </a:r>
          </a:p>
          <a:p>
            <a:r>
              <a:rPr lang="cs-CZ" sz="1600" b="1" dirty="0" smtClean="0">
                <a:solidFill>
                  <a:srgbClr val="C00000"/>
                </a:solidFill>
              </a:rPr>
              <a:t>pomeranč, dva banány, </a:t>
            </a:r>
          </a:p>
          <a:p>
            <a:r>
              <a:rPr lang="cs-CZ" sz="1600" b="1" dirty="0" smtClean="0">
                <a:solidFill>
                  <a:srgbClr val="C00000"/>
                </a:solidFill>
              </a:rPr>
              <a:t>na dílky rozděláme mandarinky, </a:t>
            </a:r>
          </a:p>
          <a:p>
            <a:r>
              <a:rPr lang="cs-CZ" sz="1600" b="1" dirty="0" smtClean="0">
                <a:solidFill>
                  <a:srgbClr val="C00000"/>
                </a:solidFill>
              </a:rPr>
              <a:t>přidáme jednu kávovou lžičku medu, </a:t>
            </a:r>
          </a:p>
          <a:p>
            <a:r>
              <a:rPr lang="cs-CZ" sz="1600" b="1" dirty="0" smtClean="0">
                <a:solidFill>
                  <a:srgbClr val="C00000"/>
                </a:solidFill>
              </a:rPr>
              <a:t>zakapeme citronovou šťávou, </a:t>
            </a:r>
          </a:p>
          <a:p>
            <a:r>
              <a:rPr lang="cs-CZ" sz="1600" b="1" dirty="0" smtClean="0">
                <a:solidFill>
                  <a:srgbClr val="C00000"/>
                </a:solidFill>
              </a:rPr>
              <a:t>dáme rozležet  do ledničky. </a:t>
            </a:r>
            <a:endParaRPr lang="cs-CZ" sz="1600" b="1" dirty="0">
              <a:solidFill>
                <a:srgbClr val="C0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189650" y="2438399"/>
            <a:ext cx="4824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FF0000"/>
                </a:solidFill>
              </a:rPr>
              <a:t>1 jablko, ½ banánu, 2 švestky, hrst hroznového </a:t>
            </a:r>
          </a:p>
          <a:p>
            <a:r>
              <a:rPr lang="cs-CZ" sz="1600" b="1" dirty="0" smtClean="0">
                <a:solidFill>
                  <a:srgbClr val="FF0000"/>
                </a:solidFill>
              </a:rPr>
              <a:t>vína, bílý jogurt,  špetka skořice</a:t>
            </a:r>
            <a:endParaRPr lang="cs-CZ" sz="1600" b="1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189650" y="3157734"/>
            <a:ext cx="50986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FF0000"/>
                </a:solidFill>
              </a:rPr>
              <a:t>Jablko zbavíme jadřinců a společně se švestkami</a:t>
            </a:r>
          </a:p>
          <a:p>
            <a:r>
              <a:rPr lang="cs-CZ" sz="1600" b="1" dirty="0" smtClean="0">
                <a:solidFill>
                  <a:srgbClr val="FF0000"/>
                </a:solidFill>
              </a:rPr>
              <a:t>nakrájíme na kostičky. Přidáme z banánů kolečka, </a:t>
            </a:r>
          </a:p>
          <a:p>
            <a:r>
              <a:rPr lang="cs-CZ" sz="1600" b="1" dirty="0" smtClean="0">
                <a:solidFill>
                  <a:srgbClr val="FF0000"/>
                </a:solidFill>
              </a:rPr>
              <a:t>hroznové víno. Přimícháme jogurt a skořici.</a:t>
            </a:r>
            <a:endParaRPr lang="cs-CZ" sz="16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CBCA9A"/>
              </a:clrFrom>
              <a:clrTo>
                <a:srgbClr val="CBCA9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267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339" y="4810730"/>
            <a:ext cx="1211640" cy="121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433" y="4084260"/>
            <a:ext cx="880546" cy="880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360" y="4058557"/>
            <a:ext cx="949325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47" y="5046209"/>
            <a:ext cx="740682" cy="740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37" y="3988731"/>
            <a:ext cx="889302" cy="889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260" y="5046209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350325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004" y="4385852"/>
            <a:ext cx="795748" cy="79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183" y="4131809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283" y="541655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ovéPole 19"/>
          <p:cNvSpPr txBox="1"/>
          <p:nvPr/>
        </p:nvSpPr>
        <p:spPr>
          <a:xfrm>
            <a:off x="6970910" y="6464369"/>
            <a:ext cx="20601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i="1" dirty="0" err="1" smtClean="0"/>
              <a:t>Řešení-postupné</a:t>
            </a:r>
            <a:r>
              <a:rPr lang="cs-CZ" sz="1200" b="1" i="1" dirty="0"/>
              <a:t> </a:t>
            </a:r>
            <a:r>
              <a:rPr lang="cs-CZ" sz="1200" b="1" i="1" dirty="0" smtClean="0"/>
              <a:t>kliknutí</a:t>
            </a:r>
            <a:r>
              <a:rPr lang="cs-CZ" sz="1200" b="1" i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cs-CZ" sz="1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93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rgbClr val="92D050">
                <a:lumMod val="91000"/>
              </a:srgbClr>
            </a:gs>
            <a:gs pos="100000">
              <a:schemeClr val="bg1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Emilie\Desktop\Pří_\1197122994943159133molumen_anime_boy.svg.med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546" y="859516"/>
            <a:ext cx="19050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láček 3"/>
          <p:cNvSpPr/>
          <p:nvPr/>
        </p:nvSpPr>
        <p:spPr>
          <a:xfrm rot="20453311" flipH="1">
            <a:off x="148302" y="244413"/>
            <a:ext cx="3428308" cy="1971190"/>
          </a:xfrm>
          <a:prstGeom prst="cloudCallout">
            <a:avLst>
              <a:gd name="adj1" fmla="val -43694"/>
              <a:gd name="adj2" fmla="val 7054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460217" y="596835"/>
            <a:ext cx="294599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b="1" dirty="0" smtClean="0"/>
              <a:t>Hurá, další vitamíny. A je </a:t>
            </a:r>
          </a:p>
          <a:p>
            <a:pPr algn="ctr" eaLnBrk="1" hangingPunct="1"/>
            <a:r>
              <a:rPr lang="cs-CZ" b="1" dirty="0" smtClean="0"/>
              <a:t>tu na řadě </a:t>
            </a:r>
            <a:r>
              <a:rPr lang="cs-CZ" b="1" u="sng" dirty="0" smtClean="0"/>
              <a:t>zelenina. </a:t>
            </a:r>
            <a:r>
              <a:rPr lang="cs-CZ" b="1" dirty="0" smtClean="0"/>
              <a:t>Kdo </a:t>
            </a:r>
          </a:p>
          <a:p>
            <a:pPr algn="ctr" eaLnBrk="1" hangingPunct="1"/>
            <a:r>
              <a:rPr lang="cs-CZ" b="1" dirty="0" smtClean="0"/>
              <a:t>má rád zeleninu?</a:t>
            </a:r>
          </a:p>
        </p:txBody>
      </p:sp>
      <p:sp>
        <p:nvSpPr>
          <p:cNvPr id="6" name="Obláček 5"/>
          <p:cNvSpPr/>
          <p:nvPr/>
        </p:nvSpPr>
        <p:spPr>
          <a:xfrm rot="1262664">
            <a:off x="5517314" y="202857"/>
            <a:ext cx="3727405" cy="2449187"/>
          </a:xfrm>
          <a:prstGeom prst="cloudCallout">
            <a:avLst>
              <a:gd name="adj1" fmla="val -26768"/>
              <a:gd name="adj2" fmla="val 7193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755789" y="769108"/>
            <a:ext cx="3279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A víte, podle čeho ji dělíme?</a:t>
            </a:r>
            <a:endParaRPr lang="cs-CZ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5789106" y="1230773"/>
            <a:ext cx="3236784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smtClean="0"/>
              <a:t>Podle toho, pro kterou část </a:t>
            </a:r>
          </a:p>
          <a:p>
            <a:pPr algn="ctr"/>
            <a:r>
              <a:rPr lang="cs-CZ" b="1" dirty="0" smtClean="0"/>
              <a:t>zeleninu pěstujeme.</a:t>
            </a:r>
            <a:endParaRPr lang="cs-CZ" b="1" dirty="0"/>
          </a:p>
        </p:txBody>
      </p:sp>
      <p:pic>
        <p:nvPicPr>
          <p:cNvPr id="1026" name="Picture 2" descr="mrkev,plody,potraviny,zelenina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104" y="5233145"/>
            <a:ext cx="1200711" cy="120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obrazit podrobnosti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769" y="4717900"/>
            <a:ext cx="91440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Zobrazit podrobnosti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494" y="5321468"/>
            <a:ext cx="1138069" cy="113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Zobrazit podrobnosti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869" y="3598096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Zobrazit podrobnosti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691" y="509770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Zobrazit podrobnosti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528" y="3940997"/>
            <a:ext cx="1010211" cy="1010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Zobrazit podrobnosti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15" y="3483797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Zobrazit podrobnosti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017" y="3640847"/>
            <a:ext cx="828898" cy="82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ovéPole 16"/>
          <p:cNvSpPr txBox="1"/>
          <p:nvPr/>
        </p:nvSpPr>
        <p:spPr>
          <a:xfrm>
            <a:off x="6765376" y="6491048"/>
            <a:ext cx="20601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i="1" dirty="0" err="1" smtClean="0"/>
              <a:t>Řešení-postupné</a:t>
            </a:r>
            <a:r>
              <a:rPr lang="cs-CZ" sz="1200" b="1" i="1" dirty="0"/>
              <a:t> </a:t>
            </a:r>
            <a:r>
              <a:rPr lang="cs-CZ" sz="1200" b="1" i="1" dirty="0" smtClean="0"/>
              <a:t>kliknutí</a:t>
            </a:r>
            <a:r>
              <a:rPr lang="cs-CZ" sz="1200" b="1" i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cs-CZ" sz="1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76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rgbClr val="92D050">
                <a:lumMod val="91000"/>
              </a:srgbClr>
            </a:gs>
            <a:gs pos="100000">
              <a:schemeClr val="bg1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Emilie\Desktop\Pří_\1197122994943159133molumen_anime_boy.svg.med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008966"/>
            <a:ext cx="19050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láček 3"/>
          <p:cNvSpPr/>
          <p:nvPr/>
        </p:nvSpPr>
        <p:spPr>
          <a:xfrm rot="705433">
            <a:off x="4540392" y="390830"/>
            <a:ext cx="3496977" cy="220422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4969301" y="1008966"/>
            <a:ext cx="304442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b="1" dirty="0" smtClean="0"/>
              <a:t>Kterou listovou zeleninu </a:t>
            </a:r>
          </a:p>
          <a:p>
            <a:pPr algn="ctr" eaLnBrk="1" hangingPunct="1"/>
            <a:r>
              <a:rPr lang="cs-CZ" b="1" dirty="0" smtClean="0"/>
              <a:t>máme v létě na zahrádce?</a:t>
            </a:r>
          </a:p>
          <a:p>
            <a:pPr algn="ctr" eaLnBrk="1" hangingPunct="1"/>
            <a:r>
              <a:rPr lang="cs-CZ" b="1" dirty="0" smtClean="0"/>
              <a:t>2x</a:t>
            </a:r>
            <a:endParaRPr lang="cs-CZ" b="1" dirty="0"/>
          </a:p>
        </p:txBody>
      </p:sp>
      <p:pic>
        <p:nvPicPr>
          <p:cNvPr id="2050" name="Picture 2" descr="Zobrazit podrobnosti">
            <a:hlinkClick r:id="" action="ppaction://noaction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" y="469392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Zobrazit podrobnosti">
            <a:hlinkClick r:id="" action="ppaction://noaction">
              <a:snd r:embed="rId6" name="type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263" y="5364114"/>
            <a:ext cx="1063085" cy="106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Zobrazit podrobnosti">
            <a:hlinkClick r:id="" action="ppaction://noaction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263" y="3850852"/>
            <a:ext cx="944880" cy="94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Zobrazit podrobnosti">
            <a:hlinkClick r:id="" action="ppaction://noaction">
              <a:snd r:embed="rId6" name="type.wav"/>
            </a:hlinkClick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" y="305938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Zobrazit podrobnosti">
            <a:hlinkClick r:id="" action="ppaction://noaction">
              <a:snd r:embed="rId10" name="drumroll.wav"/>
            </a:hlinkClick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514" y="5608320"/>
            <a:ext cx="705411" cy="70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mrkev,plody,potraviny,zelenina">
            <a:hlinkClick r:id="" action="ppaction://noaction">
              <a:snd r:embed="rId12" name="chimes.wav"/>
            </a:hlinkClick>
          </p:cNvPr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204" y="3026211"/>
            <a:ext cx="1200711" cy="120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Zobrazit podrobnosti">
            <a:hlinkClick r:id="" action="ppaction://noaction">
              <a:snd r:embed="rId14" name="cashreg.wav"/>
            </a:hlinkClick>
          </p:cNvPr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5" y="4676454"/>
            <a:ext cx="91440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Zobrazit podrobnosti">
            <a:hlinkClick r:id="" action="ppaction://noaction">
              <a:snd r:embed="rId16" name="push.wav"/>
            </a:hlinkClick>
          </p:cNvPr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780" y="4236417"/>
            <a:ext cx="1138069" cy="113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Zobrazit podrobnosti">
            <a:hlinkClick r:id="" action="ppaction://noaction">
              <a:snd r:embed="rId10" name="drumroll.wav"/>
            </a:hlinkClick>
          </p:cNvPr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175" y="318326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Zobrazit podrobnosti">
            <a:hlinkClick r:id="" action="ppaction://noaction">
              <a:snd r:embed="rId19" name="hammer.wav"/>
            </a:hlinkClick>
          </p:cNvPr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15" y="156935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Zobrazit podrobnosti">
            <a:hlinkClick r:id="" action="ppaction://noaction">
              <a:snd r:embed="rId21" name="explode.wav"/>
            </a:hlinkClick>
          </p:cNvPr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603" y="4545588"/>
            <a:ext cx="828898" cy="82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Zobrazit podrobnosti">
            <a:hlinkClick r:id="" action="ppaction://noaction">
              <a:snd r:embed="rId23" name="bomb.wav"/>
            </a:hlinkClick>
          </p:cNvPr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989" y="5801311"/>
            <a:ext cx="627380" cy="62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česnek,jídlo,produkce,zelenina">
            <a:hlinkClick r:id="" action="ppaction://noaction">
              <a:snd r:embed="rId12" name="chimes.wav"/>
            </a:hlinkClick>
          </p:cNvPr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11" y="3240362"/>
            <a:ext cx="878467" cy="87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Zobrazit podrobnosti">
            <a:hlinkClick r:id="" action="ppaction://noaction">
              <a:snd r:embed="rId26" name="camera.wav"/>
            </a:hlinkClick>
          </p:cNvPr>
          <p:cNvPicPr>
            <a:picLocks noChangeAspect="1" noChangeArrowheads="1"/>
          </p:cNvPicPr>
          <p:nvPr/>
        </p:nvPicPr>
        <p:blipFill>
          <a:blip r:embed="rId27" cstate="print">
            <a:clrChange>
              <a:clrFrom>
                <a:srgbClr val="FEFFF8"/>
              </a:clrFrom>
              <a:clrTo>
                <a:srgbClr val="FEFF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680" y="2284959"/>
            <a:ext cx="643255" cy="64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Zobrazit podrobnosti">
            <a:hlinkClick r:id="" action="ppaction://noaction">
              <a:snd r:embed="rId14" name="cashreg.wav"/>
            </a:hlinkClick>
          </p:cNvPr>
          <p:cNvPicPr>
            <a:picLocks noChangeAspect="1" noChangeArrowheads="1"/>
          </p:cNvPicPr>
          <p:nvPr/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266" y="1008966"/>
            <a:ext cx="778827" cy="77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Červená a zelená paprika">
            <a:hlinkClick r:id="" action="ppaction://noaction">
              <a:snd r:embed="rId21" name="explode.wav"/>
            </a:hlinkClick>
          </p:cNvPr>
          <p:cNvPicPr>
            <a:picLocks noChangeAspect="1" noChangeArrowheads="1"/>
          </p:cNvPicPr>
          <p:nvPr/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336" y="2266574"/>
            <a:ext cx="792807" cy="79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ovéPole 21"/>
          <p:cNvSpPr txBox="1"/>
          <p:nvPr/>
        </p:nvSpPr>
        <p:spPr>
          <a:xfrm>
            <a:off x="6677744" y="6496427"/>
            <a:ext cx="21691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i="1" dirty="0" err="1" smtClean="0"/>
              <a:t>Řešení-kliknutí</a:t>
            </a:r>
            <a:r>
              <a:rPr lang="cs-CZ" sz="1200" b="1" i="1" dirty="0" smtClean="0"/>
              <a:t> na obrázek</a:t>
            </a:r>
            <a:r>
              <a:rPr lang="cs-CZ" sz="1200" b="1" i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cs-CZ" sz="1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25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rgbClr val="92D050">
                <a:lumMod val="91000"/>
              </a:srgbClr>
            </a:gs>
            <a:gs pos="100000">
              <a:schemeClr val="bg1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Emilie\Desktop\Pří_\1197122994943159133molumen_anime_boy.svg.med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106" y="1008967"/>
            <a:ext cx="19050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láček 3"/>
          <p:cNvSpPr/>
          <p:nvPr/>
        </p:nvSpPr>
        <p:spPr>
          <a:xfrm rot="705433">
            <a:off x="4272254" y="346535"/>
            <a:ext cx="3038208" cy="197119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pic>
        <p:nvPicPr>
          <p:cNvPr id="3074" name="Picture 2" descr="Červená a zelená paprika">
            <a:hlinkClick r:id="" action="ppaction://noaction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>
            <a:spLocks noChangeArrowheads="1"/>
          </p:cNvSpPr>
          <p:nvPr/>
        </p:nvSpPr>
        <p:spPr bwMode="auto">
          <a:xfrm>
            <a:off x="4648200" y="816650"/>
            <a:ext cx="255711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b="1" dirty="0" smtClean="0"/>
              <a:t>Kterou plodovou </a:t>
            </a:r>
          </a:p>
          <a:p>
            <a:pPr algn="ctr" eaLnBrk="1" hangingPunct="1"/>
            <a:r>
              <a:rPr lang="cs-CZ" b="1" dirty="0" smtClean="0"/>
              <a:t>zeleninu máme v létě </a:t>
            </a:r>
          </a:p>
          <a:p>
            <a:pPr algn="ctr" eaLnBrk="1" hangingPunct="1"/>
            <a:r>
              <a:rPr lang="cs-CZ" b="1" dirty="0" smtClean="0"/>
              <a:t>na zahrádce?</a:t>
            </a:r>
          </a:p>
          <a:p>
            <a:pPr algn="ctr" eaLnBrk="1" hangingPunct="1"/>
            <a:r>
              <a:rPr lang="cs-CZ" b="1" dirty="0" smtClean="0"/>
              <a:t>6x</a:t>
            </a:r>
            <a:endParaRPr lang="cs-CZ" b="1" dirty="0"/>
          </a:p>
        </p:txBody>
      </p:sp>
      <p:pic>
        <p:nvPicPr>
          <p:cNvPr id="8" name="Picture 4" descr="Zobrazit podrobnosti">
            <a:hlinkClick r:id="" action="ppaction://noaction">
              <a:snd r:embed="rId6" name="type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263" y="5364114"/>
            <a:ext cx="1063085" cy="106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Zobrazit podrobnosti">
            <a:hlinkClick r:id="" action="ppaction://noaction">
              <a:snd r:embed="rId8" name="cashreg.wav"/>
            </a:hlinkClick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88" y="5561597"/>
            <a:ext cx="91440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Zobrazit podrobnosti">
            <a:hlinkClick r:id="" action="ppaction://noaction">
              <a:snd r:embed="rId10" name="push.wav"/>
            </a:hlinkClick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204" y="3906371"/>
            <a:ext cx="1138069" cy="113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Zobrazit podrobnosti">
            <a:hlinkClick r:id="" action="ppaction://noaction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680" y="49530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Zobrazit podrobnosti">
            <a:hlinkClick r:id="" action="ppaction://noaction">
              <a:snd r:embed="rId13" name="hammer.wav"/>
            </a:hlinkClick>
          </p:cNvPr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480" y="3484439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Zobrazit podrobnosti">
            <a:hlinkClick r:id="" action="ppaction://noaction">
              <a:snd r:embed="rId15" name="bomb.wav"/>
            </a:hlinkClick>
          </p:cNvPr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371" y="5705107"/>
            <a:ext cx="627380" cy="62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0" descr="Zobrazit podrobnosti">
            <a:hlinkClick r:id="" action="ppaction://noaction">
              <a:snd r:embed="rId17" name="camera.wav"/>
            </a:hlinkClick>
          </p:cNvPr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EFFF8"/>
              </a:clrFrom>
              <a:clrTo>
                <a:srgbClr val="FEFF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16" y="4531673"/>
            <a:ext cx="643255" cy="64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2" descr="Zobrazit podrobnosti">
            <a:hlinkClick r:id="" action="ppaction://noaction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165" y="2602887"/>
            <a:ext cx="778827" cy="77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Zobrazit podrobnosti">
            <a:hlinkClick r:id="" action="ppaction://noaction">
              <a:snd r:embed="rId6" name="type.wav"/>
            </a:hlinkClick>
          </p:cNvPr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90" y="263522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Zobrazit podrobnosti">
            <a:hlinkClick r:id="" action="ppaction://noaction">
              <a:snd r:embed="rId21" name="drumroll.wav"/>
            </a:hlinkClick>
          </p:cNvPr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605" y="3881275"/>
            <a:ext cx="750495" cy="75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Zobrazit podrobnosti">
            <a:hlinkClick r:id="" action="ppaction://noaction">
              <a:snd r:embed="rId23" name="chimes.wav"/>
            </a:hlinkClick>
          </p:cNvPr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195" y="3168844"/>
            <a:ext cx="631190" cy="63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mrkev,plody,potraviny,zelenina">
            <a:hlinkClick r:id="" action="ppaction://noaction">
              <a:snd r:embed="rId23" name="chimes.wav"/>
            </a:hlinkClick>
          </p:cNvPr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04" y="1139624"/>
            <a:ext cx="1200711" cy="120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8" descr="česnek,jídlo,produkce,zelenina">
            <a:hlinkClick r:id="" action="ppaction://noaction">
              <a:snd r:embed="rId23" name="chimes.wav"/>
            </a:hlinkClick>
          </p:cNvPr>
          <p:cNvPicPr>
            <a:picLocks noChangeAspect="1" noChangeArrowheads="1"/>
          </p:cNvPicPr>
          <p:nvPr/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88" y="3110389"/>
            <a:ext cx="878467" cy="87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Zobrazit podrobnosti">
            <a:hlinkClick r:id="" action="ppaction://noaction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405" y="4418438"/>
            <a:ext cx="1066959" cy="106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6" descr="Zobrazit podrobnosti">
            <a:hlinkClick r:id="" action="ppaction://noaction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356" y="1332130"/>
            <a:ext cx="828898" cy="82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Zobrazit podrobnosti">
            <a:hlinkClick r:id="" action="ppaction://noaction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09" y="578541"/>
            <a:ext cx="753589" cy="75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ovéPole 23"/>
          <p:cNvSpPr txBox="1"/>
          <p:nvPr/>
        </p:nvSpPr>
        <p:spPr>
          <a:xfrm>
            <a:off x="6559541" y="6509911"/>
            <a:ext cx="21691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i="1" dirty="0" err="1" smtClean="0"/>
              <a:t>Řešení-kliknutí</a:t>
            </a:r>
            <a:r>
              <a:rPr lang="cs-CZ" sz="1200" b="1" i="1" dirty="0" smtClean="0"/>
              <a:t> na obrázek</a:t>
            </a:r>
            <a:r>
              <a:rPr lang="cs-CZ" sz="1200" b="1" i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cs-CZ" sz="1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99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rgbClr val="92D050">
                <a:lumMod val="91000"/>
              </a:srgbClr>
            </a:gs>
            <a:gs pos="100000">
              <a:schemeClr val="bg1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821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Emilie\Desktop\Pří_\1197122994943159133molumen_anime_boy.svg.med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106" y="1008967"/>
            <a:ext cx="19050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láček 3"/>
          <p:cNvSpPr/>
          <p:nvPr/>
        </p:nvSpPr>
        <p:spPr>
          <a:xfrm rot="705433">
            <a:off x="4272254" y="346535"/>
            <a:ext cx="3038208" cy="197119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4648200" y="816650"/>
            <a:ext cx="255711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b="1" dirty="0" smtClean="0"/>
              <a:t>Kterou kořenovou </a:t>
            </a:r>
          </a:p>
          <a:p>
            <a:pPr algn="ctr" eaLnBrk="1" hangingPunct="1"/>
            <a:r>
              <a:rPr lang="cs-CZ" b="1" dirty="0" smtClean="0"/>
              <a:t>zeleninu máme v létě </a:t>
            </a:r>
          </a:p>
          <a:p>
            <a:pPr algn="ctr" eaLnBrk="1" hangingPunct="1"/>
            <a:r>
              <a:rPr lang="cs-CZ" b="1" dirty="0" smtClean="0"/>
              <a:t>na zahrádce?</a:t>
            </a:r>
          </a:p>
          <a:p>
            <a:pPr algn="ctr" eaLnBrk="1" hangingPunct="1"/>
            <a:r>
              <a:rPr lang="cs-CZ" b="1" dirty="0" smtClean="0"/>
              <a:t>7x</a:t>
            </a:r>
            <a:endParaRPr lang="cs-CZ" b="1" dirty="0"/>
          </a:p>
        </p:txBody>
      </p:sp>
      <p:pic>
        <p:nvPicPr>
          <p:cNvPr id="7170" name="Picture 2" descr="Zobrazit podrobnosti">
            <a:hlinkClick r:id="" action="ppaction://noaction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26" y="35814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Mrkev">
            <a:hlinkClick r:id="" action="ppaction://noaction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421" y="51054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Zobrazit podrobnosti">
            <a:hlinkClick r:id="" action="ppaction://noaction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79" y="5334079"/>
            <a:ext cx="685642" cy="68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Zobrazit podrobnosti">
            <a:hlinkClick r:id="" action="ppaction://noaction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476" y="28194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Červená a zelená paprika">
            <a:hlinkClick r:id="" action="ppaction://noaction">
              <a:snd r:embed="rId9" name="drumroll.wav"/>
            </a:hlinkClick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98348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Zobrazit podrobnosti">
            <a:hlinkClick r:id="" action="ppaction://noaction">
              <a:snd r:embed="rId11" name="cashreg.wav"/>
            </a:hlinkClick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827" y="5561012"/>
            <a:ext cx="91440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Zobrazit podrobnosti">
            <a:hlinkClick r:id="" action="ppaction://noaction">
              <a:snd r:embed="rId13" name="hammer.wav"/>
            </a:hlinkClick>
          </p:cNvPr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901" y="574548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2" descr="Zobrazit podrobnosti">
            <a:hlinkClick r:id="" action="ppaction://noaction">
              <a:snd r:embed="rId15" name="coin.wav"/>
            </a:hlinkClick>
          </p:cNvPr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165" y="3793173"/>
            <a:ext cx="778827" cy="77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Zobrazit podrobnosti">
            <a:hlinkClick r:id="" action="ppaction://noaction">
              <a:snd r:embed="rId17" name="chimes.wav"/>
            </a:hlinkClick>
          </p:cNvPr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386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mrkev,plody,potraviny,zelenina">
            <a:hlinkClick r:id="" action="ppaction://noaction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444" y="2443786"/>
            <a:ext cx="1200711" cy="120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Zobrazit podrobnosti">
            <a:hlinkClick r:id="" action="ppaction://noaction">
              <a:snd r:embed="rId20" name="type.wav"/>
            </a:hlinkClick>
          </p:cNvPr>
          <p:cNvPicPr>
            <a:picLocks noChangeAspect="1" noChangeArrowheads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26" y="14478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Zobrazit podrobnosti">
            <a:hlinkClick r:id="" action="ppaction://noaction">
              <a:snd r:embed="rId9" name="drumroll.wav"/>
            </a:hlinkClick>
          </p:cNvPr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656" y="4658962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6" descr="Zobrazit podrobnosti">
            <a:hlinkClick r:id="" action="ppaction://noaction">
              <a:snd r:embed="rId23" name="explode.wav"/>
            </a:hlinkClick>
          </p:cNvPr>
          <p:cNvPicPr>
            <a:picLocks noChangeAspect="1" noChangeArrowheads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378" y="3206812"/>
            <a:ext cx="828898" cy="82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Zobrazit podrobnosti">
            <a:hlinkClick r:id="" action="ppaction://noaction">
              <a:snd r:embed="rId20" name="type.wav"/>
            </a:hlinkClick>
          </p:cNvPr>
          <p:cNvPicPr>
            <a:picLocks noChangeAspect="1" noChangeArrowheads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701" y="3733721"/>
            <a:ext cx="1063085" cy="106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0" descr="Zobrazit podrobnosti">
            <a:hlinkClick r:id="" action="ppaction://noaction">
              <a:snd r:embed="rId9" name="drumroll.wav"/>
            </a:hlinkClick>
          </p:cNvPr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538" y="4194142"/>
            <a:ext cx="1066959" cy="106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Zobrazit podrobnosti">
            <a:hlinkClick r:id="" action="ppaction://noaction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165" y="1447800"/>
            <a:ext cx="1138069" cy="113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Zobrazit podrobnosti">
            <a:hlinkClick r:id="" action="ppaction://noaction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404" y="2819034"/>
            <a:ext cx="793452" cy="79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ovéPole 24"/>
          <p:cNvSpPr txBox="1"/>
          <p:nvPr/>
        </p:nvSpPr>
        <p:spPr>
          <a:xfrm>
            <a:off x="6574573" y="6477754"/>
            <a:ext cx="21691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i="1" dirty="0" err="1" smtClean="0"/>
              <a:t>Řešení-kliknutí</a:t>
            </a:r>
            <a:r>
              <a:rPr lang="cs-CZ" sz="1200" b="1" i="1" dirty="0" smtClean="0"/>
              <a:t> na obrázek</a:t>
            </a:r>
            <a:r>
              <a:rPr lang="cs-CZ" sz="1200" b="1" i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cs-CZ" sz="1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59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rgbClr val="92D050">
                <a:lumMod val="91000"/>
              </a:srgbClr>
            </a:gs>
            <a:gs pos="100000">
              <a:schemeClr val="bg1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821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Emilie\Desktop\Pří_\1197122994943159133molumen_anime_boy.svg.med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106" y="1008967"/>
            <a:ext cx="19050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láček 3"/>
          <p:cNvSpPr/>
          <p:nvPr/>
        </p:nvSpPr>
        <p:spPr>
          <a:xfrm rot="705433">
            <a:off x="4272254" y="346535"/>
            <a:ext cx="3038208" cy="197119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4648200" y="816650"/>
            <a:ext cx="255711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b="1" dirty="0" smtClean="0"/>
              <a:t>Kterou luskovou </a:t>
            </a:r>
          </a:p>
          <a:p>
            <a:pPr algn="ctr" eaLnBrk="1" hangingPunct="1"/>
            <a:r>
              <a:rPr lang="cs-CZ" b="1" dirty="0" smtClean="0"/>
              <a:t>zeleninu máme v létě </a:t>
            </a:r>
          </a:p>
          <a:p>
            <a:pPr algn="ctr" eaLnBrk="1" hangingPunct="1"/>
            <a:r>
              <a:rPr lang="cs-CZ" b="1" dirty="0" smtClean="0"/>
              <a:t>na zahrádce?</a:t>
            </a:r>
          </a:p>
          <a:p>
            <a:pPr algn="ctr" eaLnBrk="1" hangingPunct="1"/>
            <a:r>
              <a:rPr lang="cs-CZ" b="1" dirty="0" smtClean="0"/>
              <a:t>4x</a:t>
            </a:r>
            <a:endParaRPr lang="cs-CZ" b="1" dirty="0"/>
          </a:p>
        </p:txBody>
      </p:sp>
      <p:pic>
        <p:nvPicPr>
          <p:cNvPr id="6" name="Picture 4" descr="Zobrazit podrobnosti">
            <a:hlinkClick r:id="" action="ppaction://noaction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680" y="3697557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Zobrazit podrobnosti">
            <a:hlinkClick r:id="" action="ppaction://noaction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12" y="206422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Zobrazit podrobnosti">
            <a:hlinkClick r:id="" action="ppaction://noaction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335" y="5657327"/>
            <a:ext cx="750495" cy="75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Zobrazit podrobnosti">
            <a:hlinkClick r:id="" action="ppaction://noaction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046605"/>
            <a:ext cx="631190" cy="63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Zobrazit podrobnosti">
            <a:hlinkClick r:id="" action="ppaction://noaction">
              <a:snd r:embed="rId9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012" y="330708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Mrkev">
            <a:hlinkClick r:id="" action="ppaction://noaction">
              <a:snd r:embed="rId11" name="camera.wav"/>
            </a:hlinkClick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421" y="51054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Červená a zelená paprika">
            <a:hlinkClick r:id="" action="ppaction://noaction">
              <a:snd r:embed="rId13" name="drumroll.wav"/>
            </a:hlinkClick>
          </p:cNvPr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45977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Zobrazit podrobnosti">
            <a:hlinkClick r:id="" action="ppaction://noaction">
              <a:snd r:embed="rId15" name="cashreg.wav"/>
            </a:hlinkClick>
          </p:cNvPr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253" y="4407724"/>
            <a:ext cx="91440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Zobrazit podrobnosti">
            <a:hlinkClick r:id="" action="ppaction://noaction">
              <a:snd r:embed="rId17" name="hammer.wav"/>
            </a:hlinkClick>
          </p:cNvPr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552" y="5200632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Zobrazit podrobnosti">
            <a:hlinkClick r:id="" action="ppaction://noaction">
              <a:snd r:embed="rId19" name="type.wav"/>
            </a:hlinkClick>
          </p:cNvPr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515" y="3697557"/>
            <a:ext cx="1063085" cy="106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Zobrazit podrobnosti">
            <a:hlinkClick r:id="" action="ppaction://noaction">
              <a:snd r:embed="rId13" name="drumroll.wav"/>
            </a:hlinkClick>
          </p:cNvPr>
          <p:cNvPicPr>
            <a:picLocks noChangeAspect="1" noChangeArrowheads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706" y="495795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0" descr="Zobrazit podrobnosti">
            <a:hlinkClick r:id="" action="ppaction://noaction">
              <a:snd r:embed="rId11" name="camera.wav"/>
            </a:hlinkClick>
          </p:cNvPr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EFFF8"/>
              </a:clrFrom>
              <a:clrTo>
                <a:srgbClr val="FEFF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240" y="5279073"/>
            <a:ext cx="969327" cy="96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česnek,jídlo,produkce,zelenina">
            <a:hlinkClick r:id="" action="ppaction://noaction">
              <a:snd r:embed="rId23" name="chimes.wav"/>
            </a:hlinkClick>
          </p:cNvPr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670" y="4034664"/>
            <a:ext cx="878467" cy="87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Zobrazit podrobnosti">
            <a:hlinkClick r:id="" action="ppaction://noaction">
              <a:snd r:embed="rId13" name="drumroll.wav"/>
            </a:hlinkClick>
          </p:cNvPr>
          <p:cNvPicPr>
            <a:picLocks noChangeAspect="1" noChangeArrowheads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335" y="2362200"/>
            <a:ext cx="1138069" cy="113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ovéPole 21"/>
          <p:cNvSpPr txBox="1"/>
          <p:nvPr/>
        </p:nvSpPr>
        <p:spPr>
          <a:xfrm>
            <a:off x="6613465" y="6477754"/>
            <a:ext cx="21691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i="1" dirty="0" err="1" smtClean="0"/>
              <a:t>Řešení-kliknutí</a:t>
            </a:r>
            <a:r>
              <a:rPr lang="cs-CZ" sz="1200" b="1" i="1" dirty="0" smtClean="0"/>
              <a:t> na obrázek</a:t>
            </a:r>
            <a:r>
              <a:rPr lang="cs-CZ" sz="1200" b="1" i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cs-CZ" sz="1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80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rgbClr val="92D050">
                <a:lumMod val="91000"/>
              </a:srgbClr>
            </a:gs>
            <a:gs pos="100000">
              <a:schemeClr val="bg1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821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Emilie\Desktop\Pří_\1197122994943159133molumen_anime_boy.svg.med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106" y="1008967"/>
            <a:ext cx="19050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láček 3"/>
          <p:cNvSpPr/>
          <p:nvPr/>
        </p:nvSpPr>
        <p:spPr>
          <a:xfrm rot="705433">
            <a:off x="4272254" y="346535"/>
            <a:ext cx="3038208" cy="197119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4648200" y="816650"/>
            <a:ext cx="255711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b="1" dirty="0" smtClean="0"/>
              <a:t>Kterou cibulovou </a:t>
            </a:r>
          </a:p>
          <a:p>
            <a:pPr algn="ctr" eaLnBrk="1" hangingPunct="1"/>
            <a:r>
              <a:rPr lang="cs-CZ" b="1" dirty="0" smtClean="0"/>
              <a:t>zeleninu máme v létě </a:t>
            </a:r>
          </a:p>
          <a:p>
            <a:pPr algn="ctr" eaLnBrk="1" hangingPunct="1"/>
            <a:r>
              <a:rPr lang="cs-CZ" b="1" dirty="0" smtClean="0"/>
              <a:t>na zahrádce?</a:t>
            </a:r>
          </a:p>
          <a:p>
            <a:pPr algn="ctr" eaLnBrk="1" hangingPunct="1"/>
            <a:r>
              <a:rPr lang="cs-CZ" b="1" dirty="0" smtClean="0"/>
              <a:t>4x</a:t>
            </a:r>
            <a:endParaRPr lang="cs-CZ" b="1" dirty="0"/>
          </a:p>
        </p:txBody>
      </p:sp>
      <p:pic>
        <p:nvPicPr>
          <p:cNvPr id="6" name="Picture 14" descr="Zobrazit podrobnosti">
            <a:hlinkClick r:id="" action="ppaction://noaction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080" y="4547846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8" descr="česnek,jídlo,produkce,zelenina">
            <a:hlinkClick r:id="" action="ppaction://noaction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521" y="4355179"/>
            <a:ext cx="878467" cy="87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Zobrazit podrobnosti">
            <a:hlinkClick r:id="" action="ppaction://noaction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116" y="5233646"/>
            <a:ext cx="1068387" cy="106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Zobrazit podrobnosti">
            <a:hlinkClick r:id="" action="ppaction://noaction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462246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Zobrazit podrobnosti">
            <a:hlinkClick r:id="" action="ppaction://noaction">
              <a:snd r:embed="rId9" name="bomb.wav"/>
            </a:hlinkClick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80" y="3695771"/>
            <a:ext cx="753589" cy="75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Zobrazit podrobnosti">
            <a:hlinkClick r:id="" action="ppaction://noaction">
              <a:snd r:embed="rId11" name="chimes.wav"/>
            </a:hlinkClick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20838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Zobrazit podrobnosti">
            <a:hlinkClick r:id="" action="ppaction://noaction">
              <a:snd r:embed="rId13" name="type.wav"/>
            </a:hlinkClick>
          </p:cNvPr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37" y="5027838"/>
            <a:ext cx="685642" cy="68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Zobrazit podrobnosti">
            <a:hlinkClick r:id="" action="ppaction://noaction">
              <a:snd r:embed="rId13" name="type.wav"/>
            </a:hlinkClick>
          </p:cNvPr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964753"/>
            <a:ext cx="1063085" cy="106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0" descr="Zobrazit podrobnosti">
            <a:hlinkClick r:id="" action="ppaction://noaction">
              <a:snd r:embed="rId16" name="drumroll.wav"/>
            </a:hlinkClick>
          </p:cNvPr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685" y="2033729"/>
            <a:ext cx="1066959" cy="106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Zobrazit podrobnosti">
            <a:hlinkClick r:id="" action="ppaction://noaction">
              <a:snd r:embed="rId18" name="cashreg.wav"/>
            </a:hlinkClick>
          </p:cNvPr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840" y="3199324"/>
            <a:ext cx="91440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Zobrazit podrobnosti">
            <a:hlinkClick r:id="" action="ppaction://noaction">
              <a:snd r:embed="rId20" name="push.wav"/>
            </a:hlinkClick>
          </p:cNvPr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358" y="3233986"/>
            <a:ext cx="631190" cy="63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Zobrazit podrobnosti">
            <a:hlinkClick r:id="" action="ppaction://noaction">
              <a:snd r:embed="rId16" name="drumroll.wav"/>
            </a:hlinkClick>
          </p:cNvPr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988" y="3395718"/>
            <a:ext cx="1138069" cy="113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ovéPole 19"/>
          <p:cNvSpPr txBox="1"/>
          <p:nvPr/>
        </p:nvSpPr>
        <p:spPr>
          <a:xfrm>
            <a:off x="6654911" y="6435348"/>
            <a:ext cx="21691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i="1" dirty="0" err="1" smtClean="0"/>
              <a:t>Řešení-kliknutí</a:t>
            </a:r>
            <a:r>
              <a:rPr lang="cs-CZ" sz="1200" b="1" i="1" dirty="0" smtClean="0"/>
              <a:t> na obrázek</a:t>
            </a:r>
            <a:r>
              <a:rPr lang="cs-CZ" sz="1200" b="1" i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cs-CZ" sz="1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27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rgbClr val="92D050">
                <a:lumMod val="91000"/>
              </a:srgbClr>
            </a:gs>
            <a:gs pos="100000">
              <a:schemeClr val="bg1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821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Emilie\Desktop\Pří_\1197122994943159133molumen_anime_boy.svg.med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106" y="1008967"/>
            <a:ext cx="19050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láček 3"/>
          <p:cNvSpPr/>
          <p:nvPr/>
        </p:nvSpPr>
        <p:spPr>
          <a:xfrm rot="705433">
            <a:off x="4272254" y="346535"/>
            <a:ext cx="3038208" cy="197119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4648200" y="816650"/>
            <a:ext cx="255711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b="1" dirty="0" smtClean="0"/>
              <a:t>Kterou košťálovou </a:t>
            </a:r>
          </a:p>
          <a:p>
            <a:pPr algn="ctr" eaLnBrk="1" hangingPunct="1"/>
            <a:r>
              <a:rPr lang="cs-CZ" b="1" dirty="0" smtClean="0"/>
              <a:t>zeleninu máme v létě </a:t>
            </a:r>
          </a:p>
          <a:p>
            <a:pPr algn="ctr" eaLnBrk="1" hangingPunct="1"/>
            <a:r>
              <a:rPr lang="cs-CZ" b="1" dirty="0" smtClean="0"/>
              <a:t>na zahrádce?</a:t>
            </a:r>
          </a:p>
          <a:p>
            <a:pPr algn="ctr" eaLnBrk="1" hangingPunct="1"/>
            <a:r>
              <a:rPr lang="cs-CZ" b="1" dirty="0" smtClean="0"/>
              <a:t>5x</a:t>
            </a:r>
            <a:endParaRPr lang="cs-CZ" b="1" dirty="0"/>
          </a:p>
        </p:txBody>
      </p:sp>
      <p:pic>
        <p:nvPicPr>
          <p:cNvPr id="4098" name="Picture 2" descr="Zobrazit podrobnosti">
            <a:hlinkClick r:id="" action="ppaction://noaction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349875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Zobrazit podrobnosti">
            <a:hlinkClick r:id="" action="ppaction://noaction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352" y="4949581"/>
            <a:ext cx="1134894" cy="113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Zobrazit podrobnosti">
            <a:hlinkClick r:id="" action="ppaction://noaction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518" y="2606588"/>
            <a:ext cx="1454290" cy="145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Zobrazit podrobnosti">
            <a:hlinkClick r:id="" action="ppaction://noaction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64" y="3283607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Zobrazit podrobnosti">
            <a:hlinkClick r:id="" action="ppaction://noaction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03938">
            <a:off x="4133867" y="5200836"/>
            <a:ext cx="1044369" cy="104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Zobrazit podrobnosti">
            <a:hlinkClick r:id="" action="ppaction://noaction">
              <a:snd r:embed="rId10" name="drumroll.wav"/>
            </a:hlinkClick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48" y="1629828"/>
            <a:ext cx="793452" cy="79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Zobrazit podrobnosti">
            <a:hlinkClick r:id="" action="ppaction://noaction">
              <a:snd r:embed="rId12" name="camera.wav"/>
            </a:hlinkClick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5478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Zobrazit podrobnosti">
            <a:hlinkClick r:id="" action="ppaction://noaction">
              <a:snd r:embed="rId14" name="hammer.wav"/>
            </a:hlinkClick>
          </p:cNvPr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00470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0" descr="Zobrazit podrobnosti">
            <a:hlinkClick r:id="" action="ppaction://noaction">
              <a:snd r:embed="rId10" name="drumroll.wav"/>
            </a:hlinkClick>
          </p:cNvPr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518" y="4816316"/>
            <a:ext cx="1066959" cy="106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Zobrazit podrobnosti">
            <a:hlinkClick r:id="" action="ppaction://noaction">
              <a:snd r:embed="rId10" name="drumroll.wav"/>
            </a:hlinkClick>
          </p:cNvPr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390" y="3781032"/>
            <a:ext cx="1138069" cy="113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Zobrazit podrobnosti">
            <a:hlinkClick r:id="" action="ppaction://noaction">
              <a:snd r:embed="rId18" name="coin.wav"/>
            </a:hlinkClick>
          </p:cNvPr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8" y="343503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2" descr="Zobrazit podrobnosti">
            <a:hlinkClick r:id="" action="ppaction://noaction">
              <a:snd r:embed="rId18" name="coin.wav"/>
            </a:hlinkClick>
          </p:cNvPr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211" y="4140274"/>
            <a:ext cx="778827" cy="77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ovéPole 17"/>
          <p:cNvSpPr txBox="1"/>
          <p:nvPr/>
        </p:nvSpPr>
        <p:spPr>
          <a:xfrm>
            <a:off x="6532798" y="6477753"/>
            <a:ext cx="21691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i="1" dirty="0" err="1" smtClean="0"/>
              <a:t>Řešení-kliknutí</a:t>
            </a:r>
            <a:r>
              <a:rPr lang="cs-CZ" sz="1200" b="1" i="1" dirty="0" smtClean="0"/>
              <a:t> na obrázek</a:t>
            </a:r>
            <a:r>
              <a:rPr lang="cs-CZ" sz="1200" b="1" i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cs-CZ" sz="1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1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C:\Users\Emilie\Desktop\Pří_\1197122994943159133molumen_anime_boy.svg.med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1905000"/>
            <a:ext cx="2667000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láček 2"/>
          <p:cNvSpPr/>
          <p:nvPr/>
        </p:nvSpPr>
        <p:spPr>
          <a:xfrm rot="313931">
            <a:off x="3319463" y="803275"/>
            <a:ext cx="5330825" cy="2849563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5124" name="TextovéPole 3"/>
          <p:cNvSpPr txBox="1">
            <a:spLocks noChangeArrowheads="1"/>
          </p:cNvSpPr>
          <p:nvPr/>
        </p:nvSpPr>
        <p:spPr bwMode="auto">
          <a:xfrm>
            <a:off x="3551238" y="1470025"/>
            <a:ext cx="464343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2400" b="1"/>
              <a:t>Ahoj,</a:t>
            </a:r>
          </a:p>
          <a:p>
            <a:pPr algn="ctr" eaLnBrk="1" hangingPunct="1"/>
            <a:r>
              <a:rPr lang="cs-CZ" sz="2400" b="1"/>
              <a:t> jsem Honzík a budu vás provázet přírodou </a:t>
            </a:r>
          </a:p>
          <a:p>
            <a:pPr algn="ctr" eaLnBrk="1" hangingPunct="1"/>
            <a:r>
              <a:rPr lang="cs-CZ" sz="2400" b="1"/>
              <a:t> v létě a v zimě. </a:t>
            </a:r>
          </a:p>
        </p:txBody>
      </p:sp>
      <p:pic>
        <p:nvPicPr>
          <p:cNvPr id="5125" name="Picture 8" descr="OPVK_hor_zakladni_logolink_RGB_c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rgbClr val="92D050">
                <a:lumMod val="91000"/>
              </a:srgbClr>
            </a:gs>
            <a:gs pos="100000">
              <a:schemeClr val="bg1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Emilie\Desktop\Pří_\1197122994943159133molumen_anime_boy.svg.med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15612"/>
            <a:ext cx="2979906" cy="318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láček 2"/>
          <p:cNvSpPr/>
          <p:nvPr/>
        </p:nvSpPr>
        <p:spPr>
          <a:xfrm rot="705433">
            <a:off x="3680347" y="387559"/>
            <a:ext cx="4395568" cy="2840049"/>
          </a:xfrm>
          <a:prstGeom prst="cloudCallout">
            <a:avLst>
              <a:gd name="adj1" fmla="val -39177"/>
              <a:gd name="adj2" fmla="val 6566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4125531" y="893577"/>
            <a:ext cx="35052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b="1" dirty="0">
                <a:solidFill>
                  <a:srgbClr val="FF0000"/>
                </a:solidFill>
              </a:rPr>
              <a:t>4</a:t>
            </a:r>
            <a:r>
              <a:rPr lang="cs-CZ" b="1" dirty="0" smtClean="0">
                <a:solidFill>
                  <a:srgbClr val="FF0000"/>
                </a:solidFill>
              </a:rPr>
              <a:t>. úkol:</a:t>
            </a:r>
          </a:p>
          <a:p>
            <a:pPr algn="ctr" eaLnBrk="1" hangingPunct="1"/>
            <a:r>
              <a:rPr lang="cs-CZ" b="1" dirty="0" smtClean="0"/>
              <a:t>Vytvoř si do sešitu přehlednou tabulku – druhy zeleniny – a ke každé skupině napiš aspoň dva představitele.</a:t>
            </a:r>
            <a:endParaRPr lang="cs-CZ" b="1" dirty="0"/>
          </a:p>
        </p:txBody>
      </p:sp>
      <p:pic>
        <p:nvPicPr>
          <p:cNvPr id="5" name="Picture 4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821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464162"/>
              </p:ext>
            </p:extLst>
          </p:nvPr>
        </p:nvGraphicFramePr>
        <p:xfrm>
          <a:off x="1713000" y="4495801"/>
          <a:ext cx="7126200" cy="13106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914868"/>
                <a:gridCol w="1096116"/>
                <a:gridCol w="1096116"/>
                <a:gridCol w="1023044"/>
                <a:gridCol w="949968"/>
                <a:gridCol w="1023044"/>
                <a:gridCol w="1023044"/>
              </a:tblGrid>
              <a:tr h="228599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zelenina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Listová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Plodová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Kořenová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Lusková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Cibulová </a:t>
                      </a:r>
                    </a:p>
                    <a:p>
                      <a:pPr algn="ctr"/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Košťálová</a:t>
                      </a:r>
                    </a:p>
                    <a:p>
                      <a:pPr algn="ctr"/>
                      <a:endParaRPr lang="cs-CZ" sz="1600" dirty="0"/>
                    </a:p>
                  </a:txBody>
                  <a:tcPr/>
                </a:tc>
              </a:tr>
              <a:tr h="358215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58215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957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rgbClr val="92D050">
                <a:lumMod val="91000"/>
              </a:srgbClr>
            </a:gs>
            <a:gs pos="100000">
              <a:schemeClr val="bg1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C:\Users\Emilie\Desktop\Pří_\1197122994943159133molumen_anime_boy.svg.med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106" y="433051"/>
            <a:ext cx="1515894" cy="1619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láček 4"/>
          <p:cNvSpPr/>
          <p:nvPr/>
        </p:nvSpPr>
        <p:spPr>
          <a:xfrm rot="705433">
            <a:off x="4321942" y="287755"/>
            <a:ext cx="2417638" cy="1547393"/>
          </a:xfrm>
          <a:prstGeom prst="cloudCallout">
            <a:avLst>
              <a:gd name="adj1" fmla="val -52761"/>
              <a:gd name="adj2" fmla="val 6449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6" name="TextovéPole 5"/>
          <p:cNvSpPr txBox="1">
            <a:spLocks noChangeArrowheads="1"/>
          </p:cNvSpPr>
          <p:nvPr/>
        </p:nvSpPr>
        <p:spPr bwMode="auto">
          <a:xfrm>
            <a:off x="4583570" y="440233"/>
            <a:ext cx="186898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2000" b="1" dirty="0" smtClean="0"/>
              <a:t>A ještě jeden  salát. Přeji dobrou chuť.</a:t>
            </a:r>
            <a:endParaRPr lang="cs-CZ" sz="20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246655" y="2235058"/>
            <a:ext cx="336662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/>
              <a:t>½ ledového salátu </a:t>
            </a:r>
          </a:p>
          <a:p>
            <a:r>
              <a:rPr lang="cs-CZ" sz="1600" b="1" dirty="0" smtClean="0"/>
              <a:t>8 keříčkových rajčat </a:t>
            </a:r>
          </a:p>
          <a:p>
            <a:r>
              <a:rPr lang="cs-CZ" sz="1600" b="1" dirty="0" smtClean="0"/>
              <a:t>1 červená paprika </a:t>
            </a:r>
          </a:p>
          <a:p>
            <a:r>
              <a:rPr lang="cs-CZ" sz="1600" b="1" dirty="0" smtClean="0"/>
              <a:t>1 salátová okurka </a:t>
            </a:r>
          </a:p>
          <a:p>
            <a:r>
              <a:rPr lang="cs-CZ" sz="1600" b="1" dirty="0" smtClean="0"/>
              <a:t>sýr Cottage s pažitkou</a:t>
            </a:r>
          </a:p>
          <a:p>
            <a:r>
              <a:rPr lang="cs-CZ" sz="1600" b="1" dirty="0" smtClean="0"/>
              <a:t>1 </a:t>
            </a:r>
            <a:r>
              <a:rPr lang="cs-CZ" sz="1600" b="1" dirty="0" err="1" smtClean="0"/>
              <a:t>lž</a:t>
            </a:r>
            <a:r>
              <a:rPr lang="cs-CZ" sz="1600" b="1" dirty="0" smtClean="0"/>
              <a:t>. panenského olivového oleje</a:t>
            </a:r>
          </a:p>
          <a:p>
            <a:r>
              <a:rPr lang="cs-CZ" sz="1600" b="1" dirty="0" smtClean="0"/>
              <a:t>šťáva z citronu</a:t>
            </a:r>
          </a:p>
          <a:p>
            <a:r>
              <a:rPr lang="cs-CZ" sz="1600" b="1" dirty="0" smtClean="0"/>
              <a:t>špetka soli</a:t>
            </a:r>
          </a:p>
          <a:p>
            <a:r>
              <a:rPr lang="cs-CZ" sz="1600" b="1" dirty="0" smtClean="0"/>
              <a:t>čerstvá bazalka</a:t>
            </a:r>
            <a:endParaRPr lang="cs-CZ" sz="16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3719477" y="2235058"/>
            <a:ext cx="51924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/>
              <a:t>Okurek umyjeme, oloupeme a s paprikou </a:t>
            </a:r>
          </a:p>
          <a:p>
            <a:r>
              <a:rPr lang="cs-CZ" sz="1600" b="1" dirty="0" smtClean="0"/>
              <a:t>a rajčaty nakrájíme na menší kousky. Propraný </a:t>
            </a:r>
          </a:p>
          <a:p>
            <a:r>
              <a:rPr lang="cs-CZ" sz="1600" b="1" dirty="0" smtClean="0"/>
              <a:t>ledový salát natrháme do misky. Pokapeme</a:t>
            </a:r>
          </a:p>
          <a:p>
            <a:r>
              <a:rPr lang="cs-CZ" sz="1600" b="1" dirty="0" smtClean="0"/>
              <a:t>olivovým olejem, šťávou z citronu, posolíme, </a:t>
            </a:r>
          </a:p>
          <a:p>
            <a:r>
              <a:rPr lang="cs-CZ" sz="1600" b="1" dirty="0" smtClean="0"/>
              <a:t>přidáme bazalku a sýr Cottage. Lehce promícháme.</a:t>
            </a:r>
          </a:p>
          <a:p>
            <a:r>
              <a:rPr lang="cs-CZ" sz="1600" b="1" dirty="0" smtClean="0"/>
              <a:t>Můžeme podávat např. s celozrnným pečivem.</a:t>
            </a:r>
            <a:endParaRPr lang="cs-CZ" sz="1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082648"/>
            <a:ext cx="1084263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305" y="4160653"/>
            <a:ext cx="1046733" cy="1046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93" y="5411202"/>
            <a:ext cx="1038431" cy="1038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188" y="4170378"/>
            <a:ext cx="770732" cy="770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398" y="4121500"/>
            <a:ext cx="1045411" cy="1045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473218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303" y="5326309"/>
            <a:ext cx="1074631" cy="1074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ovéPole 15"/>
          <p:cNvSpPr txBox="1"/>
          <p:nvPr/>
        </p:nvSpPr>
        <p:spPr>
          <a:xfrm>
            <a:off x="6838912" y="6459537"/>
            <a:ext cx="20601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i="1" dirty="0" err="1" smtClean="0"/>
              <a:t>Řešení-postupné</a:t>
            </a:r>
            <a:r>
              <a:rPr lang="cs-CZ" sz="1200" b="1" i="1" dirty="0"/>
              <a:t> </a:t>
            </a:r>
            <a:r>
              <a:rPr lang="cs-CZ" sz="1200" b="1" i="1" dirty="0" smtClean="0"/>
              <a:t>kliknutí</a:t>
            </a:r>
            <a:r>
              <a:rPr lang="cs-CZ" sz="1200" b="1" i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cs-CZ" sz="1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30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51000">
              <a:srgbClr val="92D050">
                <a:lumMod val="91000"/>
              </a:srgbClr>
            </a:gs>
            <a:gs pos="100000">
              <a:schemeClr val="bg1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821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ovéPole 2"/>
          <p:cNvSpPr txBox="1">
            <a:spLocks noChangeArrowheads="1"/>
          </p:cNvSpPr>
          <p:nvPr/>
        </p:nvSpPr>
        <p:spPr bwMode="auto">
          <a:xfrm>
            <a:off x="963612" y="256540"/>
            <a:ext cx="15954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3600" b="1" dirty="0"/>
              <a:t>Zdroje</a:t>
            </a:r>
          </a:p>
        </p:txBody>
      </p:sp>
      <p:sp>
        <p:nvSpPr>
          <p:cNvPr id="2" name="Obdélník 1"/>
          <p:cNvSpPr/>
          <p:nvPr/>
        </p:nvSpPr>
        <p:spPr>
          <a:xfrm>
            <a:off x="381000" y="922279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400" dirty="0" err="1"/>
              <a:t>Anime</a:t>
            </a:r>
            <a:r>
              <a:rPr lang="cs-CZ" sz="1400" dirty="0"/>
              <a:t> Boy </a:t>
            </a:r>
            <a:r>
              <a:rPr lang="cs-CZ" sz="1400" dirty="0" err="1"/>
              <a:t>clip</a:t>
            </a:r>
            <a:r>
              <a:rPr lang="cs-CZ" sz="1400" dirty="0"/>
              <a:t> art. </a:t>
            </a:r>
            <a:r>
              <a:rPr lang="cs-CZ" sz="1400" i="1" dirty="0"/>
              <a:t>Www.Clker.com</a:t>
            </a:r>
            <a:r>
              <a:rPr lang="cs-CZ" sz="1400" dirty="0"/>
              <a:t> [online]. 2007 [cit. 2013-01-20]. Dostupné z: http://www.clker.com/clipart-15359.html</a:t>
            </a:r>
          </a:p>
        </p:txBody>
      </p:sp>
      <p:sp>
        <p:nvSpPr>
          <p:cNvPr id="3" name="Obdélník 2"/>
          <p:cNvSpPr/>
          <p:nvPr/>
        </p:nvSpPr>
        <p:spPr>
          <a:xfrm>
            <a:off x="381000" y="1445499"/>
            <a:ext cx="8229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400" dirty="0" err="1"/>
              <a:t>Soubor:Illustration</a:t>
            </a:r>
            <a:r>
              <a:rPr lang="cs-CZ" sz="1400" dirty="0"/>
              <a:t> </a:t>
            </a:r>
            <a:r>
              <a:rPr lang="cs-CZ" sz="1400" dirty="0" err="1"/>
              <a:t>Fagus</a:t>
            </a:r>
            <a:r>
              <a:rPr lang="cs-CZ" sz="1400" dirty="0"/>
              <a:t> sylvatica0.jpg.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2013-01-20]. Dostupné z: http://cs.wikipedia.org/wiki/Soubor:Illustration_Fagus_sylvatica0.jpg</a:t>
            </a:r>
          </a:p>
        </p:txBody>
      </p:sp>
      <p:sp>
        <p:nvSpPr>
          <p:cNvPr id="4" name="Obdélník 3"/>
          <p:cNvSpPr/>
          <p:nvPr/>
        </p:nvSpPr>
        <p:spPr>
          <a:xfrm>
            <a:off x="381000" y="2184163"/>
            <a:ext cx="858012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400" dirty="0" err="1"/>
              <a:t>Soubor:Illustration</a:t>
            </a:r>
            <a:r>
              <a:rPr lang="cs-CZ" sz="1400" dirty="0"/>
              <a:t> </a:t>
            </a:r>
            <a:r>
              <a:rPr lang="cs-CZ" sz="1400" dirty="0" err="1"/>
              <a:t>Quercus</a:t>
            </a:r>
            <a:r>
              <a:rPr lang="cs-CZ" sz="1400" dirty="0"/>
              <a:t> robur0.jpg.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2013-01-20]. Dostupné z: http://cs.wikipedia.org/wiki/Soubor:Illustration_Quercus_robur0.jp</a:t>
            </a:r>
            <a:r>
              <a:rPr lang="cs-CZ" dirty="0"/>
              <a:t>g</a:t>
            </a:r>
          </a:p>
        </p:txBody>
      </p:sp>
      <p:sp>
        <p:nvSpPr>
          <p:cNvPr id="5" name="Obdélník 4"/>
          <p:cNvSpPr/>
          <p:nvPr/>
        </p:nvSpPr>
        <p:spPr>
          <a:xfrm>
            <a:off x="381000" y="2987558"/>
            <a:ext cx="85801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400" dirty="0" err="1"/>
              <a:t>Soubor:Quercus</a:t>
            </a:r>
            <a:r>
              <a:rPr lang="cs-CZ" sz="1400" dirty="0"/>
              <a:t> </a:t>
            </a:r>
            <a:r>
              <a:rPr lang="cs-CZ" sz="1400" dirty="0" err="1"/>
              <a:t>petraea</a:t>
            </a:r>
            <a:r>
              <a:rPr lang="cs-CZ" sz="1400" dirty="0"/>
              <a:t> - Köhler–s Medizinal-Pflanzen-118.jpg.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2013-01-20]. Dostupné z: http://cs.wikipedia.org/wiki/Soubor:Quercus_petraea_-_K%C3%B6hler%E2%80%93s_Medizinal-Pflanzen-118.jpg</a:t>
            </a:r>
          </a:p>
        </p:txBody>
      </p:sp>
      <p:sp>
        <p:nvSpPr>
          <p:cNvPr id="6" name="Obdélník 5"/>
          <p:cNvSpPr/>
          <p:nvPr/>
        </p:nvSpPr>
        <p:spPr>
          <a:xfrm>
            <a:off x="381000" y="3941665"/>
            <a:ext cx="82753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400" dirty="0" err="1"/>
              <a:t>Soubor:Illustration</a:t>
            </a:r>
            <a:r>
              <a:rPr lang="cs-CZ" sz="1400" dirty="0"/>
              <a:t> </a:t>
            </a:r>
            <a:r>
              <a:rPr lang="cs-CZ" sz="1400" dirty="0" err="1"/>
              <a:t>Aesculus</a:t>
            </a:r>
            <a:r>
              <a:rPr lang="cs-CZ" sz="1400" dirty="0"/>
              <a:t> hippocastanum0.jpg.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2013-01-20]. Dostupné z: http://cs.wikipedia.org/wiki/Soubor:Illustration_Aesculus_hippocastanum0.jpg</a:t>
            </a:r>
          </a:p>
        </p:txBody>
      </p:sp>
      <p:sp>
        <p:nvSpPr>
          <p:cNvPr id="7" name="Obdélník 6"/>
          <p:cNvSpPr/>
          <p:nvPr/>
        </p:nvSpPr>
        <p:spPr>
          <a:xfrm>
            <a:off x="381000" y="4680329"/>
            <a:ext cx="8229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400" dirty="0" err="1"/>
              <a:t>Soubor:Illustration</a:t>
            </a:r>
            <a:r>
              <a:rPr lang="cs-CZ" sz="1400" dirty="0"/>
              <a:t> </a:t>
            </a:r>
            <a:r>
              <a:rPr lang="cs-CZ" sz="1400" dirty="0" err="1"/>
              <a:t>Fraxinus</a:t>
            </a:r>
            <a:r>
              <a:rPr lang="cs-CZ" sz="1400" dirty="0"/>
              <a:t> excelsior0.jpg.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2013-01-20]. Dostupné z: http://cs.wikipedia.org/wiki/Soubor:Illustration_Fraxinus_excelsior0.jpg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rgbClr val="92D050">
                <a:lumMod val="91000"/>
              </a:srgbClr>
            </a:gs>
            <a:gs pos="100000">
              <a:schemeClr val="bg1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821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533400" y="685800"/>
            <a:ext cx="8153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400" dirty="0" err="1"/>
              <a:t>Soubor:Acer</a:t>
            </a:r>
            <a:r>
              <a:rPr lang="cs-CZ" sz="1400" dirty="0"/>
              <a:t> </a:t>
            </a:r>
            <a:r>
              <a:rPr lang="cs-CZ" sz="1400" dirty="0" err="1"/>
              <a:t>pseudoplatanus</a:t>
            </a:r>
            <a:r>
              <a:rPr lang="cs-CZ" sz="1400" dirty="0"/>
              <a:t> MHNT.BOT.2004.0.461.jpg.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2013-01-20]. Dostupné z: http://cs.wikipedia.org/wiki/Soubor:Acer_pseudoplatanus_MHNT.BOT.2004.0.461.jpg</a:t>
            </a:r>
          </a:p>
        </p:txBody>
      </p:sp>
      <p:sp>
        <p:nvSpPr>
          <p:cNvPr id="4" name="Obdélník 3"/>
          <p:cNvSpPr/>
          <p:nvPr/>
        </p:nvSpPr>
        <p:spPr>
          <a:xfrm>
            <a:off x="533400" y="1371600"/>
            <a:ext cx="8153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400" dirty="0" err="1"/>
              <a:t>Soubor:Illustration</a:t>
            </a:r>
            <a:r>
              <a:rPr lang="cs-CZ" sz="1400" dirty="0"/>
              <a:t> </a:t>
            </a:r>
            <a:r>
              <a:rPr lang="cs-CZ" sz="1400" dirty="0" err="1"/>
              <a:t>Betula</a:t>
            </a:r>
            <a:r>
              <a:rPr lang="cs-CZ" sz="1400" dirty="0"/>
              <a:t> pendula0.jpg.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2013-01-20]. Dostupné z: http://cs.wikipedia.org/wiki/Soubor:Illustration_Betula_pendula0.jpg</a:t>
            </a:r>
          </a:p>
        </p:txBody>
      </p:sp>
      <p:sp>
        <p:nvSpPr>
          <p:cNvPr id="5" name="Obdélník 4"/>
          <p:cNvSpPr/>
          <p:nvPr/>
        </p:nvSpPr>
        <p:spPr>
          <a:xfrm>
            <a:off x="533400" y="2078356"/>
            <a:ext cx="8153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dirty="0" err="1"/>
              <a:t>Soubor:Atropa</a:t>
            </a:r>
            <a:r>
              <a:rPr lang="en-US" sz="1400" dirty="0"/>
              <a:t> bella-donna0.jpg. In: </a:t>
            </a:r>
            <a:r>
              <a:rPr lang="en-US" sz="1400" i="1" dirty="0"/>
              <a:t>Wikipedia: the free encyclopedia</a:t>
            </a:r>
            <a:r>
              <a:rPr lang="en-US" sz="1400" dirty="0"/>
              <a:t> [online]. San Francisco (CA): Wikimedia Foundation, 2001- [cit. 2013-01-20]. </a:t>
            </a:r>
            <a:r>
              <a:rPr lang="en-US" sz="1400" dirty="0" err="1"/>
              <a:t>Dostupné</a:t>
            </a:r>
            <a:r>
              <a:rPr lang="en-US" sz="1400" dirty="0"/>
              <a:t> z: http://cs.wikipedia.org/wiki/Soubor:Atropa_bella-donna0.jpg</a:t>
            </a:r>
            <a:endParaRPr lang="cs-CZ" sz="1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533400" y="2817020"/>
            <a:ext cx="2619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400" dirty="0" err="1" smtClean="0"/>
              <a:t>Klipart:office.microsoft.com</a:t>
            </a:r>
            <a:endParaRPr lang="cs-CZ" sz="1400" dirty="0"/>
          </a:p>
        </p:txBody>
      </p:sp>
      <p:sp>
        <p:nvSpPr>
          <p:cNvPr id="7" name="Obdélník 6"/>
          <p:cNvSpPr/>
          <p:nvPr/>
        </p:nvSpPr>
        <p:spPr>
          <a:xfrm>
            <a:off x="534147" y="3124797"/>
            <a:ext cx="81534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Žižkův dub, Náměšť nad Oslavou, cca 1910.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2014-10-30]. Dostupné z: </a:t>
            </a:r>
            <a:r>
              <a:rPr lang="cs-CZ" sz="1400" dirty="0">
                <a:hlinkClick r:id="rId3"/>
              </a:rPr>
              <a:t>http://cs.wikipedia.org/wiki/%C5%BDi%C5%BEk%C5%AFv_dub_(N%C3%A1m%C4%9B%C5%A1%C5%A5_nad_Oslavou)#mediaviewer/File:%C5%BDi%C5%BEk%C5%AFv_dub,_N%C3%A1m%C4%9B%C5%A1%C5%A5_nad_Oslavou,_cca_1910.jpg</a:t>
            </a:r>
            <a:endParaRPr lang="cs-CZ" sz="1400" dirty="0"/>
          </a:p>
        </p:txBody>
      </p:sp>
      <p:sp>
        <p:nvSpPr>
          <p:cNvPr id="8" name="Obdélník 7"/>
          <p:cNvSpPr/>
          <p:nvPr/>
        </p:nvSpPr>
        <p:spPr>
          <a:xfrm>
            <a:off x="533400" y="4294348"/>
            <a:ext cx="813995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err="1"/>
              <a:t>Vejdova</a:t>
            </a:r>
            <a:r>
              <a:rPr lang="cs-CZ" sz="1400" dirty="0"/>
              <a:t> </a:t>
            </a:r>
            <a:r>
              <a:rPr lang="cs-CZ" sz="1400" dirty="0" err="1"/>
              <a:t>lipa</a:t>
            </a:r>
            <a:r>
              <a:rPr lang="cs-CZ" sz="1400" dirty="0"/>
              <a:t>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2014-10-30]. Dostupné z: </a:t>
            </a:r>
            <a:r>
              <a:rPr lang="cs-CZ" sz="1400" dirty="0">
                <a:hlinkClick r:id="rId4"/>
              </a:rPr>
              <a:t>http://cs.wikipedia.org/wiki/Vejdova_l%C3%ADpa#mediaviewer/File:Vejdova_lipa.jpg</a:t>
            </a:r>
            <a:endParaRPr lang="cs-CZ" sz="1400" dirty="0"/>
          </a:p>
        </p:txBody>
      </p:sp>
      <p:sp>
        <p:nvSpPr>
          <p:cNvPr id="9" name="Obdélník 8"/>
          <p:cNvSpPr/>
          <p:nvPr/>
        </p:nvSpPr>
        <p:spPr>
          <a:xfrm>
            <a:off x="534147" y="5033012"/>
            <a:ext cx="8153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err="1"/>
              <a:t>Klokočovská</a:t>
            </a:r>
            <a:r>
              <a:rPr lang="cs-CZ" sz="1400" dirty="0"/>
              <a:t> lípa na podzim.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2014-10-30]. Dostupné z: </a:t>
            </a:r>
            <a:r>
              <a:rPr lang="cs-CZ" sz="1400" dirty="0">
                <a:hlinkClick r:id="rId5"/>
              </a:rPr>
              <a:t>http://cs.wikipedia.org/wiki/Kloko%C4%8Dovsk%C3%A1_l%C3%ADpa#mediaviewer/File:Kloko%C4%8Dovsk%C3%A1_l%C3%ADpa_na_podzim.jpg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406385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rgbClr val="92D050">
                <a:lumMod val="91000"/>
              </a:srgbClr>
            </a:gs>
            <a:gs pos="100000">
              <a:schemeClr val="bg1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C:\Users\Emilie\Desktop\Pří_\1197122994943159133molumen_anime_boy.svg.med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313" y="1658938"/>
            <a:ext cx="19050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láček 3"/>
          <p:cNvSpPr/>
          <p:nvPr/>
        </p:nvSpPr>
        <p:spPr>
          <a:xfrm rot="705433">
            <a:off x="5708650" y="33338"/>
            <a:ext cx="3276600" cy="2333625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965825" y="695325"/>
            <a:ext cx="276225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 se tomuto dni říká?</a:t>
            </a:r>
          </a:p>
        </p:txBody>
      </p:sp>
      <p:sp>
        <p:nvSpPr>
          <p:cNvPr id="8" name="TextovéPole 7"/>
          <p:cNvSpPr txBox="1">
            <a:spLocks noChangeArrowheads="1"/>
          </p:cNvSpPr>
          <p:nvPr/>
        </p:nvSpPr>
        <p:spPr bwMode="auto">
          <a:xfrm>
            <a:off x="6203950" y="1239838"/>
            <a:ext cx="2286000" cy="46196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400" b="1"/>
              <a:t>letní slunovrat</a:t>
            </a:r>
          </a:p>
        </p:txBody>
      </p:sp>
      <p:sp>
        <p:nvSpPr>
          <p:cNvPr id="10" name="Obláček 9"/>
          <p:cNvSpPr/>
          <p:nvPr/>
        </p:nvSpPr>
        <p:spPr>
          <a:xfrm rot="12687501">
            <a:off x="663575" y="3449638"/>
            <a:ext cx="3560763" cy="2332037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11" name="Obláček 10"/>
          <p:cNvSpPr/>
          <p:nvPr/>
        </p:nvSpPr>
        <p:spPr>
          <a:xfrm rot="9207780" flipH="1">
            <a:off x="5634038" y="3629025"/>
            <a:ext cx="3425825" cy="2333625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12" name="Obláček 11"/>
          <p:cNvSpPr/>
          <p:nvPr/>
        </p:nvSpPr>
        <p:spPr>
          <a:xfrm rot="20957633" flipH="1">
            <a:off x="503238" y="46038"/>
            <a:ext cx="3421062" cy="2332037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6" name="TextovéPole 5"/>
          <p:cNvSpPr txBox="1">
            <a:spLocks noChangeArrowheads="1"/>
          </p:cNvSpPr>
          <p:nvPr/>
        </p:nvSpPr>
        <p:spPr bwMode="auto">
          <a:xfrm>
            <a:off x="1438275" y="1277938"/>
            <a:ext cx="1692275" cy="46196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400" b="1"/>
              <a:t>21. června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155700" y="695325"/>
            <a:ext cx="20050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Kdy začíná léto?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1155700" y="3887788"/>
            <a:ext cx="1966913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to znamená?</a:t>
            </a:r>
          </a:p>
        </p:txBody>
      </p:sp>
      <p:sp>
        <p:nvSpPr>
          <p:cNvPr id="14" name="TextovéPole 13"/>
          <p:cNvSpPr txBox="1">
            <a:spLocks noChangeArrowheads="1"/>
          </p:cNvSpPr>
          <p:nvPr/>
        </p:nvSpPr>
        <p:spPr bwMode="auto">
          <a:xfrm>
            <a:off x="1200627" y="4456589"/>
            <a:ext cx="2430462" cy="646113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b="1" dirty="0"/>
              <a:t>Je nejdelší </a:t>
            </a:r>
            <a:r>
              <a:rPr lang="cs-CZ" b="1" dirty="0" smtClean="0"/>
              <a:t>den</a:t>
            </a:r>
            <a:endParaRPr lang="cs-CZ" b="1" dirty="0"/>
          </a:p>
          <a:p>
            <a:pPr algn="ctr" eaLnBrk="1" hangingPunct="1"/>
            <a:r>
              <a:rPr lang="cs-CZ" b="1" dirty="0"/>
              <a:t>nejkratší </a:t>
            </a:r>
            <a:r>
              <a:rPr lang="cs-CZ" b="1" dirty="0" smtClean="0"/>
              <a:t>noc.</a:t>
            </a:r>
            <a:endParaRPr lang="cs-CZ" b="1" dirty="0"/>
          </a:p>
        </p:txBody>
      </p:sp>
      <p:sp>
        <p:nvSpPr>
          <p:cNvPr id="15" name="TextovéPole 14"/>
          <p:cNvSpPr txBox="1">
            <a:spLocks noChangeArrowheads="1"/>
          </p:cNvSpPr>
          <p:nvPr/>
        </p:nvSpPr>
        <p:spPr bwMode="auto">
          <a:xfrm>
            <a:off x="5786438" y="4795838"/>
            <a:ext cx="3148012" cy="40005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000" b="1"/>
              <a:t>Červen, červenec, srpen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6121400" y="4287838"/>
            <a:ext cx="276225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Jaké jsou letní měsíce?</a:t>
            </a:r>
          </a:p>
        </p:txBody>
      </p:sp>
      <p:pic>
        <p:nvPicPr>
          <p:cNvPr id="6159" name="Picture 8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83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ovéPole 15"/>
          <p:cNvSpPr txBox="1"/>
          <p:nvPr/>
        </p:nvSpPr>
        <p:spPr>
          <a:xfrm>
            <a:off x="6823471" y="6534802"/>
            <a:ext cx="20601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i="1" dirty="0" err="1" smtClean="0"/>
              <a:t>Řešení-postupné</a:t>
            </a:r>
            <a:r>
              <a:rPr lang="cs-CZ" sz="1200" b="1" i="1" dirty="0"/>
              <a:t> </a:t>
            </a:r>
            <a:r>
              <a:rPr lang="cs-CZ" sz="1200" b="1" i="1" dirty="0" smtClean="0"/>
              <a:t>kliknutí</a:t>
            </a:r>
            <a:r>
              <a:rPr lang="cs-CZ" sz="1200" b="1" i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cs-CZ" sz="1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6" grpId="0" animBg="1"/>
      <p:bldP spid="5" grpId="0"/>
      <p:bldP spid="13" grpId="0"/>
      <p:bldP spid="14" grpId="0" animBg="1"/>
      <p:bldP spid="15" grpId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rgbClr val="92D050">
                <a:lumMod val="91000"/>
              </a:srgbClr>
            </a:gs>
            <a:gs pos="100000">
              <a:schemeClr val="bg1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C:\Users\Emilie\Desktop\Pří_\1197122994943159133molumen_anime_boy.svg.med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731838"/>
            <a:ext cx="19050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láček 3"/>
          <p:cNvSpPr/>
          <p:nvPr/>
        </p:nvSpPr>
        <p:spPr>
          <a:xfrm rot="705433">
            <a:off x="3484563" y="0"/>
            <a:ext cx="3276600" cy="2333625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7173" name="TextovéPole 6"/>
          <p:cNvSpPr txBox="1">
            <a:spLocks noChangeArrowheads="1"/>
          </p:cNvSpPr>
          <p:nvPr/>
        </p:nvSpPr>
        <p:spPr bwMode="auto">
          <a:xfrm>
            <a:off x="3916839" y="576263"/>
            <a:ext cx="254428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b="1" dirty="0"/>
              <a:t>V létě dozrávají plody</a:t>
            </a:r>
          </a:p>
          <a:p>
            <a:pPr algn="ctr" eaLnBrk="1" hangingPunct="1"/>
            <a:r>
              <a:rPr lang="cs-CZ" b="1" dirty="0" smtClean="0"/>
              <a:t>některých listnatých </a:t>
            </a:r>
          </a:p>
          <a:p>
            <a:pPr algn="ctr" eaLnBrk="1" hangingPunct="1"/>
            <a:r>
              <a:rPr lang="cs-CZ" b="1" dirty="0" smtClean="0"/>
              <a:t>stromů </a:t>
            </a:r>
            <a:r>
              <a:rPr lang="cs-CZ" b="1" dirty="0"/>
              <a:t>a keřů.</a:t>
            </a:r>
          </a:p>
          <a:p>
            <a:pPr algn="ctr" eaLnBrk="1" hangingPunct="1"/>
            <a:r>
              <a:rPr lang="cs-CZ" b="1" dirty="0" smtClean="0"/>
              <a:t>Poznáš </a:t>
            </a:r>
            <a:r>
              <a:rPr lang="cs-CZ" b="1" dirty="0"/>
              <a:t>je?</a:t>
            </a:r>
          </a:p>
        </p:txBody>
      </p:sp>
      <p:pic>
        <p:nvPicPr>
          <p:cNvPr id="7174" name="Picture 2" descr="Soubor:Illustration Fagus sylvatica0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25" y="2586038"/>
            <a:ext cx="2628900" cy="424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101600" y="3392488"/>
            <a:ext cx="6359525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Ø"/>
              <a:defRPr/>
            </a:pPr>
            <a:r>
              <a:rPr lang="cs-CZ" sz="2000" b="1" dirty="0"/>
              <a:t>kůra světle šedá, hladká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cs-CZ" sz="2000" b="1" dirty="0"/>
              <a:t>listy vejčité, světle zelené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cs-CZ" sz="2000" b="1" dirty="0">
                <a:solidFill>
                  <a:srgbClr val="FF0000"/>
                </a:solidFill>
              </a:rPr>
              <a:t>p</a:t>
            </a:r>
            <a:r>
              <a:rPr lang="cs-CZ" sz="2000" b="1" dirty="0" smtClean="0">
                <a:solidFill>
                  <a:srgbClr val="FF0000"/>
                </a:solidFill>
              </a:rPr>
              <a:t>lod:</a:t>
            </a:r>
            <a:endParaRPr lang="cs-CZ" sz="20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cs-CZ" sz="2000" b="1" dirty="0" smtClean="0"/>
              <a:t>             </a:t>
            </a:r>
            <a:r>
              <a:rPr lang="cs-CZ" sz="2000" b="1" dirty="0" smtClean="0">
                <a:solidFill>
                  <a:srgbClr val="FF0000"/>
                </a:solidFill>
              </a:rPr>
              <a:t>bukvice</a:t>
            </a:r>
            <a:r>
              <a:rPr lang="cs-CZ" sz="2000" b="1" dirty="0" smtClean="0"/>
              <a:t>(v kalíšku)- </a:t>
            </a:r>
            <a:r>
              <a:rPr lang="cs-CZ" sz="2000" b="1" dirty="0"/>
              <a:t>potrava pro lesní zvěř,</a:t>
            </a:r>
          </a:p>
          <a:p>
            <a:pPr>
              <a:defRPr/>
            </a:pPr>
            <a:r>
              <a:rPr lang="cs-CZ" sz="2000" b="1" dirty="0" smtClean="0"/>
              <a:t>                                              </a:t>
            </a:r>
            <a:r>
              <a:rPr lang="cs-CZ" sz="2000" b="1" dirty="0"/>
              <a:t>hlavně prase divoké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cs-CZ" sz="2000" b="1" dirty="0" smtClean="0"/>
              <a:t>dřevo </a:t>
            </a:r>
            <a:r>
              <a:rPr lang="cs-CZ" sz="2000" b="1" dirty="0"/>
              <a:t>tvrdé, těžké       vodní stavby, </a:t>
            </a:r>
            <a:r>
              <a:rPr lang="cs-CZ" sz="2000" b="1" dirty="0" smtClean="0"/>
              <a:t>pražce,</a:t>
            </a:r>
          </a:p>
          <a:p>
            <a:pPr>
              <a:tabLst>
                <a:tab pos="3048000" algn="l"/>
              </a:tabLst>
              <a:defRPr/>
            </a:pPr>
            <a:r>
              <a:rPr lang="cs-CZ" sz="2000" b="1" dirty="0"/>
              <a:t> </a:t>
            </a:r>
            <a:r>
              <a:rPr lang="cs-CZ" sz="2000" b="1" dirty="0" smtClean="0"/>
              <a:t>   	parkety</a:t>
            </a:r>
            <a:endParaRPr lang="cs-CZ" sz="2000" b="1" dirty="0"/>
          </a:p>
          <a:p>
            <a:pPr marL="342900" indent="-342900">
              <a:buFont typeface="Wingdings" pitchFamily="2" charset="2"/>
              <a:buChar char="Ø"/>
              <a:defRPr/>
            </a:pPr>
            <a:endParaRPr lang="cs-CZ" sz="2000" b="1" dirty="0"/>
          </a:p>
        </p:txBody>
      </p:sp>
      <p:sp>
        <p:nvSpPr>
          <p:cNvPr id="9" name="Šipka doprava 8"/>
          <p:cNvSpPr/>
          <p:nvPr/>
        </p:nvSpPr>
        <p:spPr>
          <a:xfrm>
            <a:off x="2777808" y="5052695"/>
            <a:ext cx="304800" cy="147638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177" name="TextovéPole 9"/>
          <p:cNvSpPr txBox="1">
            <a:spLocks noChangeArrowheads="1"/>
          </p:cNvSpPr>
          <p:nvPr/>
        </p:nvSpPr>
        <p:spPr bwMode="auto">
          <a:xfrm>
            <a:off x="7042150" y="1282700"/>
            <a:ext cx="15700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000" b="1">
                <a:solidFill>
                  <a:srgbClr val="FF0000"/>
                </a:solidFill>
              </a:rPr>
              <a:t>BUK LESNÍ</a:t>
            </a:r>
          </a:p>
        </p:txBody>
      </p:sp>
      <p:sp>
        <p:nvSpPr>
          <p:cNvPr id="11" name="Šipka dolů 10"/>
          <p:cNvSpPr/>
          <p:nvPr/>
        </p:nvSpPr>
        <p:spPr>
          <a:xfrm>
            <a:off x="7635875" y="1785938"/>
            <a:ext cx="381000" cy="722312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cs-CZ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916839" y="6477754"/>
            <a:ext cx="20601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i="1" dirty="0" err="1" smtClean="0"/>
              <a:t>Řešení-postupné</a:t>
            </a:r>
            <a:r>
              <a:rPr lang="cs-CZ" sz="1200" b="1" i="1" dirty="0"/>
              <a:t> </a:t>
            </a:r>
            <a:r>
              <a:rPr lang="cs-CZ" sz="1200" b="1" i="1" dirty="0" smtClean="0"/>
              <a:t>kliknutí</a:t>
            </a:r>
            <a:r>
              <a:rPr lang="cs-CZ" sz="1200" b="1" i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cs-CZ" sz="1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rgbClr val="92D050">
                <a:lumMod val="91000"/>
              </a:srgbClr>
            </a:gs>
            <a:gs pos="100000">
              <a:schemeClr val="bg1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6061075"/>
            <a:ext cx="3657601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C:\Users\Emilie\Desktop\Pří_\1197122994943159133molumen_anime_boy.svg.med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731838"/>
            <a:ext cx="19050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láček 5"/>
          <p:cNvSpPr/>
          <p:nvPr/>
        </p:nvSpPr>
        <p:spPr>
          <a:xfrm rot="705433">
            <a:off x="3484563" y="0"/>
            <a:ext cx="3276600" cy="2333625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8197" name="TextovéPole 6"/>
          <p:cNvSpPr txBox="1">
            <a:spLocks noChangeArrowheads="1"/>
          </p:cNvSpPr>
          <p:nvPr/>
        </p:nvSpPr>
        <p:spPr bwMode="auto">
          <a:xfrm>
            <a:off x="3920267" y="509648"/>
            <a:ext cx="254428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b="1" dirty="0"/>
              <a:t>V létě dozrávají plody</a:t>
            </a:r>
          </a:p>
          <a:p>
            <a:pPr algn="ctr" eaLnBrk="1" hangingPunct="1"/>
            <a:r>
              <a:rPr lang="cs-CZ" b="1" dirty="0"/>
              <a:t> některých </a:t>
            </a:r>
            <a:r>
              <a:rPr lang="cs-CZ" b="1" dirty="0" smtClean="0"/>
              <a:t>listnatých </a:t>
            </a:r>
          </a:p>
          <a:p>
            <a:pPr algn="ctr" eaLnBrk="1" hangingPunct="1"/>
            <a:r>
              <a:rPr lang="cs-CZ" b="1" dirty="0" smtClean="0"/>
              <a:t>stromů </a:t>
            </a:r>
            <a:r>
              <a:rPr lang="cs-CZ" b="1" dirty="0"/>
              <a:t>a keřů.</a:t>
            </a:r>
          </a:p>
          <a:p>
            <a:pPr algn="ctr" eaLnBrk="1" hangingPunct="1"/>
            <a:r>
              <a:rPr lang="cs-CZ" b="1" dirty="0"/>
              <a:t> Poznáš je?</a:t>
            </a:r>
          </a:p>
        </p:txBody>
      </p:sp>
      <p:pic>
        <p:nvPicPr>
          <p:cNvPr id="8198" name="Picture 5" descr="Dub letní">
            <a:hlinkClick r:id="rId4" tooltip="Dub letní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033" y="2642974"/>
            <a:ext cx="2626755" cy="421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9"/>
          <p:cNvSpPr txBox="1">
            <a:spLocks noChangeArrowheads="1"/>
          </p:cNvSpPr>
          <p:nvPr/>
        </p:nvSpPr>
        <p:spPr bwMode="auto">
          <a:xfrm>
            <a:off x="7042150" y="1282700"/>
            <a:ext cx="15552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000" b="1" dirty="0" smtClean="0">
                <a:solidFill>
                  <a:srgbClr val="FF0000"/>
                </a:solidFill>
              </a:rPr>
              <a:t>DUB LETNÍ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8" name="Šipka dolů 7"/>
          <p:cNvSpPr/>
          <p:nvPr/>
        </p:nvSpPr>
        <p:spPr>
          <a:xfrm>
            <a:off x="7635875" y="1785938"/>
            <a:ext cx="381000" cy="722312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cs-CZ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0" y="3468969"/>
            <a:ext cx="6248400" cy="1938992"/>
            <a:chOff x="-11113" y="3711235"/>
            <a:chExt cx="6248400" cy="1938992"/>
          </a:xfrm>
        </p:grpSpPr>
        <p:sp>
          <p:nvSpPr>
            <p:cNvPr id="2" name="TextovéPole 1"/>
            <p:cNvSpPr txBox="1"/>
            <p:nvPr/>
          </p:nvSpPr>
          <p:spPr>
            <a:xfrm>
              <a:off x="-11113" y="3711235"/>
              <a:ext cx="62484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itchFamily="2" charset="2"/>
                <a:buChar char="Ø"/>
              </a:pPr>
              <a:r>
                <a:rPr lang="cs-CZ" sz="2000" b="1" dirty="0"/>
                <a:t>t</a:t>
              </a:r>
              <a:r>
                <a:rPr lang="cs-CZ" sz="2000" b="1" dirty="0" smtClean="0"/>
                <a:t>mavě hnědá, drsná kůra – je léčivá</a:t>
              </a:r>
            </a:p>
            <a:p>
              <a:pPr marL="342900" indent="-342900">
                <a:buFont typeface="Wingdings" pitchFamily="2" charset="2"/>
                <a:buChar char="Ø"/>
              </a:pPr>
              <a:r>
                <a:rPr lang="cs-CZ" sz="2000" b="1" dirty="0"/>
                <a:t>l</a:t>
              </a:r>
              <a:r>
                <a:rPr lang="cs-CZ" sz="2000" b="1" dirty="0" smtClean="0"/>
                <a:t>isty laločnaté, řapík krátký</a:t>
              </a:r>
            </a:p>
            <a:p>
              <a:pPr marL="342900" indent="-342900">
                <a:buFont typeface="Wingdings" pitchFamily="2" charset="2"/>
                <a:buChar char="Ø"/>
              </a:pPr>
              <a:r>
                <a:rPr lang="cs-CZ" sz="2000" b="1" dirty="0">
                  <a:solidFill>
                    <a:srgbClr val="FF0000"/>
                  </a:solidFill>
                </a:rPr>
                <a:t>p</a:t>
              </a:r>
              <a:r>
                <a:rPr lang="cs-CZ" sz="2000" b="1" dirty="0" smtClean="0">
                  <a:solidFill>
                    <a:srgbClr val="FF0000"/>
                  </a:solidFill>
                </a:rPr>
                <a:t>lody žaludy stopkaté</a:t>
              </a:r>
            </a:p>
            <a:p>
              <a:r>
                <a:rPr lang="cs-CZ" sz="2000" b="1" dirty="0"/>
                <a:t> </a:t>
              </a:r>
              <a:r>
                <a:rPr lang="cs-CZ" sz="2000" b="1" dirty="0" smtClean="0"/>
                <a:t>  	 -  mají „čepičku“</a:t>
              </a:r>
            </a:p>
            <a:p>
              <a:pPr marL="342900" indent="-342900">
                <a:buFont typeface="Wingdings" pitchFamily="2" charset="2"/>
                <a:buChar char="Ø"/>
              </a:pPr>
              <a:r>
                <a:rPr lang="cs-CZ" sz="2000" b="1" dirty="0"/>
                <a:t>d</a:t>
              </a:r>
              <a:r>
                <a:rPr lang="cs-CZ" sz="2000" b="1" dirty="0" smtClean="0"/>
                <a:t>řevo tvrdé, těžké, ve vodě  nehnije        vodní</a:t>
              </a:r>
            </a:p>
            <a:p>
              <a:r>
                <a:rPr lang="cs-CZ" sz="2000" b="1" dirty="0"/>
                <a:t> </a:t>
              </a:r>
              <a:r>
                <a:rPr lang="cs-CZ" sz="2000" b="1" dirty="0" smtClean="0"/>
                <a:t>    stavby, nábytek, topivo     </a:t>
              </a:r>
              <a:endParaRPr lang="cs-CZ" sz="2000" b="1" dirty="0"/>
            </a:p>
          </p:txBody>
        </p:sp>
        <p:sp>
          <p:nvSpPr>
            <p:cNvPr id="3" name="Šipka doprava 2"/>
            <p:cNvSpPr/>
            <p:nvPr/>
          </p:nvSpPr>
          <p:spPr>
            <a:xfrm>
              <a:off x="4843160" y="5058506"/>
              <a:ext cx="338137" cy="228599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9" name="Přímá spojnice se šipkou 8"/>
          <p:cNvCxnSpPr/>
          <p:nvPr/>
        </p:nvCxnSpPr>
        <p:spPr>
          <a:xfrm>
            <a:off x="3810000" y="4038600"/>
            <a:ext cx="4648200" cy="1447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>
            <a:off x="3124200" y="4284577"/>
            <a:ext cx="4892675" cy="135422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3916839" y="6477754"/>
            <a:ext cx="20601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i="1" dirty="0" err="1" smtClean="0"/>
              <a:t>Řešení-postupné</a:t>
            </a:r>
            <a:r>
              <a:rPr lang="cs-CZ" sz="1200" b="1" i="1" dirty="0"/>
              <a:t> </a:t>
            </a:r>
            <a:r>
              <a:rPr lang="cs-CZ" sz="1200" b="1" i="1" dirty="0" smtClean="0"/>
              <a:t>kliknutí</a:t>
            </a:r>
            <a:r>
              <a:rPr lang="cs-CZ" sz="1200" b="1" i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cs-CZ" sz="1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rgbClr val="92D050">
                <a:lumMod val="91000"/>
              </a:srgbClr>
            </a:gs>
            <a:gs pos="100000">
              <a:schemeClr val="bg1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313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6" descr="dub zimní">
            <a:hlinkClick r:id="rId3" tooltip="dub zimní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213" y="2286000"/>
            <a:ext cx="337978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C:\Users\Emilie\Desktop\Pří_\1197122994943159133molumen_anime_boy.svg.med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731838"/>
            <a:ext cx="19050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láček 4"/>
          <p:cNvSpPr/>
          <p:nvPr/>
        </p:nvSpPr>
        <p:spPr>
          <a:xfrm rot="705433">
            <a:off x="3484563" y="0"/>
            <a:ext cx="3276600" cy="2333625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6" name="TextovéPole 6"/>
          <p:cNvSpPr txBox="1">
            <a:spLocks noChangeArrowheads="1"/>
          </p:cNvSpPr>
          <p:nvPr/>
        </p:nvSpPr>
        <p:spPr bwMode="auto">
          <a:xfrm>
            <a:off x="3886200" y="549096"/>
            <a:ext cx="254428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b="1" dirty="0"/>
              <a:t>V létě dozrávají plody</a:t>
            </a:r>
          </a:p>
          <a:p>
            <a:pPr algn="ctr" eaLnBrk="1" hangingPunct="1"/>
            <a:r>
              <a:rPr lang="cs-CZ" b="1" dirty="0"/>
              <a:t> </a:t>
            </a:r>
            <a:r>
              <a:rPr lang="cs-CZ" b="1" dirty="0" smtClean="0"/>
              <a:t>některých listnatých</a:t>
            </a:r>
          </a:p>
          <a:p>
            <a:pPr algn="ctr" eaLnBrk="1" hangingPunct="1"/>
            <a:r>
              <a:rPr lang="cs-CZ" b="1" dirty="0" smtClean="0"/>
              <a:t> </a:t>
            </a:r>
            <a:r>
              <a:rPr lang="cs-CZ" b="1" dirty="0"/>
              <a:t>stromů a keřů.</a:t>
            </a:r>
          </a:p>
          <a:p>
            <a:pPr algn="ctr" eaLnBrk="1" hangingPunct="1"/>
            <a:r>
              <a:rPr lang="cs-CZ" b="1" dirty="0"/>
              <a:t> Poznáš je?</a:t>
            </a:r>
          </a:p>
        </p:txBody>
      </p:sp>
      <p:sp>
        <p:nvSpPr>
          <p:cNvPr id="7" name="TextovéPole 9"/>
          <p:cNvSpPr txBox="1">
            <a:spLocks noChangeArrowheads="1"/>
          </p:cNvSpPr>
          <p:nvPr/>
        </p:nvSpPr>
        <p:spPr bwMode="auto">
          <a:xfrm>
            <a:off x="7031233" y="1050169"/>
            <a:ext cx="15103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DUB ZIMNÍ</a:t>
            </a:r>
            <a:endParaRPr lang="cs-CZ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Šipka dolů 7"/>
          <p:cNvSpPr/>
          <p:nvPr/>
        </p:nvSpPr>
        <p:spPr>
          <a:xfrm>
            <a:off x="7624958" y="1553407"/>
            <a:ext cx="381000" cy="722312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cs-CZ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00459" y="3657600"/>
            <a:ext cx="494237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000" b="1" dirty="0"/>
              <a:t>o</a:t>
            </a:r>
            <a:r>
              <a:rPr lang="cs-CZ" sz="2000" b="1" dirty="0" smtClean="0"/>
              <a:t>d dubu letního </a:t>
            </a:r>
            <a:r>
              <a:rPr lang="cs-CZ" sz="2000" b="1" dirty="0" smtClean="0">
                <a:solidFill>
                  <a:srgbClr val="FF0000"/>
                </a:solidFill>
              </a:rPr>
              <a:t>se liší </a:t>
            </a:r>
            <a:r>
              <a:rPr lang="cs-CZ" sz="2000" b="1" dirty="0" smtClean="0"/>
              <a:t>těmito znaky: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cs-CZ" sz="2000" b="1" dirty="0"/>
              <a:t>l</a:t>
            </a:r>
            <a:r>
              <a:rPr lang="cs-CZ" sz="2000" b="1" dirty="0" smtClean="0"/>
              <a:t>isty mají řapík dlouhý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cs-CZ" sz="2000" b="1" dirty="0"/>
              <a:t>ž</a:t>
            </a:r>
            <a:r>
              <a:rPr lang="cs-CZ" sz="2000" b="1" dirty="0" smtClean="0"/>
              <a:t>aludy jsou přisedlé k větvi</a:t>
            </a:r>
          </a:p>
          <a:p>
            <a:pPr marL="342900" indent="-342900">
              <a:buFont typeface="Wingdings" pitchFamily="2" charset="2"/>
              <a:buChar char="Ø"/>
            </a:pPr>
            <a:endParaRPr lang="cs-CZ" sz="2000" b="1" dirty="0"/>
          </a:p>
        </p:txBody>
      </p:sp>
      <p:cxnSp>
        <p:nvCxnSpPr>
          <p:cNvPr id="9" name="Přímá spojnice se šipkou 8"/>
          <p:cNvCxnSpPr/>
          <p:nvPr/>
        </p:nvCxnSpPr>
        <p:spPr>
          <a:xfrm>
            <a:off x="3471863" y="4191000"/>
            <a:ext cx="3843337" cy="1143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>
            <a:off x="3886200" y="4572000"/>
            <a:ext cx="3567906" cy="914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3690303" y="6511667"/>
            <a:ext cx="20601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i="1" dirty="0" err="1" smtClean="0"/>
              <a:t>Řešení-postupné</a:t>
            </a:r>
            <a:r>
              <a:rPr lang="cs-CZ" sz="1200" b="1" i="1" dirty="0"/>
              <a:t> </a:t>
            </a:r>
            <a:r>
              <a:rPr lang="cs-CZ" sz="1200" b="1" i="1" dirty="0" smtClean="0"/>
              <a:t>kliknutí</a:t>
            </a:r>
            <a:r>
              <a:rPr lang="cs-CZ" sz="1200" b="1" i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cs-CZ" sz="1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rgbClr val="92D050">
                <a:lumMod val="91000"/>
              </a:srgbClr>
            </a:gs>
            <a:gs pos="100000">
              <a:schemeClr val="bg1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864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6" descr="Soubor:Illustration Aesculus hippocastanum0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09800"/>
            <a:ext cx="2743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Emilie\Desktop\Pří_\1197122994943159133molumen_anime_boy.svg.med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842" y="730433"/>
            <a:ext cx="19050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láček 5"/>
          <p:cNvSpPr/>
          <p:nvPr/>
        </p:nvSpPr>
        <p:spPr>
          <a:xfrm rot="705433">
            <a:off x="3484563" y="0"/>
            <a:ext cx="3276600" cy="2333625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7" name="TextovéPole 6"/>
          <p:cNvSpPr txBox="1">
            <a:spLocks noChangeArrowheads="1"/>
          </p:cNvSpPr>
          <p:nvPr/>
        </p:nvSpPr>
        <p:spPr bwMode="auto">
          <a:xfrm>
            <a:off x="3856514" y="529138"/>
            <a:ext cx="254428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b="1" dirty="0"/>
              <a:t>V létě dozrávají plody</a:t>
            </a:r>
          </a:p>
          <a:p>
            <a:pPr algn="ctr" eaLnBrk="1" hangingPunct="1"/>
            <a:r>
              <a:rPr lang="cs-CZ" b="1" dirty="0"/>
              <a:t> některých </a:t>
            </a:r>
            <a:r>
              <a:rPr lang="cs-CZ" b="1" dirty="0" smtClean="0"/>
              <a:t>listnatých</a:t>
            </a:r>
          </a:p>
          <a:p>
            <a:pPr algn="ctr" eaLnBrk="1" hangingPunct="1"/>
            <a:r>
              <a:rPr lang="cs-CZ" b="1" dirty="0" smtClean="0"/>
              <a:t>stromů </a:t>
            </a:r>
            <a:r>
              <a:rPr lang="cs-CZ" b="1" dirty="0"/>
              <a:t>a keřů.</a:t>
            </a:r>
          </a:p>
          <a:p>
            <a:pPr algn="ctr" eaLnBrk="1" hangingPunct="1"/>
            <a:r>
              <a:rPr lang="cs-CZ" b="1" dirty="0"/>
              <a:t> Poznáš je?</a:t>
            </a:r>
          </a:p>
        </p:txBody>
      </p:sp>
      <p:sp>
        <p:nvSpPr>
          <p:cNvPr id="8" name="TextovéPole 9"/>
          <p:cNvSpPr txBox="1">
            <a:spLocks noChangeArrowheads="1"/>
          </p:cNvSpPr>
          <p:nvPr/>
        </p:nvSpPr>
        <p:spPr bwMode="auto">
          <a:xfrm>
            <a:off x="7159669" y="612814"/>
            <a:ext cx="131157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JÍROVEC</a:t>
            </a:r>
          </a:p>
          <a:p>
            <a:pPr eaLnBrk="1" hangingPunct="1"/>
            <a:r>
              <a:rPr lang="cs-C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MAĎAL</a:t>
            </a:r>
            <a:endParaRPr lang="cs-CZ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Šipka dolů 8"/>
          <p:cNvSpPr/>
          <p:nvPr/>
        </p:nvSpPr>
        <p:spPr>
          <a:xfrm>
            <a:off x="7624958" y="1472106"/>
            <a:ext cx="381000" cy="722312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cs-CZ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637897" y="3410515"/>
            <a:ext cx="367761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000" b="1" dirty="0" smtClean="0"/>
              <a:t>kvete v červenci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cs-CZ" sz="2000" b="1" dirty="0">
                <a:solidFill>
                  <a:srgbClr val="FF0000"/>
                </a:solidFill>
              </a:rPr>
              <a:t>p</a:t>
            </a:r>
            <a:r>
              <a:rPr lang="cs-CZ" sz="2000" b="1" dirty="0" smtClean="0">
                <a:solidFill>
                  <a:srgbClr val="FF0000"/>
                </a:solidFill>
              </a:rPr>
              <a:t>lod</a:t>
            </a:r>
            <a:r>
              <a:rPr lang="cs-CZ" sz="2000" b="1" dirty="0" smtClean="0"/>
              <a:t> je </a:t>
            </a:r>
            <a:r>
              <a:rPr lang="cs-CZ" sz="2000" b="1" dirty="0" smtClean="0">
                <a:solidFill>
                  <a:srgbClr val="FF0000"/>
                </a:solidFill>
              </a:rPr>
              <a:t>kaštan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cs-CZ" sz="2000" b="1" dirty="0"/>
              <a:t>m</a:t>
            </a:r>
            <a:r>
              <a:rPr lang="cs-CZ" sz="2000" b="1" dirty="0" smtClean="0"/>
              <a:t>ohutný strom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cs-CZ" sz="2000" b="1" dirty="0"/>
              <a:t>k</a:t>
            </a:r>
            <a:r>
              <a:rPr lang="cs-CZ" sz="2000" b="1" dirty="0" smtClean="0"/>
              <a:t>vět bílý, tvar „svíčky“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cs-CZ" sz="2000" b="1" dirty="0"/>
              <a:t>v</a:t>
            </a:r>
            <a:r>
              <a:rPr lang="cs-CZ" sz="2000" b="1" dirty="0" smtClean="0"/>
              <a:t>ýroba nábytku, topivo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cs-CZ" sz="2000" b="1" dirty="0"/>
              <a:t>k</a:t>
            </a:r>
            <a:r>
              <a:rPr lang="cs-CZ" sz="2000" b="1" dirty="0" smtClean="0"/>
              <a:t>aštany – krmivo pro zvěř</a:t>
            </a:r>
          </a:p>
          <a:p>
            <a:r>
              <a:rPr lang="cs-CZ" sz="2000" b="1" dirty="0" smtClean="0"/>
              <a:t> </a:t>
            </a:r>
            <a:endParaRPr lang="cs-CZ" sz="2000" b="1" dirty="0"/>
          </a:p>
        </p:txBody>
      </p:sp>
      <p:cxnSp>
        <p:nvCxnSpPr>
          <p:cNvPr id="18" name="Přímá spojnice se šipkou 17"/>
          <p:cNvCxnSpPr/>
          <p:nvPr/>
        </p:nvCxnSpPr>
        <p:spPr>
          <a:xfrm>
            <a:off x="2819400" y="3962400"/>
            <a:ext cx="4495800" cy="2209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3916839" y="6477754"/>
            <a:ext cx="20601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i="1" dirty="0" err="1" smtClean="0"/>
              <a:t>Řešení-postupné</a:t>
            </a:r>
            <a:r>
              <a:rPr lang="cs-CZ" sz="1200" b="1" i="1" dirty="0"/>
              <a:t> </a:t>
            </a:r>
            <a:r>
              <a:rPr lang="cs-CZ" sz="1200" b="1" i="1" dirty="0" smtClean="0"/>
              <a:t>kliknutí</a:t>
            </a:r>
            <a:r>
              <a:rPr lang="cs-CZ" sz="1200" b="1" i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cs-CZ" sz="1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51000">
              <a:srgbClr val="92D050">
                <a:lumMod val="91000"/>
              </a:srgbClr>
            </a:gs>
            <a:gs pos="100000">
              <a:schemeClr val="bg1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Emilie\Desktop\Pří_\1197122994943159133molumen_anime_boy.svg.med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842" y="730433"/>
            <a:ext cx="19050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láček 3"/>
          <p:cNvSpPr/>
          <p:nvPr/>
        </p:nvSpPr>
        <p:spPr>
          <a:xfrm rot="705433">
            <a:off x="3484563" y="0"/>
            <a:ext cx="3276600" cy="2333625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3962400" y="568927"/>
            <a:ext cx="254428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b="1" dirty="0"/>
              <a:t>V létě dozrávají plody</a:t>
            </a:r>
          </a:p>
          <a:p>
            <a:pPr algn="ctr" eaLnBrk="1" hangingPunct="1"/>
            <a:r>
              <a:rPr lang="cs-CZ" b="1" dirty="0" smtClean="0"/>
              <a:t>některých listnatých</a:t>
            </a:r>
          </a:p>
          <a:p>
            <a:pPr algn="ctr" eaLnBrk="1" hangingPunct="1"/>
            <a:r>
              <a:rPr lang="cs-CZ" b="1" dirty="0" smtClean="0"/>
              <a:t>stromů </a:t>
            </a:r>
            <a:r>
              <a:rPr lang="cs-CZ" b="1" dirty="0"/>
              <a:t>a keřů.</a:t>
            </a:r>
          </a:p>
          <a:p>
            <a:pPr algn="ctr" eaLnBrk="1" hangingPunct="1"/>
            <a:r>
              <a:rPr lang="cs-CZ" b="1" dirty="0" smtClean="0"/>
              <a:t>Poznáš </a:t>
            </a:r>
            <a:r>
              <a:rPr lang="cs-CZ" b="1" dirty="0"/>
              <a:t>je?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642975"/>
            <a:ext cx="2787869" cy="4215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9"/>
          <p:cNvSpPr txBox="1">
            <a:spLocks noChangeArrowheads="1"/>
          </p:cNvSpPr>
          <p:nvPr/>
        </p:nvSpPr>
        <p:spPr bwMode="auto">
          <a:xfrm>
            <a:off x="7253245" y="1061370"/>
            <a:ext cx="131157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JASAN</a:t>
            </a:r>
          </a:p>
          <a:p>
            <a:pPr eaLnBrk="1" hangingPunct="1"/>
            <a:r>
              <a:rPr lang="cs-C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ZTEPILÝ</a:t>
            </a:r>
            <a:endParaRPr lang="cs-CZ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Šipka dolů 7"/>
          <p:cNvSpPr/>
          <p:nvPr/>
        </p:nvSpPr>
        <p:spPr>
          <a:xfrm>
            <a:off x="7718534" y="1920662"/>
            <a:ext cx="381000" cy="722312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cs-CZ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81000" y="3733800"/>
            <a:ext cx="522931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000" b="1" dirty="0"/>
              <a:t>d</a:t>
            </a:r>
            <a:r>
              <a:rPr lang="cs-CZ" sz="2000" b="1" dirty="0" smtClean="0"/>
              <a:t>řevo pevné, tvrdé, pružné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cs-CZ" sz="2000" b="1" dirty="0">
                <a:solidFill>
                  <a:srgbClr val="FF0000"/>
                </a:solidFill>
              </a:rPr>
              <a:t>p</a:t>
            </a:r>
            <a:r>
              <a:rPr lang="cs-CZ" sz="2000" b="1" dirty="0" smtClean="0">
                <a:solidFill>
                  <a:srgbClr val="FF0000"/>
                </a:solidFill>
              </a:rPr>
              <a:t>lod nažka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cs-CZ" sz="2000" b="1" dirty="0"/>
              <a:t>v</a:t>
            </a:r>
            <a:r>
              <a:rPr lang="cs-CZ" sz="2000" b="1" dirty="0" smtClean="0"/>
              <a:t>ýroba sáněk,(dříve lyží), tělocvičného</a:t>
            </a:r>
          </a:p>
          <a:p>
            <a:r>
              <a:rPr lang="cs-CZ" sz="2000" b="1" dirty="0"/>
              <a:t> </a:t>
            </a:r>
            <a:r>
              <a:rPr lang="cs-CZ" sz="2000" b="1" dirty="0" smtClean="0"/>
              <a:t>    nářadí</a:t>
            </a:r>
            <a:endParaRPr lang="cs-CZ" sz="2000" b="1" dirty="0"/>
          </a:p>
        </p:txBody>
      </p:sp>
      <p:cxnSp>
        <p:nvCxnSpPr>
          <p:cNvPr id="9" name="Přímá spojnice se šipkou 8"/>
          <p:cNvCxnSpPr/>
          <p:nvPr/>
        </p:nvCxnSpPr>
        <p:spPr>
          <a:xfrm>
            <a:off x="2286000" y="4267200"/>
            <a:ext cx="64008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3916839" y="6477754"/>
            <a:ext cx="20601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i="1" dirty="0" err="1" smtClean="0"/>
              <a:t>Řešení-postupné</a:t>
            </a:r>
            <a:r>
              <a:rPr lang="cs-CZ" sz="1200" b="1" i="1" dirty="0"/>
              <a:t> </a:t>
            </a:r>
            <a:r>
              <a:rPr lang="cs-CZ" sz="1200" b="1" i="1" dirty="0" smtClean="0"/>
              <a:t>kliknutí</a:t>
            </a:r>
            <a:r>
              <a:rPr lang="cs-CZ" sz="1200" b="1" i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cs-CZ" sz="1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25" accel="50000" fill="hold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25" accel="50000" fill="hold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2075</TotalTime>
  <Words>1767</Words>
  <Application>Microsoft Office PowerPoint</Application>
  <PresentationFormat>Předvádění na obrazovce (4:3)</PresentationFormat>
  <Paragraphs>350</Paragraphs>
  <Slides>33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33</vt:i4>
      </vt:variant>
    </vt:vector>
  </HeadingPairs>
  <TitlesOfParts>
    <vt:vector size="35" baseType="lpstr">
      <vt:lpstr>Výchozí návrh</vt:lpstr>
      <vt:lpstr>1_Motiv systému Office</vt:lpstr>
      <vt:lpstr>Rostliny v létě - plody</vt:lpstr>
      <vt:lpstr>Anotace: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Emilie</dc:creator>
  <cp:lastModifiedBy>Emilie</cp:lastModifiedBy>
  <cp:revision>290</cp:revision>
  <cp:lastPrinted>1601-01-01T00:00:00Z</cp:lastPrinted>
  <dcterms:created xsi:type="dcterms:W3CDTF">1601-01-01T00:00:00Z</dcterms:created>
  <dcterms:modified xsi:type="dcterms:W3CDTF">2014-10-30T20:34:34Z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