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91" r:id="rId3"/>
    <p:sldId id="292" r:id="rId4"/>
    <p:sldId id="294" r:id="rId5"/>
    <p:sldId id="310" r:id="rId6"/>
    <p:sldId id="309" r:id="rId7"/>
    <p:sldId id="314" r:id="rId8"/>
    <p:sldId id="317" r:id="rId9"/>
    <p:sldId id="316" r:id="rId10"/>
    <p:sldId id="315" r:id="rId11"/>
    <p:sldId id="337" r:id="rId12"/>
    <p:sldId id="308" r:id="rId13"/>
    <p:sldId id="338" r:id="rId14"/>
    <p:sldId id="318" r:id="rId15"/>
    <p:sldId id="336" r:id="rId16"/>
    <p:sldId id="320" r:id="rId17"/>
    <p:sldId id="321" r:id="rId18"/>
    <p:sldId id="307" r:id="rId19"/>
    <p:sldId id="306" r:id="rId20"/>
    <p:sldId id="313" r:id="rId21"/>
    <p:sldId id="312" r:id="rId22"/>
    <p:sldId id="311" r:id="rId23"/>
    <p:sldId id="281" r:id="rId24"/>
    <p:sldId id="342" r:id="rId25"/>
    <p:sldId id="343" r:id="rId26"/>
    <p:sldId id="339" r:id="rId27"/>
    <p:sldId id="340" r:id="rId28"/>
    <p:sldId id="341" r:id="rId29"/>
    <p:sldId id="284" r:id="rId30"/>
    <p:sldId id="285" r:id="rId31"/>
    <p:sldId id="326" r:id="rId32"/>
    <p:sldId id="290" r:id="rId33"/>
    <p:sldId id="325" r:id="rId34"/>
    <p:sldId id="324" r:id="rId35"/>
    <p:sldId id="323" r:id="rId36"/>
    <p:sldId id="327" r:id="rId37"/>
    <p:sldId id="328" r:id="rId38"/>
    <p:sldId id="330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>
        <p:scale>
          <a:sx n="70" d="100"/>
          <a:sy n="70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2531-A011-4AD1-843C-825D6C32FD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59489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4A1C-7D1D-4D6B-A233-88D9CED5B9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48420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B5D2E-1DE7-493D-AEE8-C43937496B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884939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E1D0-C249-45BD-9254-C7E65DF4C5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354040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AC7F-A138-4952-8B11-3052DF806E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392058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5C15-D083-4C4D-91E4-1FCCD17A62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060769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AC74-6358-4E94-8911-AC073DA807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399318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40AD-5FAE-4DA4-A111-C63F9AF0EE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164565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9D0F-6805-497A-9784-FC8CAB84DA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111563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EABC-F902-4726-ACB5-3CF2196333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411838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1DCA3-3BF4-4C19-8AEF-329A0A606B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42748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1AAB-9720-4DF2-898F-9BC3755DB2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56713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57A8-F403-488D-8C2B-E3A2B52BDF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9755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52CD-8013-469F-8678-BB832C31A9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051526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A2D-6944-4A65-A3C0-D6AAD5436F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022683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DC94D-02AF-4110-A278-0D230E1A4A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61027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8C6B-2866-4ADF-BA23-6814276F4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352979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1D5FE-09A2-458F-B3A1-009C0771E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334120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204E-A7CE-4AD6-83E1-8DB99A38C3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91426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AFBA9-F972-4EEC-8D8C-8F744C374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895816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191C-51D3-4CBA-B311-08CA5C9F79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55882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F2C9C-073A-466E-A656-CEA3E47E4B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241026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A3E9C5-4CC2-464C-B863-F8387CDB6D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C2E6AD-AA26-4565-A51D-16794F7A2E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//upload.wikimedia.org/wikipedia/commons/1/14/Convolvulus_arvenvis_flower_leaves.jpg" TargetMode="External"/><Relationship Id="rId7" Type="http://schemas.openxmlformats.org/officeDocument/2006/relationships/hyperlink" Target="//upload.wikimedia.org/wikipedia/commons/e/e8/Capsella_bursa_pastoris_lomm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hyperlink" Target="//upload.wikimedia.org/wikipedia/commons/b/bc/Herik_17-10-2005_14.00.04.JPG" TargetMode="Externa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6/Red_clover_closeup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hyperlink" Target="//upload.wikimedia.org/wikipedia/commons/e/e2/Lucerne_flowers.jpg" TargetMode="Externa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d/Cannabis_sativa_plant_(4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hyperlink" Target="//upload.wikimedia.org/wikipedia/commons/2/27/Linum_usitatissimum_L_ag1.jpg" TargetMode="Externa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//upload.wikimedia.org/wikipedia/commons/0/05/Alopecurus.pratensis.2.jpg" TargetMode="External"/><Relationship Id="rId7" Type="http://schemas.openxmlformats.org/officeDocument/2006/relationships/hyperlink" Target="http://upload.wikimedia.org/wikipedia/commons/4/4f/Dactylis_glomerat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hyperlink" Target="http://upload.wikimedia.org/wikipedia/commons/6/68/Poa.pratensis.jpg" TargetMode="Externa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upload.wikimedia.org/wikipedia/commons/1/19/Italiaans_raaigras_Lolium_multiflorum.jpg" TargetMode="External"/><Relationship Id="rId7" Type="http://schemas.openxmlformats.org/officeDocument/2006/relationships/hyperlink" Target="//upload.wikimedia.org/wikipedia/commons/5/5d/Fescue_9029_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hyperlink" Target="//upload.wikimedia.org/wikipedia/commons/5/5d/Timoteegras_bloeiwijze_Phleum_pratense_subsp_pratense.jpg" TargetMode="Externa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//upload.wikimedia.org/wikipedia/commons/4/49/A_G%C3%A4nseblk%C3%BCmchen_45be_1.jpg" TargetMode="External"/><Relationship Id="rId7" Type="http://schemas.openxmlformats.org/officeDocument/2006/relationships/hyperlink" Target="http://upload.wikimedia.org/wikipedia/commons/3/31/Primula_veris_0x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hyperlink" Target="http://upload.wikimedia.org/wikipedia/commons/0/0c/Viola_odorata1.JPG" TargetMode="Externa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upload.wikimedia.org/wikipedia/commons/8/81/Rununculus_arcis_prysky%C5%99n%C3%ADk_prudk%C3%BD_1.jpg" TargetMode="External"/><Relationship Id="rId7" Type="http://schemas.openxmlformats.org/officeDocument/2006/relationships/hyperlink" Target="//upload.wikimedia.org/wikipedia/commons/6/63/Bile_potoky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5" Type="http://schemas.openxmlformats.org/officeDocument/2006/relationships/hyperlink" Target="//upload.wikimedia.org/wikipedia/commons/a/ab/Pulsatilla_pratensis_subsp._bohemica5.jpg" TargetMode="Externa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://upload.wikimedia.org/wikipedia/commons/2/2c/Odontites_vernus_vallee-de-grace-amiens_80_22062007_3.jpg" TargetMode="External"/><Relationship Id="rId7" Type="http://schemas.openxmlformats.org/officeDocument/2006/relationships/hyperlink" Target="http://upload.wikimedia.org/wikipedia/commons/4/42/Plantago_lanceolata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hyperlink" Target="http://upload.wikimedia.org/wikipedia/commons/e/ec/Achillea_millefolium_002.JPG" TargetMode="Externa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://upload.wikimedia.org/wikipedia/commons/a/ac/Paardebloem.jpg" TargetMode="External"/><Relationship Id="rId7" Type="http://schemas.openxmlformats.org/officeDocument/2006/relationships/hyperlink" Target="http://upload.wikimedia.org/wikipedia/commons/b/bd/Leucanthemum_vulgare_Kaldari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5" Type="http://schemas.openxmlformats.org/officeDocument/2006/relationships/hyperlink" Target="http://upload.wikimedia.org/wikipedia/commons/9/9b/Pampeli%C5%A1ka.jpg" TargetMode="External"/><Relationship Id="rId10" Type="http://schemas.openxmlformats.org/officeDocument/2006/relationships/image" Target="../media/image51.jpeg"/><Relationship Id="rId4" Type="http://schemas.openxmlformats.org/officeDocument/2006/relationships/image" Target="../media/image48.jpeg"/><Relationship Id="rId9" Type="http://schemas.openxmlformats.org/officeDocument/2006/relationships/hyperlink" Target="//upload.wikimedia.org/wikipedia/commons/9/92/Trifolium-repens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2.jpeg"/><Relationship Id="rId7" Type="http://schemas.openxmlformats.org/officeDocument/2006/relationships/hyperlink" Target="http://upload.wikimedia.org/wikipedia/commons/6/67/Bl%C3%BCtenstand_Sauerampfer.jpg" TargetMode="External"/><Relationship Id="rId2" Type="http://schemas.openxmlformats.org/officeDocument/2006/relationships/hyperlink" Target="http://upload.wikimedia.org/wikipedia/commons/b/b2/Stellaria_holostea_Grote_muur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jpeg"/><Relationship Id="rId5" Type="http://schemas.openxmlformats.org/officeDocument/2006/relationships/hyperlink" Target="http://upload.wikimedia.org/wikipedia/commons/2/25/XN_Lychnis_flos_cuculi.jpg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http://upload.wikimedia.org/wikipedia/commons/9/90/Veronica_chamaedrys_Ehrenpreis.jpg" TargetMode="External"/><Relationship Id="rId7" Type="http://schemas.openxmlformats.org/officeDocument/2006/relationships/hyperlink" Target="http://upload.wikimedia.org/wikipedia/commons/0/09/Cardamine_pratensis_00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5" Type="http://schemas.openxmlformats.org/officeDocument/2006/relationships/hyperlink" Target="http://upload.wikimedia.org/wikipedia/commons/e/e6/Akelei004.jpg" TargetMode="Externa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hyperlink" Target="//upload.wikimedia.org/wikipedia/commons/6/6d/Galanthus_nivalis_close-up_aka.jpg" TargetMode="External"/><Relationship Id="rId7" Type="http://schemas.openxmlformats.org/officeDocument/2006/relationships/hyperlink" Target="http://upload.wikimedia.org/wikipedia/commons/7/7f/Coltsfoo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jpeg"/><Relationship Id="rId5" Type="http://schemas.openxmlformats.org/officeDocument/2006/relationships/hyperlink" Target="//upload.wikimedia.org/wikipedia/commons/2/24/Yellow-rattle_700.jpg" TargetMode="Externa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hyperlink" Target="http://upload.wikimedia.org/wikipedia/commons/d/de/Narcissus_pseudonarcissus0.jpg" TargetMode="External"/><Relationship Id="rId7" Type="http://schemas.openxmlformats.org/officeDocument/2006/relationships/hyperlink" Target="//upload.wikimedia.org/wikipedia/commons/a/a2/Lily_flowered_tulip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jpeg"/><Relationship Id="rId5" Type="http://schemas.openxmlformats.org/officeDocument/2006/relationships/hyperlink" Target="//upload.wikimedia.org/wikipedia/commons/7/77/Wiesensalbei_1.jpg" TargetMode="Externa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hyperlink" Target="//upload.wikimedia.org/wikipedia/commons/5/56/Red_clover_closeup.jpg" TargetMode="External"/><Relationship Id="rId3" Type="http://schemas.openxmlformats.org/officeDocument/2006/relationships/hyperlink" Target="http://upload.wikimedia.org/wikipedia/commons/7/7f/Coltsfoot.jpg" TargetMode="External"/><Relationship Id="rId7" Type="http://schemas.openxmlformats.org/officeDocument/2006/relationships/hyperlink" Target="//upload.wikimedia.org/wikipedia/commons/5/5d/Timoteegras_bloeiwijze_Phleum_pratense_subsp_pratense.jpg" TargetMode="External"/><Relationship Id="rId12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jpeg"/><Relationship Id="rId11" Type="http://schemas.openxmlformats.org/officeDocument/2006/relationships/hyperlink" Target="http://upload.wikimedia.org/wikipedia/commons/d/de/Narcissus_pseudonarcissus0.jpg" TargetMode="External"/><Relationship Id="rId5" Type="http://schemas.openxmlformats.org/officeDocument/2006/relationships/hyperlink" Target="//upload.wikimedia.org/wikipedia/commons/2/23/Bild_003_tulpe_wp.jpg" TargetMode="External"/><Relationship Id="rId10" Type="http://schemas.openxmlformats.org/officeDocument/2006/relationships/image" Target="../media/image66.jpeg"/><Relationship Id="rId4" Type="http://schemas.openxmlformats.org/officeDocument/2006/relationships/image" Target="../media/image64.jpeg"/><Relationship Id="rId9" Type="http://schemas.openxmlformats.org/officeDocument/2006/relationships/hyperlink" Target="//upload.wikimedia.org/wikipedia/commons/5/5d/Fescue_9029_2.jpg" TargetMode="External"/><Relationship Id="rId1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hyperlink" Target="http://upload.wikimedia.org/wikipedia/commons/e/ec/Achillea_millefolium_002.JPG" TargetMode="External"/><Relationship Id="rId3" Type="http://schemas.openxmlformats.org/officeDocument/2006/relationships/hyperlink" Target="//upload.wikimedia.org/wikipedia/commons/6/6d/Galanthus_nivalis_close-up_aka.jpg" TargetMode="External"/><Relationship Id="rId7" Type="http://schemas.openxmlformats.org/officeDocument/2006/relationships/hyperlink" Target="http://upload.wikimedia.org/wikipedia/commons/6/68/Poa.pratensis.jpg" TargetMode="External"/><Relationship Id="rId12" Type="http://schemas.openxmlformats.org/officeDocument/2006/relationships/image" Target="../media/image6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jpeg"/><Relationship Id="rId11" Type="http://schemas.openxmlformats.org/officeDocument/2006/relationships/hyperlink" Target="http://upload.wikimedia.org/wikipedia/commons/3/31/Primula_veris_0x.JPG" TargetMode="External"/><Relationship Id="rId5" Type="http://schemas.openxmlformats.org/officeDocument/2006/relationships/hyperlink" Target="//upload.wikimedia.org/wikipedia/commons/8/8c/Bellis_perennis_dsc00906.jp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58.jpeg"/><Relationship Id="rId9" Type="http://schemas.openxmlformats.org/officeDocument/2006/relationships/hyperlink" Target="//upload.wikimedia.org/wikipedia/commons/6/61/Thlaspi_arvense.jpeg" TargetMode="External"/><Relationship Id="rId1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5/XN_Lychnis_flos_cuculi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0/Veronica_chamaedrys_Ehrenprei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c/Achillea_millefolium_00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0.jpeg"/><Relationship Id="rId4" Type="http://schemas.openxmlformats.org/officeDocument/2006/relationships/hyperlink" Target="http://upload.wikimedia.org/wikipedia/commons/8/80/Bolderik_26-08-2005_12.40.56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b/Z%C3%BCrich_-_Alter_Botanischer_Garten_IMG_079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jpeg"/><Relationship Id="rId5" Type="http://schemas.openxmlformats.org/officeDocument/2006/relationships/hyperlink" Target="//upload.wikimedia.org/wikipedia/commons/5/5d/Fescue_9029_2.jpg" TargetMode="Externa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upload.wikimedia.org/wikipedia/commons/4/4d/Avena-sativa.jpg" TargetMode="External"/><Relationship Id="rId7" Type="http://schemas.openxmlformats.org/officeDocument/2006/relationships/hyperlink" Target="http://upload.wikimedia.org/wikipedia/commons/a/a1/Suikermais_bloeiende_kolf_Zea_may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hyperlink" Target="//upload.wikimedia.org/wikipedia/commons/5/5f/Zea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upload.wikimedia.org/wikipedia/commons/5/52/Escourgeon-Hordeum_vulgare_subsp._vulgare.jpg" TargetMode="External"/><Relationship Id="rId7" Type="http://schemas.openxmlformats.org/officeDocument/2006/relationships/hyperlink" Target="http://upload.wikimedia.org/wikipedia/commons/a/a6/Secale_cereal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hyperlink" Target="//upload.wikimedia.org/wikipedia/commons/7/71/Wheat_field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upload.wikimedia.org/wikipedia/commons/4/43/Zuckerr%C3%BCbe.jpg" TargetMode="External"/><Relationship Id="rId7" Type="http://schemas.openxmlformats.org/officeDocument/2006/relationships/hyperlink" Target="//upload.wikimedia.org/wikipedia/commons/f/f4/Aardappel_bloeiend_Fresco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hyperlink" Target="//upload.wikimedia.org/wikipedia/commons/8/83/SugarBeet.jpg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//upload.wikimedia.org/wikipedia/commons/1/12/Potato_plant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b/bc/Doperwt_rijserwt_peulen_Pisum_sativum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d/da/3_types_of_lentil.jp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upload.wikimedia.org/wikipedia/commons/e/e7/Phaseolus_vulgaris_seed.jpg" TargetMode="External"/><Relationship Id="rId4" Type="http://schemas.openxmlformats.org/officeDocument/2006/relationships/hyperlink" Target="http://upload.wikimedia.org/wikipedia/commons/e/ef/Soja.jpg" TargetMode="Externa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//upload.wikimedia.org/wikipedia/commons/a/a9/A_sunflower.jpg" TargetMode="External"/><Relationship Id="rId7" Type="http://schemas.openxmlformats.org/officeDocument/2006/relationships/hyperlink" Target="//upload.wikimedia.org/wikipedia/commons/5/57/Brassica_napus_-_K%C3%B6hler%E2%80%93s_Medizinal-Pflanzen-16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hyperlink" Target="http://upload.wikimedia.org/wikipedia/commons/e/ed/Papaver_April_2010-3.jpg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//upload.wikimedia.org/wikipedia/commons/6/61/Thlaspi_arvense.jpeg" TargetMode="External"/><Relationship Id="rId7" Type="http://schemas.openxmlformats.org/officeDocument/2006/relationships/hyperlink" Target="http://upload.wikimedia.org/wikipedia/commons/8/80/Bolderik_26-08-2005_12.40.56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hyperlink" Target="//upload.wikimedia.org/wikipedia/commons/c/cb/Papaver_rhoeas_LC0050.jpg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881313"/>
            <a:ext cx="9144000" cy="1697037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chemeClr val="bg2"/>
                </a:solidFill>
              </a:rPr>
              <a:t/>
            </a:r>
            <a:br>
              <a:rPr lang="cs-CZ" sz="4000" b="1" dirty="0" smtClean="0">
                <a:solidFill>
                  <a:schemeClr val="bg2"/>
                </a:solidFill>
              </a:rPr>
            </a:br>
            <a:r>
              <a:rPr lang="cs-CZ" sz="4000" b="1" dirty="0" smtClean="0">
                <a:solidFill>
                  <a:schemeClr val="bg2"/>
                </a:solidFill>
              </a:rPr>
              <a:t>JARNÍ ROSTLINY NA POLI, LOUCE A ZAHRADĚ</a:t>
            </a:r>
            <a:br>
              <a:rPr lang="cs-CZ" sz="4000" b="1" dirty="0" smtClean="0">
                <a:solidFill>
                  <a:schemeClr val="bg2"/>
                </a:solidFill>
              </a:rPr>
            </a:br>
            <a:endParaRPr lang="cs-CZ" sz="4000" b="1" dirty="0" smtClean="0">
              <a:solidFill>
                <a:schemeClr val="bg2"/>
              </a:solidFill>
            </a:endParaRPr>
          </a:p>
        </p:txBody>
      </p:sp>
      <p:pic>
        <p:nvPicPr>
          <p:cNvPr id="409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1113" y="5103836"/>
            <a:ext cx="9144001" cy="147732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Pří_063_Rozmanitost </a:t>
            </a:r>
            <a:r>
              <a:rPr lang="cs-CZ" b="1" dirty="0" err="1" smtClean="0"/>
              <a:t>přírody_Jarní</a:t>
            </a:r>
            <a:r>
              <a:rPr lang="cs-CZ" b="1" dirty="0" smtClean="0"/>
              <a:t> rostliny </a:t>
            </a:r>
            <a:r>
              <a:rPr lang="cs-CZ" b="1" dirty="0"/>
              <a:t>na </a:t>
            </a:r>
            <a:r>
              <a:rPr lang="cs-CZ" b="1" dirty="0" smtClean="0"/>
              <a:t>poli, louce a zahradě </a:t>
            </a:r>
          </a:p>
          <a:p>
            <a:pPr algn="ctr" eaLnBrk="1" hangingPunct="1"/>
            <a:endParaRPr lang="cs-CZ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cs-CZ" b="1" dirty="0" smtClean="0">
                <a:solidFill>
                  <a:srgbClr val="000000"/>
                </a:solidFill>
              </a:rPr>
              <a:t>Autor</a:t>
            </a:r>
            <a:r>
              <a:rPr lang="cs-CZ" b="1" dirty="0">
                <a:solidFill>
                  <a:srgbClr val="000000"/>
                </a:solidFill>
              </a:rPr>
              <a:t>: Mgr. Petra Vaňková</a:t>
            </a:r>
          </a:p>
          <a:p>
            <a:pPr algn="ctr" eaLnBrk="1" hangingPunct="1"/>
            <a:endParaRPr lang="cs-CZ" dirty="0">
              <a:solidFill>
                <a:srgbClr val="000000"/>
              </a:solidFill>
            </a:endParaRPr>
          </a:p>
          <a:p>
            <a:pPr algn="ctr" eaLnBrk="1" hangingPunct="1"/>
            <a:r>
              <a:rPr lang="cs-CZ" dirty="0">
                <a:solidFill>
                  <a:srgbClr val="000000"/>
                </a:solidFill>
              </a:rPr>
              <a:t>Škola: Základní škola Slušovice, okres Zlín, příspěvková organizace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>
                <a:solidFill>
                  <a:srgbClr val="000000"/>
                </a:solidFill>
              </a:rPr>
              <a:t>Registrační číslo projektu: CZ.1.07/1.1.38/02.0025</a:t>
            </a:r>
          </a:p>
          <a:p>
            <a:pPr algn="ctr" eaLnBrk="1" hangingPunct="1"/>
            <a:r>
              <a:rPr lang="cs-CZ">
                <a:solidFill>
                  <a:srgbClr val="000000"/>
                </a:solidFill>
              </a:rPr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>
                <a:solidFill>
                  <a:srgbClr val="000000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7003" y="431018"/>
            <a:ext cx="185659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● PLEVELE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33571" y="4970261"/>
            <a:ext cx="2664512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k</a:t>
            </a:r>
            <a:r>
              <a:rPr lang="cs-CZ" sz="2400" b="1" dirty="0" smtClean="0">
                <a:solidFill>
                  <a:srgbClr val="080808"/>
                </a:solidFill>
              </a:rPr>
              <a:t>okoška pastuší 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tobolka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026" name="Picture 2" descr="Soubor:Convolvulus arvenvis flower leav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54" y="1423073"/>
            <a:ext cx="3187117" cy="305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47681" y="5281358"/>
            <a:ext cx="202972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hořčice rolní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715532" y="4886602"/>
            <a:ext cx="204895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vlačec rolní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261" y="504720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775445" y="447781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51362" y="451399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24</a:t>
            </a:r>
            <a:endParaRPr lang="cs-CZ" sz="1400" dirty="0">
              <a:solidFill>
                <a:srgbClr val="080808"/>
              </a:solidFill>
            </a:endParaRPr>
          </a:p>
        </p:txBody>
      </p:sp>
      <p:pic>
        <p:nvPicPr>
          <p:cNvPr id="2050" name="Picture 2" descr="File:Herik 17-10-2005 14.00.04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r="26723"/>
          <a:stretch/>
        </p:blipFill>
        <p:spPr bwMode="auto">
          <a:xfrm>
            <a:off x="31260" y="1423074"/>
            <a:ext cx="3026073" cy="35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Capsella bursa pastoris lomm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62" y="634401"/>
            <a:ext cx="2592221" cy="384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75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8615" y="427631"/>
            <a:ext cx="170431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PÍCNINY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4" name="Picture 8" descr="Soubor:Red clover closeu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4" y="1180491"/>
            <a:ext cx="2917985" cy="389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507763" y="5181600"/>
            <a:ext cx="230543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tolice vojtěška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18807" y="5181600"/>
            <a:ext cx="1601722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jetel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2" name="Picture 2" descr="Soubor:Lucerne flowers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t="4129"/>
          <a:stretch/>
        </p:blipFill>
        <p:spPr bwMode="auto">
          <a:xfrm>
            <a:off x="3962400" y="1180491"/>
            <a:ext cx="4912538" cy="38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491500" y="507352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4991" y="507113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26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264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67000" y="152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4799" y="304800"/>
            <a:ext cx="327365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TEXTILNÍ PLODINY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00309" y="5412435"/>
            <a:ext cx="1330814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l</a:t>
            </a:r>
            <a:r>
              <a:rPr lang="cs-CZ" sz="2400" b="1" dirty="0" smtClean="0">
                <a:solidFill>
                  <a:srgbClr val="080808"/>
                </a:solidFill>
              </a:rPr>
              <a:t>en setý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61410" y="5412434"/>
            <a:ext cx="1978427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 konopí seté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3074" name="Picture 2" descr="Soubor:Cannabis sativa plant (4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4" y="1556254"/>
            <a:ext cx="5101656" cy="33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501501" y="492429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4799" y="495523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28</a:t>
            </a:r>
            <a:endParaRPr lang="cs-CZ" sz="1400" dirty="0">
              <a:solidFill>
                <a:srgbClr val="080808"/>
              </a:solidFill>
            </a:endParaRPr>
          </a:p>
        </p:txBody>
      </p:sp>
      <p:pic>
        <p:nvPicPr>
          <p:cNvPr id="5" name="Picture 2" descr="File:Linum usitatissimum L ag1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r="18806"/>
          <a:stretch/>
        </p:blipFill>
        <p:spPr bwMode="auto">
          <a:xfrm>
            <a:off x="6229930" y="133909"/>
            <a:ext cx="2271571" cy="511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21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 2"/>
          <p:cNvSpPr/>
          <p:nvPr/>
        </p:nvSpPr>
        <p:spPr bwMode="auto">
          <a:xfrm>
            <a:off x="1902322" y="228600"/>
            <a:ext cx="5728856" cy="8512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4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LOUKY A ZAHRADY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8112" y="1447798"/>
            <a:ext cx="261001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LUČNÍ  TRÁVY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5" name="Picture 4" descr="Soubor:Alopecurus.pratensis.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4" y="2057400"/>
            <a:ext cx="274637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Soubor:Poa.pratensis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798"/>
            <a:ext cx="2576945" cy="37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Soubor:Dactylis glomerata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26" y="1447797"/>
            <a:ext cx="2673885" cy="378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6476396" y="5341993"/>
            <a:ext cx="225414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rha laločnatá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1283" y="6298351"/>
            <a:ext cx="1980030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p</a:t>
            </a:r>
            <a:r>
              <a:rPr lang="cs-CZ" sz="2400" b="1" dirty="0" smtClean="0">
                <a:solidFill>
                  <a:srgbClr val="080808"/>
                </a:solidFill>
              </a:rPr>
              <a:t>sárka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85476" y="5341993"/>
            <a:ext cx="1959191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l</a:t>
            </a:r>
            <a:r>
              <a:rPr lang="cs-CZ" sz="2400" b="1" dirty="0" smtClean="0">
                <a:solidFill>
                  <a:srgbClr val="080808"/>
                </a:solidFill>
              </a:rPr>
              <a:t>ipnice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730539" y="523447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02038" y="520334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37845" y="619601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9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8271" y="457200"/>
            <a:ext cx="261001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LUČNÍ  TRÁVY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5" name="Obrázek 4" descr="Soubor:Italiaans raaigras Lolium multiflorum.jp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/>
          <a:stretch/>
        </p:blipFill>
        <p:spPr bwMode="auto">
          <a:xfrm>
            <a:off x="268271" y="1336636"/>
            <a:ext cx="2431264" cy="47551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67438" y="6154092"/>
            <a:ext cx="203292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j</a:t>
            </a:r>
            <a:r>
              <a:rPr lang="cs-CZ" sz="2400" b="1" dirty="0" smtClean="0">
                <a:solidFill>
                  <a:srgbClr val="080808"/>
                </a:solidFill>
              </a:rPr>
              <a:t>ílek vytrvalý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026" name="Picture 2" descr="Soubor:Timoteegras bloeiwijze Phleum pratense subsp pratens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30" y="1376101"/>
            <a:ext cx="3008318" cy="38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505200" y="5399249"/>
            <a:ext cx="206178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bojínek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028" name="Picture 4" descr="Soubor:Fescue 9029 2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2"/>
          <a:stretch/>
        </p:blipFill>
        <p:spPr bwMode="auto">
          <a:xfrm>
            <a:off x="6105204" y="1376100"/>
            <a:ext cx="2961128" cy="28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456309" y="5406924"/>
            <a:ext cx="225414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kostřava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713595" y="419100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878281" y="525303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7623" y="609174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30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1170" y="381000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6" name="Picture 5" descr="Soubor:A Gänseblkümchen 45be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82" y="2514598"/>
            <a:ext cx="2781427" cy="335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76384" y="5400393"/>
            <a:ext cx="2459328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prvosenka jarní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90855" y="2957562"/>
            <a:ext cx="2047355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v</a:t>
            </a:r>
            <a:r>
              <a:rPr lang="cs-CZ" sz="2400" b="1" dirty="0" smtClean="0">
                <a:solidFill>
                  <a:srgbClr val="080808"/>
                </a:solidFill>
              </a:rPr>
              <a:t>iolka vonná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954118" y="5031061"/>
            <a:ext cx="2137124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edmikráska 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chudobka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1" name="Obrázek 10" descr="Soubor:Viola odorata1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37" y="228600"/>
            <a:ext cx="3501051" cy="266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Soubor:Primula veris 0x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0" y="1411606"/>
            <a:ext cx="2769756" cy="39211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8559178" y="288061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44982" y="586205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-7054" y="533271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36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04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81800" y="5042295"/>
            <a:ext cx="1418978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d</a:t>
            </a:r>
            <a:r>
              <a:rPr lang="cs-CZ" sz="2400" b="1" dirty="0" smtClean="0">
                <a:solidFill>
                  <a:srgbClr val="080808"/>
                </a:solidFill>
              </a:rPr>
              <a:t>evětsil 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lékařský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06342" y="2458897"/>
            <a:ext cx="1827744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p</a:t>
            </a:r>
            <a:r>
              <a:rPr lang="cs-CZ" sz="2400" b="1" dirty="0" smtClean="0">
                <a:solidFill>
                  <a:srgbClr val="080808"/>
                </a:solidFill>
              </a:rPr>
              <a:t>ryskyřník 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prudký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04800" y="338056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11" name="Obrázek 10" descr="Soubor:Rununculus arcis pryskyřník prudký 1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5" y="152400"/>
            <a:ext cx="3200400" cy="223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Soubor:Pulsatilla pratensis subsp. bohemica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7700"/>
            <a:ext cx="2770560" cy="37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81443" y="5226962"/>
            <a:ext cx="2217274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koniklec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026" name="Picture 2" descr="Soubor:Bile potoky3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r="13909"/>
          <a:stretch/>
        </p:blipFill>
        <p:spPr bwMode="auto">
          <a:xfrm>
            <a:off x="3276599" y="2554131"/>
            <a:ext cx="3408219" cy="33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734086" y="236946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76599" y="588460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3881" y="510475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39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73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Soubor:Odontites vernus vallee-de-grace-amiens 80 22062007 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51" y="1236383"/>
            <a:ext cx="2322233" cy="36870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3392351" y="5087850"/>
            <a:ext cx="233910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z</a:t>
            </a:r>
            <a:r>
              <a:rPr lang="cs-CZ" sz="2400" b="1" dirty="0" smtClean="0">
                <a:solidFill>
                  <a:srgbClr val="080808"/>
                </a:solidFill>
              </a:rPr>
              <a:t>dravínek jarní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2343" y="5087851"/>
            <a:ext cx="2542684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j</a:t>
            </a:r>
            <a:r>
              <a:rPr lang="cs-CZ" sz="2400" b="1" dirty="0" smtClean="0">
                <a:solidFill>
                  <a:srgbClr val="080808"/>
                </a:solidFill>
              </a:rPr>
              <a:t>itrocel kopinatý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00800" y="5087851"/>
            <a:ext cx="2545890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ř</a:t>
            </a:r>
            <a:r>
              <a:rPr lang="cs-CZ" sz="2400" b="1" dirty="0" smtClean="0">
                <a:solidFill>
                  <a:srgbClr val="080808"/>
                </a:solidFill>
              </a:rPr>
              <a:t>ebříček obecný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0668" y="381000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9" name="obrázek 8" descr="Soubor:Achillea millefolium 002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80" y="1236383"/>
            <a:ext cx="2378130" cy="368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13" descr="Soubor:Plantago lanceolata3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8" y="1239453"/>
            <a:ext cx="2326035" cy="36870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3054727" y="461868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21474" y="461561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7762" y="461868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42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5350" y="346226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5" name="Obrázek 4" descr="Soubor:Paardebloem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00" y="228600"/>
            <a:ext cx="2971739" cy="21281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3951971" y="5282469"/>
            <a:ext cx="2183611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k</a:t>
            </a:r>
            <a:r>
              <a:rPr lang="cs-CZ" sz="2400" b="1" dirty="0" smtClean="0">
                <a:solidFill>
                  <a:srgbClr val="080808"/>
                </a:solidFill>
              </a:rPr>
              <a:t>opretina bílá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53470" y="2467483"/>
            <a:ext cx="2925801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smetánka lékařská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9" name="obrázek 11" descr="Soubor:Pampeliška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1" y="3028711"/>
            <a:ext cx="1981200" cy="277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Soubor:Leucanthemum vulgare Kaldari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55" y="3121197"/>
            <a:ext cx="3018845" cy="20793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890814" y="5307504"/>
            <a:ext cx="1911101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j</a:t>
            </a:r>
            <a:r>
              <a:rPr lang="cs-CZ" sz="2400" b="1" dirty="0" smtClean="0">
                <a:solidFill>
                  <a:srgbClr val="080808"/>
                </a:solidFill>
              </a:rPr>
              <a:t>etel plazivý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026" name="Picture 2" descr="Soubor:Trifolium-repens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0" y="1438130"/>
            <a:ext cx="31146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5350" y="516900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534355" y="518107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553200" y="543143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640564" y="198745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48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23" descr="Soubor:Stellaria holostea Grote muu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52" y="2890926"/>
            <a:ext cx="3135202" cy="277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7371" y="380999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32495" y="5912079"/>
            <a:ext cx="1760417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p</a:t>
            </a:r>
            <a:r>
              <a:rPr lang="cs-CZ" sz="2400" b="1" dirty="0" smtClean="0">
                <a:solidFill>
                  <a:srgbClr val="080808"/>
                </a:solidFill>
              </a:rPr>
              <a:t>tačinec 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velkokvětý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6139" y="5912079"/>
            <a:ext cx="2146742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šťovík kyselý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77000" y="3163904"/>
            <a:ext cx="235352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kohoutek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8" name="Obrázek 7" descr="Soubor:XN Lychnis flos cuculi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05" y="380999"/>
            <a:ext cx="3081338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17" descr="Soubor:Blütenstand Sauerampfer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1" y="1521035"/>
            <a:ext cx="2744278" cy="41408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253233" y="566183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155404" y="566183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566605" y="11670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06588"/>
            <a:ext cx="7772400" cy="1431925"/>
          </a:xfrm>
        </p:spPr>
        <p:txBody>
          <a:bodyPr/>
          <a:lstStyle/>
          <a:p>
            <a:pPr eaLnBrk="1" hangingPunct="1"/>
            <a:r>
              <a:rPr lang="cs-CZ" sz="4800" b="1" dirty="0" smtClean="0">
                <a:solidFill>
                  <a:schemeClr val="bg2"/>
                </a:solidFill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857805" y="7737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10205" y="9261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647" y="3329752"/>
            <a:ext cx="9144001" cy="313932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lIns="738000" rIns="73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Digitální učební materiál je určen pro vyvozování nového učiva, jeho </a:t>
            </a:r>
          </a:p>
          <a:p>
            <a:pPr eaLnBrk="1" hangingPunct="1">
              <a:defRPr/>
            </a:pPr>
            <a:r>
              <a:rPr lang="cs-CZ" sz="1800" dirty="0"/>
              <a:t> </a:t>
            </a:r>
            <a:r>
              <a:rPr lang="cs-CZ" sz="1800" dirty="0" smtClean="0"/>
              <a:t>   procvičování a opakování.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/>
              <a:t> Materiál rozvíjí a prověřuje znalosti o polních plodinách, lučních travách </a:t>
            </a:r>
          </a:p>
          <a:p>
            <a:pPr eaLnBrk="1" hangingPunct="1">
              <a:defRPr/>
            </a:pPr>
            <a:r>
              <a:rPr lang="cs-CZ" sz="1800" dirty="0"/>
              <a:t> </a:t>
            </a:r>
            <a:r>
              <a:rPr lang="cs-CZ" sz="1800" dirty="0" smtClean="0"/>
              <a:t>    a bylinách.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Je určen pro předmět přírodověda 4.ročník.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>
                <a:solidFill>
                  <a:srgbClr val="000000"/>
                </a:solidFill>
              </a:rPr>
              <a:t>  Materiál vznikl ze zápisků autora, který čerpal ze zdrojů uvedených </a:t>
            </a:r>
          </a:p>
          <a:p>
            <a:pPr eaLnBrk="1" hangingPunct="1"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    </a:t>
            </a:r>
            <a:r>
              <a:rPr lang="cs-CZ" sz="1800" dirty="0" smtClean="0">
                <a:solidFill>
                  <a:srgbClr val="000000"/>
                </a:solidFill>
              </a:rPr>
              <a:t>v citacích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80808"/>
                </a:solidFill>
              </a:rPr>
              <a:t> Tento materiál vznikl jako doplňující materiál k učebnici: ŠTIKOVÁ, Věra.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080808"/>
                </a:solidFill>
              </a:rPr>
              <a:t> </a:t>
            </a:r>
            <a:r>
              <a:rPr lang="cs-CZ" sz="1800" dirty="0" smtClean="0">
                <a:solidFill>
                  <a:srgbClr val="080808"/>
                </a:solidFill>
              </a:rPr>
              <a:t>   </a:t>
            </a:r>
            <a:r>
              <a:rPr lang="cs-CZ" sz="1800" i="1" dirty="0" smtClean="0">
                <a:solidFill>
                  <a:srgbClr val="080808"/>
                </a:solidFill>
              </a:rPr>
              <a:t>Přírodověda 4: Učebnice pro 4. ročník základní školy</a:t>
            </a:r>
            <a:r>
              <a:rPr lang="cs-CZ" sz="1800" dirty="0" smtClean="0">
                <a:solidFill>
                  <a:srgbClr val="080808"/>
                </a:solidFill>
              </a:rPr>
              <a:t>. 1. vydání. Brno: 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080808"/>
                </a:solidFill>
              </a:rPr>
              <a:t> </a:t>
            </a:r>
            <a:r>
              <a:rPr lang="cs-CZ" sz="1800" dirty="0" smtClean="0">
                <a:solidFill>
                  <a:srgbClr val="080808"/>
                </a:solidFill>
              </a:rPr>
              <a:t>   Nová škola, 2003. ISBN 80-7289-052-2</a:t>
            </a:r>
            <a:r>
              <a:rPr lang="cs-CZ" sz="1800" dirty="0" smtClean="0">
                <a:solidFill>
                  <a:schemeClr val="bg2"/>
                </a:solidFill>
              </a:rPr>
              <a:t>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73262" y="5990840"/>
            <a:ext cx="227017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ř</a:t>
            </a:r>
            <a:r>
              <a:rPr lang="cs-CZ" sz="2400" b="1" dirty="0" smtClean="0">
                <a:solidFill>
                  <a:srgbClr val="080808"/>
                </a:solidFill>
              </a:rPr>
              <a:t>eřišnice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00800" y="3780429"/>
            <a:ext cx="2339102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o</a:t>
            </a:r>
            <a:r>
              <a:rPr lang="cs-CZ" sz="2400" b="1" dirty="0" smtClean="0">
                <a:solidFill>
                  <a:srgbClr val="080808"/>
                </a:solidFill>
              </a:rPr>
              <a:t>rlíček obecný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4110" y="4007798"/>
            <a:ext cx="2837636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r</a:t>
            </a:r>
            <a:r>
              <a:rPr lang="cs-CZ" sz="2400" b="1" dirty="0" smtClean="0">
                <a:solidFill>
                  <a:srgbClr val="080808"/>
                </a:solidFill>
              </a:rPr>
              <a:t>ozrazil rezekvítek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6" name="Obrázek 5" descr="Soubor:Veronica chamaedrys Ehrenpreis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1007918"/>
            <a:ext cx="2875021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Soubor:Akelei004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74" y="1028700"/>
            <a:ext cx="3253502" cy="2719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Soubor:Cardamine pratensis 002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47" y="2514600"/>
            <a:ext cx="2777984" cy="3448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175438" y="263466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11746" y="100791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22709" y="565488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760562" y="372576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54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95600" y="5969203"/>
            <a:ext cx="235352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p</a:t>
            </a:r>
            <a:r>
              <a:rPr lang="cs-CZ" sz="2400" b="1" dirty="0" smtClean="0">
                <a:solidFill>
                  <a:srgbClr val="080808"/>
                </a:solidFill>
              </a:rPr>
              <a:t>odběl obecný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8715" y="4339689"/>
            <a:ext cx="1875835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něženka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podsněžník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49715" y="4339689"/>
            <a:ext cx="225414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k</a:t>
            </a:r>
            <a:r>
              <a:rPr lang="cs-CZ" sz="2400" b="1" dirty="0" smtClean="0">
                <a:solidFill>
                  <a:srgbClr val="080808"/>
                </a:solidFill>
              </a:rPr>
              <a:t>okrhel menší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8" name="Picture 4" descr="Soubor:Galanthus nivalis close-up ak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5676" r="10359" b="3658"/>
          <a:stretch>
            <a:fillRect/>
          </a:stretch>
        </p:blipFill>
        <p:spPr bwMode="auto">
          <a:xfrm>
            <a:off x="122356" y="995042"/>
            <a:ext cx="2938783" cy="327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oubor:Yellow-rattle 700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4183"/>
          <a:stretch/>
        </p:blipFill>
        <p:spPr bwMode="auto">
          <a:xfrm>
            <a:off x="6175664" y="341895"/>
            <a:ext cx="2802247" cy="39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29283" y="341895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7" name="obrázek 4" descr="Soubor:Coltsfoot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30" y="3390807"/>
            <a:ext cx="376975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61139" y="99504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330430" y="588792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792226" y="32441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57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2700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Soubor:Narcissus pseudonarcissus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7618"/>
            <a:ext cx="2460230" cy="33412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51614" y="5257799"/>
            <a:ext cx="1877438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n</a:t>
            </a:r>
            <a:r>
              <a:rPr lang="cs-CZ" sz="2400" b="1" dirty="0" smtClean="0">
                <a:solidFill>
                  <a:srgbClr val="080808"/>
                </a:solidFill>
              </a:rPr>
              <a:t>arcis žlutý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39559" y="5257800"/>
            <a:ext cx="2541081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t</a:t>
            </a:r>
            <a:r>
              <a:rPr lang="cs-CZ" sz="2400" b="1" dirty="0" smtClean="0">
                <a:solidFill>
                  <a:srgbClr val="080808"/>
                </a:solidFill>
              </a:rPr>
              <a:t>ulipán zahradní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58000" y="5257800"/>
            <a:ext cx="1842171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š</a:t>
            </a:r>
            <a:r>
              <a:rPr lang="cs-CZ" sz="2400" b="1" dirty="0" smtClean="0">
                <a:solidFill>
                  <a:srgbClr val="080808"/>
                </a:solidFill>
              </a:rPr>
              <a:t>alvěj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2050" name="Picture 2" descr="Soubor:Wiesensalbei 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20" y="1368378"/>
            <a:ext cx="2690435" cy="376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oubor:Lily flowered tulip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8" b="20490"/>
          <a:stretch>
            <a:fillRect/>
          </a:stretch>
        </p:blipFill>
        <p:spPr bwMode="auto">
          <a:xfrm>
            <a:off x="3124199" y="1387618"/>
            <a:ext cx="2971800" cy="259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81000" y="381000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8320" y="471514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124199" y="397903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15020" y="513373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64" y="602905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5251" y="6796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u="sng" dirty="0" smtClean="0">
                <a:solidFill>
                  <a:srgbClr val="080808"/>
                </a:solidFill>
              </a:rPr>
              <a:t>Přiřaď</a:t>
            </a:r>
            <a:endParaRPr lang="cs-CZ" sz="4000" b="1" u="sng" dirty="0">
              <a:solidFill>
                <a:srgbClr val="080808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745817" y="5078287"/>
            <a:ext cx="1213343" cy="830997"/>
          </a:xfrm>
          <a:prstGeom prst="rect">
            <a:avLst/>
          </a:prstGeom>
          <a:noFill/>
          <a:ln w="38100"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80808"/>
                </a:solidFill>
              </a:rPr>
              <a:t>j</a:t>
            </a:r>
            <a:r>
              <a:rPr lang="cs-CZ" sz="2400" b="1" dirty="0" smtClean="0">
                <a:solidFill>
                  <a:srgbClr val="080808"/>
                </a:solidFill>
              </a:rPr>
              <a:t>etel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21335" y="1981200"/>
            <a:ext cx="1227261" cy="830997"/>
          </a:xfrm>
          <a:prstGeom prst="rect">
            <a:avLst/>
          </a:prstGeom>
          <a:noFill/>
          <a:ln w="38100"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80808"/>
                </a:solidFill>
              </a:rPr>
              <a:t>n</a:t>
            </a:r>
            <a:r>
              <a:rPr lang="cs-CZ" sz="2400" b="1" dirty="0" smtClean="0">
                <a:solidFill>
                  <a:srgbClr val="080808"/>
                </a:solidFill>
              </a:rPr>
              <a:t>arcis žlutý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424596" y="3018934"/>
            <a:ext cx="1524000" cy="830997"/>
          </a:xfrm>
          <a:prstGeom prst="rect">
            <a:avLst/>
          </a:prstGeom>
          <a:noFill/>
          <a:ln w="38100"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kostřava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86813" y="1351016"/>
            <a:ext cx="2061783" cy="461665"/>
          </a:xfrm>
          <a:prstGeom prst="rect">
            <a:avLst/>
          </a:prstGeom>
          <a:noFill/>
          <a:ln w="3810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80808"/>
                </a:solidFill>
              </a:rPr>
              <a:t>b</a:t>
            </a:r>
            <a:r>
              <a:rPr lang="cs-CZ" sz="2400" b="1" dirty="0" smtClean="0">
                <a:solidFill>
                  <a:srgbClr val="080808"/>
                </a:solidFill>
              </a:rPr>
              <a:t>ojínek luční</a:t>
            </a:r>
          </a:p>
        </p:txBody>
      </p:sp>
      <p:pic>
        <p:nvPicPr>
          <p:cNvPr id="11" name="obrázek 4" descr="Soubor:Coltsfoo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2" y="1006687"/>
            <a:ext cx="2274158" cy="161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Soubor:Bild 003 tulpe wp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0" t="9932" r="18751" b="5198"/>
          <a:stretch/>
        </p:blipFill>
        <p:spPr bwMode="auto">
          <a:xfrm>
            <a:off x="4000231" y="4283988"/>
            <a:ext cx="1158692" cy="22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103832" y="69891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351427" y="3244334"/>
            <a:ext cx="248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80808"/>
                </a:solidFill>
              </a:rPr>
              <a:t> </a:t>
            </a:r>
          </a:p>
          <a:p>
            <a:endParaRPr lang="cs-CZ" dirty="0">
              <a:solidFill>
                <a:srgbClr val="080808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369952" y="655022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75485" y="651820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083862" y="52142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13112" y="439483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099146" y="50894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501011" y="344081"/>
            <a:ext cx="1447799" cy="830997"/>
          </a:xfrm>
          <a:prstGeom prst="rect">
            <a:avLst/>
          </a:prstGeom>
          <a:noFill/>
          <a:ln w="38100"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80808"/>
                </a:solidFill>
              </a:rPr>
              <a:t>p</a:t>
            </a:r>
            <a:r>
              <a:rPr lang="cs-CZ" sz="2400" b="1" dirty="0" smtClean="0">
                <a:solidFill>
                  <a:srgbClr val="080808"/>
                </a:solidFill>
              </a:rPr>
              <a:t>odběl obecný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499160" y="4039326"/>
            <a:ext cx="1449436" cy="830997"/>
          </a:xfrm>
          <a:prstGeom prst="rect">
            <a:avLst/>
          </a:prstGeom>
          <a:noFill/>
          <a:ln w="3810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tulipán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zahradní</a:t>
            </a:r>
          </a:p>
        </p:txBody>
      </p:sp>
      <p:pic>
        <p:nvPicPr>
          <p:cNvPr id="24" name="Picture 2" descr="Soubor:Timoteegras bloeiwijze Phleum pratense subsp pratense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7" t="5146"/>
          <a:stretch/>
        </p:blipFill>
        <p:spPr bwMode="auto">
          <a:xfrm>
            <a:off x="5141863" y="816724"/>
            <a:ext cx="1325437" cy="268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Soubor:Fescue 9029 2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2"/>
          <a:stretch/>
        </p:blipFill>
        <p:spPr bwMode="auto">
          <a:xfrm>
            <a:off x="2021741" y="4912307"/>
            <a:ext cx="1731649" cy="16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ázek 25" descr="Soubor:Narcissus pseudonarcissus0.jpg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585" y="816724"/>
            <a:ext cx="1716235" cy="180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8" descr="Soubor:Red clover closeup.jpg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7193" r="1" b="8963"/>
          <a:stretch/>
        </p:blipFill>
        <p:spPr bwMode="auto">
          <a:xfrm>
            <a:off x="213112" y="4702612"/>
            <a:ext cx="1633101" cy="182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0" y="6518201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Pro řešení klikni pravou šipkou.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23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5 0.08926 L -0.77448 0.34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7285 L -0.51146 0.10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7 0.14709 L -0.23247 0.33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-0.01203 L -0.78837 -0.189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33" y="-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451 L -0.57031 0.132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8 0.00601 L -0.22431 0.128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6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44" y="603150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5251" y="6796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u="sng" dirty="0" smtClean="0">
                <a:solidFill>
                  <a:srgbClr val="080808"/>
                </a:solidFill>
              </a:rPr>
              <a:t>Přiřaď</a:t>
            </a:r>
            <a:endParaRPr lang="cs-CZ" sz="4000" b="1" u="sng" dirty="0">
              <a:solidFill>
                <a:srgbClr val="080808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74863" y="3992574"/>
            <a:ext cx="1875835" cy="830997"/>
          </a:xfrm>
          <a:prstGeom prst="rect">
            <a:avLst/>
          </a:prstGeom>
          <a:noFill/>
          <a:ln w="3810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sněženka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podsněžník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93009" y="2057400"/>
            <a:ext cx="1157689" cy="830997"/>
          </a:xfrm>
          <a:prstGeom prst="rect">
            <a:avLst/>
          </a:prstGeom>
          <a:noFill/>
          <a:ln w="3810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80808"/>
                </a:solidFill>
              </a:rPr>
              <a:t>l</a:t>
            </a:r>
            <a:r>
              <a:rPr lang="cs-CZ" sz="2400" b="1" dirty="0" smtClean="0">
                <a:solidFill>
                  <a:srgbClr val="080808"/>
                </a:solidFill>
              </a:rPr>
              <a:t>ipnice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737518" y="1070830"/>
            <a:ext cx="1313180" cy="830997"/>
          </a:xfrm>
          <a:prstGeom prst="rect">
            <a:avLst/>
          </a:prstGeom>
          <a:noFill/>
          <a:ln w="3810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penízek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rolní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525857" y="4991946"/>
            <a:ext cx="2545890" cy="461665"/>
          </a:xfrm>
          <a:prstGeom prst="rect">
            <a:avLst/>
          </a:prstGeom>
          <a:noFill/>
          <a:ln w="3810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80808"/>
                </a:solidFill>
              </a:rPr>
              <a:t>ř</a:t>
            </a:r>
            <a:r>
              <a:rPr lang="cs-CZ" sz="2400" b="1" dirty="0" smtClean="0">
                <a:solidFill>
                  <a:srgbClr val="080808"/>
                </a:solidFill>
              </a:rPr>
              <a:t>ebříček obecný</a:t>
            </a:r>
          </a:p>
        </p:txBody>
      </p:sp>
      <p:pic>
        <p:nvPicPr>
          <p:cNvPr id="15" name="Picture 4" descr="Soubor:Galanthus nivalis close-up ak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5676" r="10359" b="3658"/>
          <a:stretch>
            <a:fillRect/>
          </a:stretch>
        </p:blipFill>
        <p:spPr bwMode="auto">
          <a:xfrm>
            <a:off x="1941314" y="4913612"/>
            <a:ext cx="1651253" cy="184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18228" y="460798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995630" y="73151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958682" y="12439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4831852" y="440807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5983914" y="11413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1413517" y="458013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913574" y="3048000"/>
            <a:ext cx="2137124" cy="830997"/>
          </a:xfrm>
          <a:prstGeom prst="rect">
            <a:avLst/>
          </a:prstGeom>
          <a:noFill/>
          <a:ln w="3810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sedmikráska 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chudobka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7346595" y="92455"/>
            <a:ext cx="1725152" cy="830997"/>
          </a:xfrm>
          <a:prstGeom prst="rect">
            <a:avLst/>
          </a:prstGeom>
          <a:noFill/>
          <a:ln w="3810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prvosenka</a:t>
            </a:r>
          </a:p>
          <a:p>
            <a:r>
              <a:rPr lang="cs-CZ" sz="2400" b="1" dirty="0" smtClean="0">
                <a:solidFill>
                  <a:srgbClr val="080808"/>
                </a:solidFill>
              </a:rPr>
              <a:t>jarní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28" name="Picture 8" descr="Soubor:Bellis perennis dsc00906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t="17576" b="7819"/>
          <a:stretch/>
        </p:blipFill>
        <p:spPr bwMode="auto">
          <a:xfrm>
            <a:off x="372859" y="1039297"/>
            <a:ext cx="2003591" cy="162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ázek 28" descr="Soubor:Poa.pratensis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b="6586"/>
          <a:stretch/>
        </p:blipFill>
        <p:spPr bwMode="auto">
          <a:xfrm>
            <a:off x="2776039" y="421913"/>
            <a:ext cx="1566081" cy="22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8" descr="Soubor:Thlaspi arvense.jpe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t="5159" r="13293" b="23799"/>
          <a:stretch/>
        </p:blipFill>
        <p:spPr bwMode="auto">
          <a:xfrm>
            <a:off x="3745667" y="4728532"/>
            <a:ext cx="1469623" cy="202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ázek 30" descr="Soubor:Primula veris 0x.JPG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7" y="4887914"/>
            <a:ext cx="1505417" cy="185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obrázek 8" descr="Soubor:Achillea millefolium 002.JPG">
            <a:hlinkClick r:id="rId13"/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r="8176" b="11573"/>
          <a:stretch/>
        </p:blipFill>
        <p:spPr bwMode="auto">
          <a:xfrm>
            <a:off x="4817664" y="441298"/>
            <a:ext cx="1549688" cy="22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ovéPole 32"/>
          <p:cNvSpPr txBox="1"/>
          <p:nvPr/>
        </p:nvSpPr>
        <p:spPr>
          <a:xfrm>
            <a:off x="6417418" y="5649057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Pro řešení klikni pravou šipkou.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64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-0.04926 L -0.73125 -0.038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3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3816 L -0.56806 0.10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-0.07169 L -0.2316 -0.30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-117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.0037 L -0.78941 0.5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1" y="26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5 -0.09806 L -0.56215 -0.042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88 0.00555 L -0.23455 0.516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5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1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600364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Soubor:XN Lychnis flos cuculi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03" y="990600"/>
            <a:ext cx="5562600" cy="48035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55875" y="188913"/>
            <a:ext cx="35958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600" b="1" dirty="0">
                <a:solidFill>
                  <a:srgbClr val="000000"/>
                </a:solidFill>
              </a:rPr>
              <a:t>Hádej, c</a:t>
            </a:r>
            <a:r>
              <a:rPr lang="cs-CZ" sz="3600" b="1" dirty="0" smtClean="0">
                <a:solidFill>
                  <a:srgbClr val="000000"/>
                </a:solidFill>
              </a:rPr>
              <a:t>o je to?</a:t>
            </a:r>
            <a:endParaRPr lang="cs-CZ" sz="3600" b="1" dirty="0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749964" y="220651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85009" y="990600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298143" y="2198074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7157" y="220651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724132" y="990600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975514" y="2198074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515478" y="982554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523693" y="4645998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298143" y="4656631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524414" y="342203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285009" y="342203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209892" y="96523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209892" y="2189198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209892" y="342203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6209892" y="4630770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975514" y="3432669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968587" y="4645998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741028" y="4645998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3741028" y="342203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974817" y="96523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1099684" y="6136371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000000"/>
                </a:solidFill>
              </a:rPr>
              <a:t>kohoutek luční</a:t>
            </a:r>
            <a:endParaRPr lang="cs-CZ" sz="3600" b="1" dirty="0">
              <a:solidFill>
                <a:srgbClr val="000000"/>
              </a:solidFill>
            </a:endParaRPr>
          </a:p>
        </p:txBody>
      </p:sp>
      <p:sp>
        <p:nvSpPr>
          <p:cNvPr id="32" name="TextovéPole 1"/>
          <p:cNvSpPr txBox="1">
            <a:spLocks noChangeArrowheads="1"/>
          </p:cNvSpPr>
          <p:nvPr/>
        </p:nvSpPr>
        <p:spPr bwMode="auto">
          <a:xfrm>
            <a:off x="123825" y="1052513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solidFill>
                  <a:srgbClr val="080808"/>
                </a:solidFill>
              </a:rPr>
              <a:t>1)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653174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8016310" y="5124111"/>
            <a:ext cx="1099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Pro odkrytí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obrázku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klikni myší.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13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600364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Soubor:Veronica chamaedrys Ehrenpreis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2582"/>
            <a:ext cx="6324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838200" y="6136371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000000"/>
                </a:solidFill>
              </a:rPr>
              <a:t>rozrazil rezekvítek</a:t>
            </a:r>
            <a:endParaRPr lang="cs-CZ" sz="3600" b="1" dirty="0">
              <a:solidFill>
                <a:srgbClr val="000000"/>
              </a:solidFill>
            </a:endParaRPr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204085" y="157958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solidFill>
                  <a:srgbClr val="080808"/>
                </a:solidFill>
              </a:rPr>
              <a:t>2</a:t>
            </a:r>
            <a:r>
              <a:rPr lang="cs-CZ" dirty="0" smtClean="0">
                <a:solidFill>
                  <a:srgbClr val="080808"/>
                </a:solidFill>
              </a:rPr>
              <a:t>)</a:t>
            </a:r>
            <a:endParaRPr lang="cs-CZ" dirty="0">
              <a:solidFill>
                <a:srgbClr val="080808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749800" y="1587187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172678" y="1584052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600200" y="3023914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600200" y="1584052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346825" y="1597820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762500" y="157958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165475" y="144190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592713" y="144190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184525" y="3023914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188069" y="4454454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772394" y="4463776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352141" y="4463776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352141" y="157958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762500" y="3014592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345683" y="3023914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593555" y="4463776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0" y="646935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52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13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600364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Soubor:Achillea millefolium 002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38" y="388790"/>
            <a:ext cx="3578046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204085" y="157958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solidFill>
                  <a:srgbClr val="080808"/>
                </a:solidFill>
              </a:rPr>
              <a:t>3</a:t>
            </a:r>
            <a:r>
              <a:rPr lang="cs-CZ" dirty="0" smtClean="0">
                <a:solidFill>
                  <a:srgbClr val="080808"/>
                </a:solidFill>
              </a:rPr>
              <a:t>)</a:t>
            </a:r>
            <a:endParaRPr lang="cs-CZ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884" y="6176414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ř</a:t>
            </a:r>
            <a:r>
              <a:rPr lang="cs-CZ" sz="3600" b="1" dirty="0" smtClean="0">
                <a:solidFill>
                  <a:srgbClr val="000000"/>
                </a:solidFill>
              </a:rPr>
              <a:t>ebříček obecný</a:t>
            </a:r>
            <a:endParaRPr lang="cs-CZ" sz="3600" b="1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99010" y="1321394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812936" y="253932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799010" y="3760787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254321" y="99220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038486" y="97432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248353" y="1323182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812936" y="99220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038486" y="1312863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258320" y="4986143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264036" y="3760787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254321" y="2536825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024560" y="4993790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038486" y="3769318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038486" y="254535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798175" y="4984749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90465" y="621775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44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13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95068"/>
              </p:ext>
            </p:extLst>
          </p:nvPr>
        </p:nvGraphicFramePr>
        <p:xfrm>
          <a:off x="152400" y="2667000"/>
          <a:ext cx="5080000" cy="2251710"/>
        </p:xfrm>
        <a:graphic>
          <a:graphicData uri="http://schemas.openxmlformats.org/drawingml/2006/table">
            <a:tbl>
              <a:tblPr/>
              <a:tblGrid>
                <a:gridCol w="317500"/>
                <a:gridCol w="317500"/>
                <a:gridCol w="317500"/>
                <a:gridCol w="306532"/>
                <a:gridCol w="328468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855" y="76200"/>
            <a:ext cx="257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600" b="1" u="sng" dirty="0">
                <a:solidFill>
                  <a:srgbClr val="000000"/>
                </a:solidFill>
              </a:rPr>
              <a:t>KŘÍŽOVKA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662545" cy="16625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10" name="Obláček 9"/>
          <p:cNvSpPr/>
          <p:nvPr/>
        </p:nvSpPr>
        <p:spPr bwMode="auto">
          <a:xfrm>
            <a:off x="3096488" y="96982"/>
            <a:ext cx="6019802" cy="1827193"/>
          </a:xfrm>
          <a:prstGeom prst="cloudCallout">
            <a:avLst>
              <a:gd name="adj1" fmla="val -64559"/>
              <a:gd name="adj2" fmla="val 20459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Vylušti křížovku a dozvíš se, která květina v ČR patří mezi nejjedovatější.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1" name="Šipka dolů 10"/>
          <p:cNvSpPr/>
          <p:nvPr/>
        </p:nvSpPr>
        <p:spPr bwMode="auto">
          <a:xfrm>
            <a:off x="1864467" y="5102423"/>
            <a:ext cx="685800" cy="1447800"/>
          </a:xfrm>
          <a:prstGeom prst="downArrow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295938" y="2155007"/>
            <a:ext cx="2268185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Druh luskoviny.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295938" y="2824942"/>
            <a:ext cx="2000869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Druh plevele.</a:t>
            </a:r>
            <a:endParaRPr lang="cs-CZ" sz="2400" dirty="0">
              <a:solidFill>
                <a:srgbClr val="080808"/>
              </a:solidFill>
            </a:endParaRPr>
          </a:p>
        </p:txBody>
      </p:sp>
      <p:pic>
        <p:nvPicPr>
          <p:cNvPr id="15" name="Obrázek 14" descr="Soubor:Bolderik 26-08-2005 12.40.56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2" y="2849112"/>
            <a:ext cx="165858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4056362" y="4724400"/>
            <a:ext cx="4993675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Rostlina s lidovým názvem petrklíč.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056362" y="5320145"/>
            <a:ext cx="4804520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Jetel luční, tolice vojtěška jsou ….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295938" y="3726414"/>
            <a:ext cx="2046971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Druh obilniny.</a:t>
            </a:r>
            <a:endParaRPr lang="cs-CZ" sz="2400" dirty="0">
              <a:solidFill>
                <a:srgbClr val="080808"/>
              </a:solidFill>
            </a:endParaRPr>
          </a:p>
        </p:txBody>
      </p:sp>
      <p:cxnSp>
        <p:nvCxnSpPr>
          <p:cNvPr id="19" name="Přímá spojnice se šipkou 18"/>
          <p:cNvCxnSpPr>
            <a:stCxn id="12" idx="1"/>
          </p:cNvCxnSpPr>
          <p:nvPr/>
        </p:nvCxnSpPr>
        <p:spPr bwMode="auto">
          <a:xfrm flipH="1">
            <a:off x="3429000" y="2385840"/>
            <a:ext cx="1866938" cy="4391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se šipkou 20"/>
          <p:cNvCxnSpPr/>
          <p:nvPr/>
        </p:nvCxnSpPr>
        <p:spPr bwMode="auto">
          <a:xfrm flipH="1">
            <a:off x="4362469" y="3055774"/>
            <a:ext cx="933470" cy="1154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se šipkou 23"/>
          <p:cNvCxnSpPr>
            <a:stCxn id="15" idx="1"/>
          </p:cNvCxnSpPr>
          <p:nvPr/>
        </p:nvCxnSpPr>
        <p:spPr bwMode="auto">
          <a:xfrm flipH="1">
            <a:off x="4724400" y="3496812"/>
            <a:ext cx="2667052" cy="84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/>
          <p:cNvCxnSpPr>
            <a:stCxn id="18" idx="1"/>
          </p:cNvCxnSpPr>
          <p:nvPr/>
        </p:nvCxnSpPr>
        <p:spPr bwMode="auto">
          <a:xfrm flipH="1" flipV="1">
            <a:off x="5029200" y="3957246"/>
            <a:ext cx="26673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se šipkou 27"/>
          <p:cNvCxnSpPr/>
          <p:nvPr/>
        </p:nvCxnSpPr>
        <p:spPr bwMode="auto">
          <a:xfrm flipH="1" flipV="1">
            <a:off x="5295939" y="4419600"/>
            <a:ext cx="761987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se šipkou 29"/>
          <p:cNvCxnSpPr>
            <a:stCxn id="17" idx="1"/>
          </p:cNvCxnSpPr>
          <p:nvPr/>
        </p:nvCxnSpPr>
        <p:spPr bwMode="auto">
          <a:xfrm flipH="1" flipV="1">
            <a:off x="3657600" y="4955232"/>
            <a:ext cx="398762" cy="595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ovéPole 30"/>
          <p:cNvSpPr txBox="1"/>
          <p:nvPr/>
        </p:nvSpPr>
        <p:spPr>
          <a:xfrm>
            <a:off x="2020715" y="2652553"/>
            <a:ext cx="1395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66"/>
                </a:solidFill>
              </a:rPr>
              <a:t>S </a:t>
            </a:r>
            <a:r>
              <a:rPr lang="cs-CZ" sz="2400" dirty="0" smtClean="0">
                <a:solidFill>
                  <a:srgbClr val="080808"/>
                </a:solidFill>
              </a:rPr>
              <a:t>Ó  J  A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31744" name="TextovéPole 31743"/>
          <p:cNvSpPr txBox="1"/>
          <p:nvPr/>
        </p:nvSpPr>
        <p:spPr>
          <a:xfrm>
            <a:off x="109758" y="3035147"/>
            <a:ext cx="4226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P E  N  Í  Z E  </a:t>
            </a:r>
            <a:r>
              <a:rPr lang="cs-CZ" sz="2400" b="1" dirty="0" smtClean="0">
                <a:solidFill>
                  <a:srgbClr val="FF0066"/>
                </a:solidFill>
              </a:rPr>
              <a:t>K</a:t>
            </a:r>
            <a:r>
              <a:rPr lang="cs-CZ" sz="2400" dirty="0" smtClean="0">
                <a:solidFill>
                  <a:srgbClr val="080808"/>
                </a:solidFill>
              </a:rPr>
              <a:t>     R O L  N  Í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31745" name="TextovéPole 31744"/>
          <p:cNvSpPr txBox="1"/>
          <p:nvPr/>
        </p:nvSpPr>
        <p:spPr>
          <a:xfrm>
            <a:off x="753517" y="3374485"/>
            <a:ext cx="3891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K O U  K </a:t>
            </a:r>
            <a:r>
              <a:rPr lang="cs-CZ" sz="2400" b="1" dirty="0" smtClean="0">
                <a:solidFill>
                  <a:srgbClr val="FF0066"/>
                </a:solidFill>
              </a:rPr>
              <a:t>O</a:t>
            </a:r>
            <a:r>
              <a:rPr lang="cs-CZ" sz="2400" dirty="0" smtClean="0">
                <a:solidFill>
                  <a:srgbClr val="080808"/>
                </a:solidFill>
              </a:rPr>
              <a:t> L      P O L  N  Í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31747" name="TextovéPole 31746"/>
          <p:cNvSpPr txBox="1"/>
          <p:nvPr/>
        </p:nvSpPr>
        <p:spPr>
          <a:xfrm>
            <a:off x="1371867" y="3776678"/>
            <a:ext cx="360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J  E </a:t>
            </a:r>
            <a:r>
              <a:rPr lang="cs-CZ" sz="2400" b="1" dirty="0" smtClean="0">
                <a:solidFill>
                  <a:srgbClr val="FF0066"/>
                </a:solidFill>
              </a:rPr>
              <a:t>Č</a:t>
            </a:r>
            <a:r>
              <a:rPr lang="cs-CZ" sz="2400" dirty="0" smtClean="0">
                <a:solidFill>
                  <a:srgbClr val="080808"/>
                </a:solidFill>
              </a:rPr>
              <a:t> M E  N     S E T  Ý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31748" name="TextovéPole 31747"/>
          <p:cNvSpPr txBox="1"/>
          <p:nvPr/>
        </p:nvSpPr>
        <p:spPr>
          <a:xfrm>
            <a:off x="441190" y="4137355"/>
            <a:ext cx="4785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P R  V O S </a:t>
            </a:r>
            <a:r>
              <a:rPr lang="cs-CZ" sz="2400" b="1" dirty="0" smtClean="0">
                <a:solidFill>
                  <a:srgbClr val="FF0066"/>
                </a:solidFill>
              </a:rPr>
              <a:t>E</a:t>
            </a:r>
            <a:r>
              <a:rPr lang="cs-CZ" sz="2400" dirty="0" smtClean="0">
                <a:solidFill>
                  <a:srgbClr val="080808"/>
                </a:solidFill>
              </a:rPr>
              <a:t> N  K  A     J  A R N  Í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31749" name="TextovéPole 31748"/>
          <p:cNvSpPr txBox="1"/>
          <p:nvPr/>
        </p:nvSpPr>
        <p:spPr>
          <a:xfrm>
            <a:off x="1371868" y="4553450"/>
            <a:ext cx="235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P  Í  </a:t>
            </a:r>
            <a:r>
              <a:rPr lang="cs-CZ" sz="2400" b="1" dirty="0" smtClean="0">
                <a:solidFill>
                  <a:srgbClr val="FF0066"/>
                </a:solidFill>
              </a:rPr>
              <a:t>C</a:t>
            </a:r>
            <a:r>
              <a:rPr lang="cs-CZ" sz="2400" dirty="0" smtClean="0">
                <a:solidFill>
                  <a:srgbClr val="080808"/>
                </a:solidFill>
              </a:rPr>
              <a:t> N  I   N Y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31750" name="TextovéPole 31749"/>
          <p:cNvSpPr txBox="1"/>
          <p:nvPr/>
        </p:nvSpPr>
        <p:spPr>
          <a:xfrm>
            <a:off x="-22337" y="6550223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Pro řešení klikni pravou šipkou.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309554" y="215768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8666599" y="411989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744" grpId="0"/>
      <p:bldP spid="31745" grpId="0"/>
      <p:bldP spid="31747" grpId="0"/>
      <p:bldP spid="31748" grpId="0"/>
      <p:bldP spid="317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95" y="602841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158234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>
              <a:solidFill>
                <a:srgbClr val="080808"/>
              </a:solidFill>
            </a:endParaRPr>
          </a:p>
          <a:p>
            <a:endParaRPr lang="cs-CZ" sz="1400" dirty="0">
              <a:solidFill>
                <a:srgbClr val="080808"/>
              </a:solidFill>
            </a:endParaRPr>
          </a:p>
          <a:p>
            <a:endParaRPr lang="cs-CZ" sz="1400" dirty="0">
              <a:solidFill>
                <a:srgbClr val="080808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62004"/>
              </p:ext>
            </p:extLst>
          </p:nvPr>
        </p:nvGraphicFramePr>
        <p:xfrm>
          <a:off x="387330" y="392273"/>
          <a:ext cx="5397500" cy="2251710"/>
        </p:xfrm>
        <a:graphic>
          <a:graphicData uri="http://schemas.openxmlformats.org/drawingml/2006/table">
            <a:tbl>
              <a:tblPr/>
              <a:tblGrid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Soubor:Zürich - Alter Botanischer Garten IMG 0798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t="12767" r="4808"/>
          <a:stretch/>
        </p:blipFill>
        <p:spPr bwMode="auto">
          <a:xfrm>
            <a:off x="228600" y="2819400"/>
            <a:ext cx="2521527" cy="34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-22337" y="6550223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Pro řešení klikni pravou šipkou.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40698" y="363965"/>
            <a:ext cx="297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O K </a:t>
            </a:r>
            <a:r>
              <a:rPr lang="cs-CZ" sz="2400" b="1" dirty="0" smtClean="0">
                <a:solidFill>
                  <a:srgbClr val="FF0066"/>
                </a:solidFill>
              </a:rPr>
              <a:t>O</a:t>
            </a:r>
            <a:r>
              <a:rPr lang="cs-CZ" sz="2400" dirty="0" smtClean="0">
                <a:solidFill>
                  <a:srgbClr val="080808"/>
                </a:solidFill>
              </a:rPr>
              <a:t>  P A  N I   N A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51034" y="706776"/>
            <a:ext cx="269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O </a:t>
            </a:r>
            <a:r>
              <a:rPr lang="cs-CZ" sz="2400" b="1" dirty="0" smtClean="0">
                <a:solidFill>
                  <a:srgbClr val="FF0066"/>
                </a:solidFill>
              </a:rPr>
              <a:t>B</a:t>
            </a:r>
            <a:r>
              <a:rPr lang="cs-CZ" sz="2400" dirty="0" smtClean="0">
                <a:solidFill>
                  <a:srgbClr val="080808"/>
                </a:solidFill>
              </a:rPr>
              <a:t>  I  L  N  I  N A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44344" y="1093457"/>
            <a:ext cx="411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B O J  Í   N </a:t>
            </a:r>
            <a:r>
              <a:rPr lang="cs-CZ" sz="2400" b="1" dirty="0" smtClean="0">
                <a:solidFill>
                  <a:srgbClr val="FF0066"/>
                </a:solidFill>
              </a:rPr>
              <a:t>E</a:t>
            </a:r>
            <a:r>
              <a:rPr lang="cs-CZ" sz="2400" dirty="0" smtClean="0">
                <a:solidFill>
                  <a:srgbClr val="080808"/>
                </a:solidFill>
              </a:rPr>
              <a:t> K     L  U Č N  Í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16693" y="1475795"/>
            <a:ext cx="3965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N A  R </a:t>
            </a:r>
            <a:r>
              <a:rPr lang="cs-CZ" sz="2400" b="1" dirty="0" smtClean="0">
                <a:solidFill>
                  <a:srgbClr val="FF0066"/>
                </a:solidFill>
              </a:rPr>
              <a:t>C</a:t>
            </a:r>
            <a:r>
              <a:rPr lang="cs-CZ" sz="2400" dirty="0" smtClean="0">
                <a:solidFill>
                  <a:srgbClr val="080808"/>
                </a:solidFill>
              </a:rPr>
              <a:t>  I  S     Ž  L  U T  Ý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9212" y="1855290"/>
            <a:ext cx="554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P  R Y S  K Y Ř  </a:t>
            </a:r>
            <a:r>
              <a:rPr lang="cs-CZ" sz="2400" b="1" dirty="0" smtClean="0">
                <a:solidFill>
                  <a:srgbClr val="FF0066"/>
                </a:solidFill>
              </a:rPr>
              <a:t>N</a:t>
            </a:r>
            <a:r>
              <a:rPr lang="cs-CZ" sz="2400" dirty="0" smtClean="0">
                <a:solidFill>
                  <a:srgbClr val="080808"/>
                </a:solidFill>
              </a:rPr>
              <a:t> Í   K     P R U D  K Ý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9212" y="2239062"/>
            <a:ext cx="2747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M Á K      S E T </a:t>
            </a:r>
            <a:r>
              <a:rPr lang="cs-CZ" sz="2400" b="1" dirty="0" smtClean="0">
                <a:solidFill>
                  <a:srgbClr val="FF0066"/>
                </a:solidFill>
              </a:rPr>
              <a:t> Ý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914012" y="2981430"/>
            <a:ext cx="6130204" cy="304698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</a:rPr>
              <a:t>● </a:t>
            </a:r>
            <a:r>
              <a:rPr lang="cs-CZ" sz="2400" b="1" dirty="0" smtClean="0">
                <a:solidFill>
                  <a:srgbClr val="FFC000"/>
                </a:solidFill>
              </a:rPr>
              <a:t>okrasná rostlina</a:t>
            </a:r>
          </a:p>
          <a:p>
            <a:r>
              <a:rPr lang="cs-CZ" sz="2400" b="1" dirty="0" smtClean="0">
                <a:solidFill>
                  <a:srgbClr val="FFC000"/>
                </a:solidFill>
              </a:rPr>
              <a:t>● dorůstá do výšky 3 – 3,5m</a:t>
            </a:r>
          </a:p>
          <a:p>
            <a:r>
              <a:rPr lang="cs-CZ" sz="2400" b="1" dirty="0" smtClean="0">
                <a:solidFill>
                  <a:srgbClr val="FFC000"/>
                </a:solidFill>
              </a:rPr>
              <a:t>● semena </a:t>
            </a:r>
            <a:r>
              <a:rPr lang="cs-CZ" sz="2400" b="1" dirty="0">
                <a:solidFill>
                  <a:srgbClr val="FFC000"/>
                </a:solidFill>
              </a:rPr>
              <a:t>o</a:t>
            </a:r>
            <a:r>
              <a:rPr lang="cs-CZ" sz="2400" b="1" dirty="0" smtClean="0">
                <a:solidFill>
                  <a:srgbClr val="FFC000"/>
                </a:solidFill>
              </a:rPr>
              <a:t>bsahují jed ricin</a:t>
            </a:r>
            <a:endParaRPr lang="cs-CZ" sz="2400" b="1" dirty="0">
              <a:solidFill>
                <a:srgbClr val="FFC000"/>
              </a:solidFill>
            </a:endParaRPr>
          </a:p>
          <a:p>
            <a:r>
              <a:rPr lang="cs-CZ" sz="2400" b="1" dirty="0" smtClean="0">
                <a:solidFill>
                  <a:srgbClr val="FFC000"/>
                </a:solidFill>
              </a:rPr>
              <a:t>● smrt nastává do týdne po požití semen</a:t>
            </a:r>
          </a:p>
          <a:p>
            <a:r>
              <a:rPr lang="cs-CZ" sz="2400" b="1" dirty="0">
                <a:solidFill>
                  <a:srgbClr val="FFC000"/>
                </a:solidFill>
              </a:rPr>
              <a:t> </a:t>
            </a:r>
            <a:r>
              <a:rPr lang="cs-CZ" sz="2400" b="1" dirty="0" smtClean="0">
                <a:solidFill>
                  <a:srgbClr val="FFC000"/>
                </a:solidFill>
              </a:rPr>
              <a:t>  (dospělí 15-20, dítě 3-5 semen)</a:t>
            </a:r>
          </a:p>
          <a:p>
            <a:r>
              <a:rPr lang="cs-CZ" sz="2400" b="1" dirty="0" smtClean="0">
                <a:solidFill>
                  <a:srgbClr val="FFC000"/>
                </a:solidFill>
              </a:rPr>
              <a:t>● lisováním semen vzniká ricinový olej, </a:t>
            </a:r>
          </a:p>
          <a:p>
            <a:r>
              <a:rPr lang="cs-CZ" sz="2400" b="1" dirty="0">
                <a:solidFill>
                  <a:srgbClr val="FFC000"/>
                </a:solidFill>
              </a:rPr>
              <a:t> </a:t>
            </a:r>
            <a:r>
              <a:rPr lang="cs-CZ" sz="2400" b="1" dirty="0" smtClean="0">
                <a:solidFill>
                  <a:srgbClr val="FFC000"/>
                </a:solidFill>
              </a:rPr>
              <a:t>  který je po povaření neškodný</a:t>
            </a:r>
          </a:p>
          <a:p>
            <a:r>
              <a:rPr lang="cs-CZ" sz="2400" b="1" dirty="0" smtClean="0">
                <a:solidFill>
                  <a:srgbClr val="FFC000"/>
                </a:solidFill>
              </a:rPr>
              <a:t>● využívá se v kosmetice, v lékařství …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94934" y="624244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844828" y="2074452"/>
            <a:ext cx="3316934" cy="830997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Žlutá, prudce jedovatá </a:t>
            </a:r>
          </a:p>
          <a:p>
            <a:r>
              <a:rPr lang="cs-CZ" sz="2400" dirty="0" smtClean="0">
                <a:solidFill>
                  <a:srgbClr val="080808"/>
                </a:solidFill>
              </a:rPr>
              <a:t>bylina.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722584" y="2357735"/>
            <a:ext cx="2046971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Druh olejniny.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85403" y="594798"/>
            <a:ext cx="2169184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Pšenice je … 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154208" y="73967"/>
            <a:ext cx="2922595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080808"/>
                </a:solidFill>
              </a:rPr>
              <a:t>C</a:t>
            </a:r>
            <a:r>
              <a:rPr lang="cs-CZ" sz="2400" dirty="0" smtClean="0">
                <a:solidFill>
                  <a:srgbClr val="080808"/>
                </a:solidFill>
              </a:rPr>
              <a:t>ukrová řepa je … .</a:t>
            </a:r>
            <a:endParaRPr lang="cs-CZ" sz="2400" dirty="0">
              <a:solidFill>
                <a:srgbClr val="080808"/>
              </a:solidFill>
            </a:endParaRPr>
          </a:p>
        </p:txBody>
      </p:sp>
      <p:pic>
        <p:nvPicPr>
          <p:cNvPr id="21" name="Picture 4" descr="Soubor:Fescue 9029 2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2"/>
          <a:stretch/>
        </p:blipFill>
        <p:spPr bwMode="auto">
          <a:xfrm>
            <a:off x="46676" y="48070"/>
            <a:ext cx="1150259" cy="109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185403" y="1168441"/>
            <a:ext cx="2920992" cy="830997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Jarní žlutě kvetoucí </a:t>
            </a:r>
          </a:p>
          <a:p>
            <a:r>
              <a:rPr lang="cs-CZ" sz="2400" dirty="0" smtClean="0">
                <a:solidFill>
                  <a:srgbClr val="080808"/>
                </a:solidFill>
              </a:rPr>
              <a:t>zahradní bylina.</a:t>
            </a:r>
            <a:endParaRPr lang="cs-CZ" sz="2400" dirty="0">
              <a:solidFill>
                <a:srgbClr val="080808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 bwMode="auto">
          <a:xfrm>
            <a:off x="329212" y="1093457"/>
            <a:ext cx="585188" cy="230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se šipkou 22"/>
          <p:cNvCxnSpPr>
            <a:stCxn id="17" idx="1"/>
            <a:endCxn id="15" idx="3"/>
          </p:cNvCxnSpPr>
          <p:nvPr/>
        </p:nvCxnSpPr>
        <p:spPr bwMode="auto">
          <a:xfrm flipH="1" flipV="1">
            <a:off x="3077144" y="2469895"/>
            <a:ext cx="645440" cy="1186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se šipkou 24"/>
          <p:cNvCxnSpPr>
            <a:stCxn id="20" idx="1"/>
            <a:endCxn id="7" idx="3"/>
          </p:cNvCxnSpPr>
          <p:nvPr/>
        </p:nvCxnSpPr>
        <p:spPr bwMode="auto">
          <a:xfrm flipH="1">
            <a:off x="4917347" y="304800"/>
            <a:ext cx="1236861" cy="2899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se šipkou 26"/>
          <p:cNvCxnSpPr>
            <a:stCxn id="19" idx="1"/>
            <a:endCxn id="10" idx="3"/>
          </p:cNvCxnSpPr>
          <p:nvPr/>
        </p:nvCxnSpPr>
        <p:spPr bwMode="auto">
          <a:xfrm flipH="1">
            <a:off x="4948054" y="825631"/>
            <a:ext cx="1237349" cy="1119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římá spojnice se šipkou 28"/>
          <p:cNvCxnSpPr>
            <a:stCxn id="22" idx="1"/>
          </p:cNvCxnSpPr>
          <p:nvPr/>
        </p:nvCxnSpPr>
        <p:spPr bwMode="auto">
          <a:xfrm flipH="1">
            <a:off x="5582394" y="1583940"/>
            <a:ext cx="603009" cy="1226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Přímá spojnice se šipkou 30"/>
          <p:cNvCxnSpPr/>
          <p:nvPr/>
        </p:nvCxnSpPr>
        <p:spPr bwMode="auto">
          <a:xfrm flipH="1" flipV="1">
            <a:off x="5844828" y="1951674"/>
            <a:ext cx="309380" cy="1344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Obdélník 33"/>
          <p:cNvSpPr/>
          <p:nvPr/>
        </p:nvSpPr>
        <p:spPr>
          <a:xfrm>
            <a:off x="1154808" y="945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35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5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592411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ový popisek 6"/>
          <p:cNvSpPr/>
          <p:nvPr/>
        </p:nvSpPr>
        <p:spPr bwMode="auto">
          <a:xfrm>
            <a:off x="34636" y="228599"/>
            <a:ext cx="8021782" cy="3439239"/>
          </a:xfrm>
          <a:prstGeom prst="wedgeRoundRectCallou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</a:rPr>
              <a:t>Ahoj,</a:t>
            </a:r>
          </a:p>
          <a:p>
            <a:r>
              <a:rPr lang="cs-CZ" sz="2800" b="1" dirty="0">
                <a:solidFill>
                  <a:srgbClr val="FFC000"/>
                </a:solidFill>
              </a:rPr>
              <a:t>t</a:t>
            </a:r>
            <a:r>
              <a:rPr lang="cs-CZ" sz="2800" b="1" dirty="0" smtClean="0">
                <a:solidFill>
                  <a:srgbClr val="FFC000"/>
                </a:solidFill>
              </a:rPr>
              <a:t>aky </a:t>
            </a:r>
            <a:r>
              <a:rPr lang="cs-CZ" sz="2800" b="1" dirty="0">
                <a:solidFill>
                  <a:srgbClr val="FFC000"/>
                </a:solidFill>
              </a:rPr>
              <a:t>máte rádi jaro jako já?</a:t>
            </a:r>
          </a:p>
          <a:p>
            <a:r>
              <a:rPr lang="cs-CZ" sz="2800" b="1" dirty="0" smtClean="0">
                <a:solidFill>
                  <a:srgbClr val="FFC000"/>
                </a:solidFill>
              </a:rPr>
              <a:t>Nejvíce se mi líbí, </a:t>
            </a:r>
            <a:r>
              <a:rPr lang="cs-CZ" sz="2800" b="1" dirty="0">
                <a:solidFill>
                  <a:srgbClr val="FFC000"/>
                </a:solidFill>
              </a:rPr>
              <a:t>že všechno krásně kvete.</a:t>
            </a:r>
          </a:p>
          <a:p>
            <a:r>
              <a:rPr lang="cs-CZ" sz="2800" b="1" dirty="0">
                <a:solidFill>
                  <a:srgbClr val="FFC000"/>
                </a:solidFill>
              </a:rPr>
              <a:t>Víte, které </a:t>
            </a:r>
            <a:r>
              <a:rPr lang="cs-CZ" sz="2800" b="1" dirty="0" smtClean="0">
                <a:solidFill>
                  <a:srgbClr val="FFC000"/>
                </a:solidFill>
              </a:rPr>
              <a:t>ros</a:t>
            </a:r>
            <a:r>
              <a:rPr lang="cs-CZ" sz="2800" b="1" dirty="0">
                <a:solidFill>
                  <a:srgbClr val="FFC000"/>
                </a:solidFill>
              </a:rPr>
              <a:t>tliny </a:t>
            </a:r>
            <a:r>
              <a:rPr lang="cs-CZ" sz="2800" b="1" dirty="0" smtClean="0">
                <a:solidFill>
                  <a:srgbClr val="FFC000"/>
                </a:solidFill>
              </a:rPr>
              <a:t>kvetou na </a:t>
            </a:r>
            <a:r>
              <a:rPr lang="cs-CZ" sz="2800" b="1" dirty="0">
                <a:solidFill>
                  <a:srgbClr val="FFC000"/>
                </a:solidFill>
              </a:rPr>
              <a:t>jaře </a:t>
            </a:r>
            <a:r>
              <a:rPr lang="cs-CZ" sz="2800" b="1" dirty="0" smtClean="0">
                <a:solidFill>
                  <a:srgbClr val="FFC000"/>
                </a:solidFill>
              </a:rPr>
              <a:t>na loukách, polích </a:t>
            </a:r>
            <a:r>
              <a:rPr lang="cs-CZ" sz="2800" b="1" dirty="0">
                <a:solidFill>
                  <a:srgbClr val="FFC000"/>
                </a:solidFill>
              </a:rPr>
              <a:t>a v zahradách?</a:t>
            </a:r>
          </a:p>
          <a:p>
            <a:r>
              <a:rPr lang="cs-CZ" sz="2800" b="1" dirty="0" smtClean="0">
                <a:solidFill>
                  <a:srgbClr val="FFC000"/>
                </a:solidFill>
              </a:rPr>
              <a:t>Některé z nich uvidíte na následujících obrázcích</a:t>
            </a:r>
            <a:r>
              <a:rPr lang="cs-CZ" sz="2400" b="1" dirty="0" smtClean="0">
                <a:solidFill>
                  <a:srgbClr val="FFC000"/>
                </a:solidFill>
              </a:rPr>
              <a:t>.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3122180"/>
            <a:ext cx="3431020" cy="34310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2" name="TextovéPole 1"/>
          <p:cNvSpPr txBox="1"/>
          <p:nvPr/>
        </p:nvSpPr>
        <p:spPr>
          <a:xfrm>
            <a:off x="8688820" y="61686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1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11619" y="762000"/>
            <a:ext cx="91197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</a:t>
            </a:r>
            <a:r>
              <a:rPr lang="cs-CZ" sz="1400" dirty="0">
                <a:solidFill>
                  <a:srgbClr val="080808"/>
                </a:solidFill>
              </a:rPr>
              <a:t>) 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2) </a:t>
            </a:r>
            <a:r>
              <a:rPr lang="cs-CZ" sz="1400" dirty="0" err="1">
                <a:solidFill>
                  <a:srgbClr val="080808"/>
                </a:solidFill>
              </a:rPr>
              <a:t>Soubor:Avena-sativa.jpg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16.8.2008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vhttp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cs.wikipedia.org/wiki/Soubor:Avena-sativa.jpg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Soubor:Zea.jpg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9.12.2007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://cs.wikipedia.org/wiki/Soubor:Zea.jpg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4) </a:t>
            </a:r>
            <a:r>
              <a:rPr lang="cs-CZ" sz="1400" dirty="0" err="1">
                <a:solidFill>
                  <a:srgbClr val="080808"/>
                </a:solidFill>
              </a:rPr>
              <a:t>Soubor:Suikermais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bloeiende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kolf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Zea</a:t>
            </a:r>
            <a:r>
              <a:rPr lang="cs-CZ" sz="1400" dirty="0">
                <a:solidFill>
                  <a:srgbClr val="080808"/>
                </a:solidFill>
              </a:rPr>
              <a:t> mays.jpg.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(</a:t>
            </a:r>
            <a:r>
              <a:rPr lang="cs-CZ" sz="1400" dirty="0">
                <a:solidFill>
                  <a:srgbClr val="080808"/>
                </a:solidFill>
              </a:rPr>
              <a:t>CA</a:t>
            </a:r>
            <a:r>
              <a:rPr lang="cs-CZ" sz="1400" dirty="0" smtClean="0">
                <a:solidFill>
                  <a:srgbClr val="080808"/>
                </a:solidFill>
              </a:rPr>
              <a:t>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15.7.2005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://cs.wikipedia.org/wiki/Soubor:Suikermais_bloeiende_kolf_Zea_mays.jpg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5) </a:t>
            </a:r>
            <a:r>
              <a:rPr lang="en-US" sz="1400" dirty="0" err="1">
                <a:solidFill>
                  <a:srgbClr val="080808"/>
                </a:solidFill>
              </a:rPr>
              <a:t>Soubor:Wheat</a:t>
            </a:r>
            <a:r>
              <a:rPr lang="en-US" sz="1400" dirty="0">
                <a:solidFill>
                  <a:srgbClr val="080808"/>
                </a:solidFill>
              </a:rPr>
              <a:t> field.jpg. In: </a:t>
            </a:r>
            <a:r>
              <a:rPr lang="en-US" sz="1400" i="1" dirty="0">
                <a:solidFill>
                  <a:srgbClr val="080808"/>
                </a:solidFill>
              </a:rPr>
              <a:t>Wikipedia: the free encyclopedia</a:t>
            </a:r>
            <a:r>
              <a:rPr lang="en-US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   </a:t>
            </a:r>
            <a:r>
              <a:rPr lang="en-US" sz="1400" dirty="0" smtClean="0">
                <a:solidFill>
                  <a:srgbClr val="080808"/>
                </a:solidFill>
              </a:rPr>
              <a:t>Wikimedia </a:t>
            </a:r>
            <a:r>
              <a:rPr lang="en-US" sz="1400" dirty="0">
                <a:solidFill>
                  <a:srgbClr val="080808"/>
                </a:solidFill>
              </a:rPr>
              <a:t>Foundation, 2001-, 13.7.2005 [cit. 2013-03-11]. </a:t>
            </a:r>
            <a:r>
              <a:rPr lang="en-US" sz="1400" dirty="0" err="1">
                <a:solidFill>
                  <a:srgbClr val="080808"/>
                </a:solidFill>
              </a:rPr>
              <a:t>Dostupné</a:t>
            </a:r>
            <a:r>
              <a:rPr lang="en-US" sz="1400" dirty="0">
                <a:solidFill>
                  <a:srgbClr val="080808"/>
                </a:solidFill>
              </a:rPr>
              <a:t> z: 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   </a:t>
            </a:r>
            <a:r>
              <a:rPr lang="en-US" sz="1400" dirty="0">
                <a:solidFill>
                  <a:srgbClr val="080808"/>
                </a:solidFill>
              </a:rPr>
              <a:t>http://cs.wikipedia.org/wiki/Soubor:Wheat_field.jpg 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6) </a:t>
            </a:r>
            <a:r>
              <a:rPr lang="cs-CZ" sz="1400" dirty="0" err="1">
                <a:solidFill>
                  <a:srgbClr val="080808"/>
                </a:solidFill>
              </a:rPr>
              <a:t>Soubor:Secale</a:t>
            </a:r>
            <a:r>
              <a:rPr lang="cs-CZ" sz="1400" dirty="0">
                <a:solidFill>
                  <a:srgbClr val="080808"/>
                </a:solidFill>
              </a:rPr>
              <a:t> cereale.jpg.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24.8.2005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://cs.wikipedia.org/wiki/Soubor:Secale_cereale.jpg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7) </a:t>
            </a:r>
            <a:r>
              <a:rPr lang="cs-CZ" sz="1400" dirty="0" err="1">
                <a:solidFill>
                  <a:srgbClr val="080808"/>
                </a:solidFill>
              </a:rPr>
              <a:t>Soubor:Escourgeon-Hordeum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vulgare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subsp</a:t>
            </a:r>
            <a:r>
              <a:rPr lang="cs-CZ" sz="1400" dirty="0">
                <a:solidFill>
                  <a:srgbClr val="080808"/>
                </a:solidFill>
              </a:rPr>
              <a:t>. vulgare.jpg.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Francisco </a:t>
            </a:r>
            <a:r>
              <a:rPr lang="cs-CZ" sz="1400" dirty="0">
                <a:solidFill>
                  <a:srgbClr val="080808"/>
                </a:solidFill>
              </a:rPr>
              <a:t>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30.5.2007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://cs.wikipedia.org/wiki/Soubor:Escourgeon-Hordeum_vulgare_subsp._</a:t>
            </a:r>
            <a:r>
              <a:rPr lang="cs-CZ" sz="1400" dirty="0" smtClean="0">
                <a:solidFill>
                  <a:srgbClr val="080808"/>
                </a:solidFill>
              </a:rPr>
              <a:t>vulgare.jpg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8) </a:t>
            </a:r>
            <a:r>
              <a:rPr lang="cs-CZ" sz="1400" dirty="0" err="1">
                <a:solidFill>
                  <a:srgbClr val="080808"/>
                </a:solidFill>
              </a:rPr>
              <a:t>Soubor:Zuckerrübe.jpg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8.8.2006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://cs.wikipedia.org/wiki/Soubor:Zuckerr%C3%BCbe.jpg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9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Soubor:SugarBeet.jpg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20.3.2006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cs.wikipedia.org/wiki/Soubor:SugarBeet.jpg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11619" y="14793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34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26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200" y="1524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9099" y="680621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10) </a:t>
            </a:r>
            <a:r>
              <a:rPr lang="cs-CZ" sz="1400" dirty="0" err="1">
                <a:solidFill>
                  <a:srgbClr val="080808"/>
                </a:solidFill>
              </a:rPr>
              <a:t>Soubor:Aardappel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bloeiend</a:t>
            </a:r>
            <a:r>
              <a:rPr lang="cs-CZ" sz="1400" dirty="0">
                <a:solidFill>
                  <a:srgbClr val="080808"/>
                </a:solidFill>
              </a:rPr>
              <a:t> Fresco.jpg.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29.3.2007 [cit. 2013-03-27]. Dostupné z: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://cs.wikipedia.org/wiki/Soubor:Aardappel_bloeiend_Fresco.jpg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11) </a:t>
            </a:r>
            <a:r>
              <a:rPr lang="cs-CZ" sz="1400" dirty="0" err="1">
                <a:solidFill>
                  <a:srgbClr val="080808"/>
                </a:solidFill>
              </a:rPr>
              <a:t>Soubor:Potato</a:t>
            </a:r>
            <a:r>
              <a:rPr lang="cs-CZ" sz="1400" dirty="0">
                <a:solidFill>
                  <a:srgbClr val="080808"/>
                </a:solidFill>
              </a:rPr>
              <a:t> plant.jpg.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9.9.2009 [cit. 2013-03-11]. Dostupné z: http://cs.wikipedia.org/wiki/Soubor:Potato_plant.jpg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12) File:Doperwt </a:t>
            </a:r>
            <a:r>
              <a:rPr lang="cs-CZ" sz="1400" dirty="0" err="1">
                <a:solidFill>
                  <a:srgbClr val="080808"/>
                </a:solidFill>
              </a:rPr>
              <a:t>rijserwt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peulen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Pisum</a:t>
            </a:r>
            <a:r>
              <a:rPr lang="cs-CZ" sz="1400" dirty="0">
                <a:solidFill>
                  <a:srgbClr val="080808"/>
                </a:solidFill>
              </a:rPr>
              <a:t> sativum.jpg.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21.6.2005 [cit. 2014-10-04].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://commons.wikimedia.org/wiki/File:Doperwt_rijserwt_peulen_Pisum_sativum.jpg</a:t>
            </a:r>
            <a:r>
              <a:rPr lang="cs-CZ" sz="1400" dirty="0"/>
              <a:t> 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13) </a:t>
            </a:r>
            <a:r>
              <a:rPr lang="cs-CZ" sz="1400" dirty="0" err="1">
                <a:solidFill>
                  <a:srgbClr val="080808"/>
                </a:solidFill>
              </a:rPr>
              <a:t>Soubor:Phaseolus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vulgaris</a:t>
            </a:r>
            <a:r>
              <a:rPr lang="cs-CZ" sz="1400" dirty="0">
                <a:solidFill>
                  <a:srgbClr val="080808"/>
                </a:solidFill>
              </a:rPr>
              <a:t> seed.jpg.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cs.wikipedia.org/wiki/Soubor:Phaseolus_vulgaris_seed.jpg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14) </a:t>
            </a:r>
            <a:r>
              <a:rPr lang="cs-CZ" sz="1400" dirty="0">
                <a:solidFill>
                  <a:srgbClr val="080808"/>
                </a:solidFill>
              </a:rPr>
              <a:t>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15) </a:t>
            </a:r>
            <a:r>
              <a:rPr lang="cs-CZ" sz="1400" dirty="0">
                <a:solidFill>
                  <a:srgbClr val="080808"/>
                </a:solidFill>
              </a:rPr>
              <a:t>Soubor:3 </a:t>
            </a:r>
            <a:r>
              <a:rPr lang="cs-CZ" sz="1400" dirty="0" err="1">
                <a:solidFill>
                  <a:srgbClr val="080808"/>
                </a:solidFill>
              </a:rPr>
              <a:t>types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of</a:t>
            </a:r>
            <a:r>
              <a:rPr lang="cs-CZ" sz="1400" dirty="0">
                <a:solidFill>
                  <a:srgbClr val="080808"/>
                </a:solidFill>
              </a:rPr>
              <a:t> lentil.jpg.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3.7.2010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://cs.wikipedia.org/wiki/Soubor:3_types_of_lentil.jpg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16) </a:t>
            </a:r>
            <a:r>
              <a:rPr lang="cs-CZ" sz="1400" dirty="0" err="1">
                <a:solidFill>
                  <a:srgbClr val="080808"/>
                </a:solidFill>
              </a:rPr>
              <a:t>Soubor:Soja.jpg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2001-</a:t>
            </a:r>
            <a:r>
              <a:rPr lang="cs-CZ" sz="1400" dirty="0">
                <a:solidFill>
                  <a:srgbClr val="080808"/>
                </a:solidFill>
              </a:rPr>
              <a:t>, 29.9.2006 [cit. 2013-03-26]. Dostupné z: http://cs.wikipedia.org/wiki/Soubor:Soja.jpg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17) </a:t>
            </a:r>
            <a:r>
              <a:rPr lang="cs-CZ" sz="1400" dirty="0" err="1">
                <a:solidFill>
                  <a:srgbClr val="080808"/>
                </a:solidFill>
              </a:rPr>
              <a:t>Soubor:A</a:t>
            </a:r>
            <a:r>
              <a:rPr lang="cs-CZ" sz="1400" dirty="0">
                <a:solidFill>
                  <a:srgbClr val="080808"/>
                </a:solidFill>
              </a:rPr>
              <a:t> sunflower.jpg.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20.11.2005 [cit. 2013-02-27].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Dostupné </a:t>
            </a:r>
            <a:r>
              <a:rPr lang="cs-CZ" sz="1400" dirty="0">
                <a:solidFill>
                  <a:srgbClr val="080808"/>
                </a:solidFill>
              </a:rPr>
              <a:t>z: 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cs.wikipedia.org/wiki/Soubor:A_sunflower.jpg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18) </a:t>
            </a:r>
            <a:r>
              <a:rPr lang="cs-CZ" sz="1400" dirty="0" err="1">
                <a:solidFill>
                  <a:srgbClr val="080808"/>
                </a:solidFill>
              </a:rPr>
              <a:t>Soubor:Brassica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napus</a:t>
            </a:r>
            <a:r>
              <a:rPr lang="cs-CZ" sz="1400" dirty="0">
                <a:solidFill>
                  <a:srgbClr val="080808"/>
                </a:solidFill>
              </a:rPr>
              <a:t> - Köhler–s Medizinal-Pflanzen-169.jpg.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9.2.2007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://cs.wikipedia.org/wiki/Soubor:Brassica_napus_-_</a:t>
            </a:r>
            <a:r>
              <a:rPr lang="cs-CZ" sz="1400" dirty="0" smtClean="0">
                <a:solidFill>
                  <a:srgbClr val="080808"/>
                </a:solidFill>
              </a:rPr>
              <a:t>K%C3%B6hler%E2%80%93s_Medizinal-Pflanzen-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169.jpg</a:t>
            </a:r>
            <a:endParaRPr lang="cs-CZ" sz="1400" dirty="0">
              <a:solidFill>
                <a:srgbClr val="080808"/>
              </a:solidFill>
            </a:endParaRPr>
          </a:p>
          <a:p>
            <a:endParaRPr lang="cs-CZ" sz="1400" dirty="0" smtClean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44687" y="62398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19) </a:t>
            </a:r>
            <a:r>
              <a:rPr lang="cs-CZ" sz="1400" dirty="0" err="1">
                <a:solidFill>
                  <a:srgbClr val="080808"/>
                </a:solidFill>
              </a:rPr>
              <a:t>Soubor:Papaver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April</a:t>
            </a:r>
            <a:r>
              <a:rPr lang="cs-CZ" sz="1400" dirty="0">
                <a:solidFill>
                  <a:srgbClr val="080808"/>
                </a:solidFill>
              </a:rPr>
              <a:t> 2010-3.jpg.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14.4.2010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://cs.wikipedia.org/wiki/Soubor:Papaver_April_2010-3.jpg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20) </a:t>
            </a:r>
            <a:r>
              <a:rPr lang="cs-CZ" sz="1400" dirty="0" err="1">
                <a:solidFill>
                  <a:srgbClr val="080808"/>
                </a:solidFill>
              </a:rPr>
              <a:t>Soubor:Thlaspi</a:t>
            </a:r>
            <a:r>
              <a:rPr lang="cs-CZ" sz="1400" dirty="0">
                <a:solidFill>
                  <a:srgbClr val="080808"/>
                </a:solidFill>
              </a:rPr>
              <a:t> arvense.jpeg.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7.9.2006 [cit. 2013-02-27].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cs.wikipedia.org/wiki/Soubor:Thlaspi_arvense.jpeg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21) </a:t>
            </a:r>
            <a:r>
              <a:rPr lang="cs-CZ" sz="1400" dirty="0" err="1">
                <a:solidFill>
                  <a:srgbClr val="080808"/>
                </a:solidFill>
              </a:rPr>
              <a:t>Soubor:Bolderik</a:t>
            </a:r>
            <a:r>
              <a:rPr lang="cs-CZ" sz="1400" dirty="0">
                <a:solidFill>
                  <a:srgbClr val="080808"/>
                </a:solidFill>
              </a:rPr>
              <a:t> 26-08-2005 12.40.56.JPG.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1.9.2005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://cs.wikipedia.org/wiki/Soubor:Bolderik_26-08-2005_12.40.56.JPG	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22) </a:t>
            </a:r>
            <a:r>
              <a:rPr lang="cs-CZ" sz="1400" dirty="0" err="1">
                <a:solidFill>
                  <a:srgbClr val="080808"/>
                </a:solidFill>
              </a:rPr>
              <a:t>Soubor:Papaver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rhoeas</a:t>
            </a:r>
            <a:r>
              <a:rPr lang="cs-CZ" sz="1400" dirty="0">
                <a:solidFill>
                  <a:srgbClr val="080808"/>
                </a:solidFill>
              </a:rPr>
              <a:t> LC0050.jpg.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11.6.2007 [cit. 2013-02-27].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cs.wikipedia.org/wiki/Soubor:Papaver_rhoeas_LC0050.jpg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23</a:t>
            </a:r>
            <a:r>
              <a:rPr lang="cs-CZ" sz="1400" dirty="0">
                <a:solidFill>
                  <a:srgbClr val="080808"/>
                </a:solidFill>
              </a:rPr>
              <a:t>) File:Herik 17-10-2005 14.00.04.JPG.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4.11.2005 [cit. 2014-10-04].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commons.wikimedia.org/wiki/File:Herik_17-10-2005_14.00.04.JPG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24) </a:t>
            </a:r>
            <a:r>
              <a:rPr lang="cs-CZ" sz="1400" dirty="0" err="1">
                <a:solidFill>
                  <a:srgbClr val="080808"/>
                </a:solidFill>
              </a:rPr>
              <a:t>Soubor:Convolvulus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arvenvis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flower</a:t>
            </a:r>
            <a:r>
              <a:rPr lang="cs-CZ" sz="1400" dirty="0">
                <a:solidFill>
                  <a:srgbClr val="080808"/>
                </a:solidFill>
              </a:rPr>
              <a:t> leaves.jpg.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30.5.2007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://cs.wikipedia.org/wiki/Soubor:Convolvulus_arvenvis_flower_leaves.jpg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25) File:Capsella </a:t>
            </a:r>
            <a:r>
              <a:rPr lang="cs-CZ" sz="1400" dirty="0" err="1">
                <a:solidFill>
                  <a:srgbClr val="080808"/>
                </a:solidFill>
              </a:rPr>
              <a:t>bursa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pastoris</a:t>
            </a:r>
            <a:r>
              <a:rPr lang="cs-CZ" sz="1400" dirty="0">
                <a:solidFill>
                  <a:srgbClr val="080808"/>
                </a:solidFill>
              </a:rPr>
              <a:t> lomme.jpg.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</a:t>
            </a:r>
            <a:r>
              <a:rPr lang="cs-CZ" sz="1400" dirty="0" smtClean="0">
                <a:solidFill>
                  <a:srgbClr val="080808"/>
                </a:solidFill>
              </a:rPr>
              <a:t>):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25.6.2005 [cit. 2014-10-04].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commons.wikimedia.org/wiki/File:Capsella_bursa_pastoris_lomme.jpg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26) </a:t>
            </a:r>
            <a:r>
              <a:rPr lang="cs-CZ" sz="1400" dirty="0" err="1">
                <a:solidFill>
                  <a:srgbClr val="080808"/>
                </a:solidFill>
              </a:rPr>
              <a:t>Soubor:Red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clover</a:t>
            </a:r>
            <a:r>
              <a:rPr lang="cs-CZ" sz="1400" dirty="0">
                <a:solidFill>
                  <a:srgbClr val="080808"/>
                </a:solidFill>
              </a:rPr>
              <a:t> closeup.jpg.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5.12.2007 [cit. 2013-02-28].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http://cs.wikipedia.org/wiki/Soubor:Red_clover_closeup.jpg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27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Soubor:Lucerne</a:t>
            </a:r>
            <a:r>
              <a:rPr lang="cs-CZ" sz="1400" dirty="0">
                <a:solidFill>
                  <a:srgbClr val="080808"/>
                </a:solidFill>
              </a:rPr>
              <a:t> flowers.jpg.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18.2.2006 [cit. 2013-03-27].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Dostupné </a:t>
            </a:r>
            <a:r>
              <a:rPr lang="cs-CZ" sz="1400" dirty="0">
                <a:solidFill>
                  <a:srgbClr val="080808"/>
                </a:solidFill>
              </a:rPr>
              <a:t>z: 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://cs.wikipedia.org/wiki/Soubor:Lucerne_flowers.jpg  </a:t>
            </a:r>
          </a:p>
          <a:p>
            <a:endParaRPr lang="cs-CZ" sz="1400" dirty="0" smtClean="0">
              <a:solidFill>
                <a:srgbClr val="080808"/>
              </a:solidFill>
            </a:endParaRPr>
          </a:p>
          <a:p>
            <a:endParaRPr lang="cs-CZ" sz="1400" dirty="0" smtClean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6200" y="1524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90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200" y="1524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46630" y="762000"/>
            <a:ext cx="911659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28) </a:t>
            </a:r>
            <a:r>
              <a:rPr lang="cs-CZ" sz="1400" dirty="0" err="1">
                <a:solidFill>
                  <a:srgbClr val="080808"/>
                </a:solidFill>
              </a:rPr>
              <a:t>Soubor:Cannabis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sativa</a:t>
            </a:r>
            <a:r>
              <a:rPr lang="cs-CZ" sz="1400" dirty="0">
                <a:solidFill>
                  <a:srgbClr val="080808"/>
                </a:solidFill>
              </a:rPr>
              <a:t> plant (4).JPG.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10.9.2010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://cs.wikipedia.org/wiki/Soubor:Cannabis_sativa_plant_(4).JPG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29) </a:t>
            </a:r>
            <a:r>
              <a:rPr lang="cs-CZ" sz="1400" dirty="0">
                <a:solidFill>
                  <a:srgbClr val="080808"/>
                </a:solidFill>
              </a:rPr>
              <a:t>File:Linum </a:t>
            </a:r>
            <a:r>
              <a:rPr lang="cs-CZ" sz="1400" dirty="0" err="1">
                <a:solidFill>
                  <a:srgbClr val="080808"/>
                </a:solidFill>
              </a:rPr>
              <a:t>usitatissimum</a:t>
            </a:r>
            <a:r>
              <a:rPr lang="cs-CZ" sz="1400" dirty="0">
                <a:solidFill>
                  <a:srgbClr val="080808"/>
                </a:solidFill>
              </a:rPr>
              <a:t> L ag1.jpg.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5.1.2012 [cit. 2014-10-04].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commons.wikimedia.org/wiki/File:Linum_usitatissimum_L_ag1.jpg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30) </a:t>
            </a:r>
            <a:r>
              <a:rPr lang="cs-CZ" sz="1400" dirty="0">
                <a:solidFill>
                  <a:srgbClr val="080808"/>
                </a:solidFill>
              </a:rPr>
              <a:t>Soubor:Alopecurus.pratensis.2.jpg.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26.2..2007 [cit. 2013-03-27]. Dostupné z</a:t>
            </a:r>
            <a:r>
              <a:rPr lang="cs-CZ" sz="1400" dirty="0" smtClean="0">
                <a:solidFill>
                  <a:srgbClr val="080808"/>
                </a:solidFill>
              </a:rPr>
              <a:t>: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>
                <a:solidFill>
                  <a:srgbClr val="080808"/>
                </a:solidFill>
              </a:rPr>
              <a:t>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cs.wikipedia.org/wiki/Soubor:Alopecurus.pratensis.2.jpg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31) </a:t>
            </a:r>
            <a:r>
              <a:rPr lang="cs-CZ" sz="1400" dirty="0" err="1">
                <a:solidFill>
                  <a:srgbClr val="080808"/>
                </a:solidFill>
              </a:rPr>
              <a:t>Soubor:Poa.pratensis.jpg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24.2.2006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://cs.wikipedia.org/wiki/Soubor:Poa.pratensis.jpg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32) </a:t>
            </a:r>
            <a:r>
              <a:rPr lang="cs-CZ" sz="1400" dirty="0" err="1">
                <a:solidFill>
                  <a:srgbClr val="080808"/>
                </a:solidFill>
              </a:rPr>
              <a:t>Soubor:Dactylis</a:t>
            </a:r>
            <a:r>
              <a:rPr lang="cs-CZ" sz="1400" dirty="0">
                <a:solidFill>
                  <a:srgbClr val="080808"/>
                </a:solidFill>
              </a:rPr>
              <a:t> glomerata.jpg.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5.6.2006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://cs.wikipedia.org/wiki/Soubor:Dactylis_glomerata.jpg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33) </a:t>
            </a:r>
            <a:r>
              <a:rPr lang="cs-CZ" sz="1400" dirty="0" err="1">
                <a:solidFill>
                  <a:srgbClr val="080808"/>
                </a:solidFill>
              </a:rPr>
              <a:t>Soubor:Italiaans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raaigras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Lolium</a:t>
            </a:r>
            <a:r>
              <a:rPr lang="cs-CZ" sz="1400" dirty="0">
                <a:solidFill>
                  <a:srgbClr val="080808"/>
                </a:solidFill>
              </a:rPr>
              <a:t> multiflorum.jpg.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8.6..2005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://cs.wikipedia.org/wiki/Soubor:Italiaans_raaigras_Lolium_multiflorum.jpg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34) </a:t>
            </a:r>
            <a:r>
              <a:rPr lang="cs-CZ" sz="1400" dirty="0" err="1">
                <a:solidFill>
                  <a:srgbClr val="080808"/>
                </a:solidFill>
              </a:rPr>
              <a:t>Soubor:Fescue</a:t>
            </a:r>
            <a:r>
              <a:rPr lang="cs-CZ" sz="1400" dirty="0">
                <a:solidFill>
                  <a:srgbClr val="080808"/>
                </a:solidFill>
              </a:rPr>
              <a:t> 9029 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18.6.2008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://cs.wikipedia.org/wiki/Soubor:Fescue_9029_2.jpg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35) </a:t>
            </a:r>
            <a:r>
              <a:rPr lang="cs-CZ" sz="1400" dirty="0" err="1">
                <a:solidFill>
                  <a:srgbClr val="080808"/>
                </a:solidFill>
              </a:rPr>
              <a:t>Soubor:Timoteegras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bloeiwijze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Phleum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pratense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subsp</a:t>
            </a:r>
            <a:r>
              <a:rPr lang="cs-CZ" sz="1400" dirty="0">
                <a:solidFill>
                  <a:srgbClr val="080808"/>
                </a:solidFill>
              </a:rPr>
              <a:t> pratense.jpg.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[</a:t>
            </a:r>
            <a:r>
              <a:rPr lang="cs-CZ" sz="1400" dirty="0">
                <a:solidFill>
                  <a:srgbClr val="080808"/>
                </a:solidFill>
              </a:rPr>
              <a:t>online]. </a:t>
            </a:r>
            <a:r>
              <a:rPr lang="cs-CZ" sz="1400" dirty="0" smtClean="0">
                <a:solidFill>
                  <a:srgbClr val="080808"/>
                </a:solidFill>
              </a:rPr>
              <a:t>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6.6.2005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://cs.wikipedia.org/wiki/Soubor:Timoteegras_bloeiwijze_Phleum_pratense_subsp_pratense.jpg </a:t>
            </a:r>
          </a:p>
        </p:txBody>
      </p:sp>
    </p:spTree>
    <p:extLst>
      <p:ext uri="{BB962C8B-B14F-4D97-AF65-F5344CB8AC3E}">
        <p14:creationId xmlns:p14="http://schemas.microsoft.com/office/powerpoint/2010/main" val="264412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609" y="709752"/>
            <a:ext cx="924804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36) </a:t>
            </a:r>
            <a:r>
              <a:rPr lang="cs-CZ" sz="1400" dirty="0" err="1">
                <a:solidFill>
                  <a:srgbClr val="080808"/>
                </a:solidFill>
              </a:rPr>
              <a:t>Soubor:Primula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veris</a:t>
            </a:r>
            <a:r>
              <a:rPr lang="cs-CZ" sz="1400" dirty="0">
                <a:solidFill>
                  <a:srgbClr val="080808"/>
                </a:solidFill>
              </a:rPr>
              <a:t> 0x.JPG.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5.5.2008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http://cs.wikipedia.org/wiki/Soubor:Primula_veris_0x.JPG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37) </a:t>
            </a:r>
            <a:r>
              <a:rPr lang="cs-CZ" sz="1400" dirty="0" err="1">
                <a:solidFill>
                  <a:srgbClr val="080808"/>
                </a:solidFill>
              </a:rPr>
              <a:t>Soubor:A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Gänseblkümchen</a:t>
            </a:r>
            <a:r>
              <a:rPr lang="cs-CZ" sz="1400" dirty="0">
                <a:solidFill>
                  <a:srgbClr val="080808"/>
                </a:solidFill>
              </a:rPr>
              <a:t> 45be 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19.12.2011 [cit. 2013-02-28].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http://cs.wikipedia.org/wiki/Soubor:A_G%C3%A4nseblk%C3%BCmchen_45be_1.jpg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38) </a:t>
            </a:r>
            <a:r>
              <a:rPr lang="cs-CZ" sz="1400" dirty="0" err="1">
                <a:solidFill>
                  <a:srgbClr val="080808"/>
                </a:solidFill>
              </a:rPr>
              <a:t>Soubor:Viola</a:t>
            </a:r>
            <a:r>
              <a:rPr lang="cs-CZ" sz="1400" dirty="0">
                <a:solidFill>
                  <a:srgbClr val="080808"/>
                </a:solidFill>
              </a:rPr>
              <a:t> odorata1.JPG.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27.3.2007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://cs.wikipedia.org/wiki/Soubor:Viola_odorata1.JPG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39) </a:t>
            </a:r>
            <a:r>
              <a:rPr lang="cs-CZ" sz="1400" dirty="0" err="1">
                <a:solidFill>
                  <a:srgbClr val="080808"/>
                </a:solidFill>
              </a:rPr>
              <a:t>Soubor:Pulsatilla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pratensis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subsp</a:t>
            </a:r>
            <a:r>
              <a:rPr lang="cs-CZ" sz="1400" dirty="0">
                <a:solidFill>
                  <a:srgbClr val="080808"/>
                </a:solidFill>
              </a:rPr>
              <a:t>. bohemica5.jpg.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24.4.2009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://cs.wikipedia.org/wiki/Soubor:Pulsatilla_pratensis_subsp._bohemica5.jpg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40) </a:t>
            </a:r>
            <a:r>
              <a:rPr lang="cs-CZ" sz="1400" dirty="0" err="1" smtClean="0">
                <a:solidFill>
                  <a:srgbClr val="080808"/>
                </a:solidFill>
              </a:rPr>
              <a:t>Soubor:Bile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potoky3.jpg.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5.4.2007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://cs.wikipedia.org/wiki/Soubor:Bile_potoky3.jpg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41) </a:t>
            </a:r>
            <a:r>
              <a:rPr lang="cs-CZ" sz="1400" dirty="0" err="1">
                <a:solidFill>
                  <a:srgbClr val="080808"/>
                </a:solidFill>
              </a:rPr>
              <a:t>Soubor:Rununculus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arcis</a:t>
            </a:r>
            <a:r>
              <a:rPr lang="cs-CZ" sz="1400" dirty="0">
                <a:solidFill>
                  <a:srgbClr val="080808"/>
                </a:solidFill>
              </a:rPr>
              <a:t> pryskyřník prudký 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13.5.2011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://cs.wikipedia.org/wiki/Soubor:Rununculus_arcis_prysky%C5%99n%C3%ADk_prudk%C3%BD_1.jpg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42) </a:t>
            </a:r>
            <a:r>
              <a:rPr lang="cs-CZ" sz="1400" dirty="0" err="1">
                <a:solidFill>
                  <a:srgbClr val="080808"/>
                </a:solidFill>
              </a:rPr>
              <a:t>Soubor:Plantago</a:t>
            </a:r>
            <a:r>
              <a:rPr lang="cs-CZ" sz="1400" dirty="0">
                <a:solidFill>
                  <a:srgbClr val="080808"/>
                </a:solidFill>
              </a:rPr>
              <a:t> lanceolata3.jpg.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8.2.2008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cs.wikipedia.org/wiki/Soubor:Plantago_lanceolata3.jpg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43) </a:t>
            </a:r>
            <a:r>
              <a:rPr lang="cs-CZ" sz="1400" dirty="0" err="1">
                <a:solidFill>
                  <a:srgbClr val="080808"/>
                </a:solidFill>
              </a:rPr>
              <a:t>Soubor:Odontites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vernus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vallee</a:t>
            </a:r>
            <a:r>
              <a:rPr lang="cs-CZ" sz="1400" dirty="0">
                <a:solidFill>
                  <a:srgbClr val="080808"/>
                </a:solidFill>
              </a:rPr>
              <a:t>-de-</a:t>
            </a:r>
            <a:r>
              <a:rPr lang="cs-CZ" sz="1400" dirty="0" err="1">
                <a:solidFill>
                  <a:srgbClr val="080808"/>
                </a:solidFill>
              </a:rPr>
              <a:t>grace</a:t>
            </a:r>
            <a:r>
              <a:rPr lang="cs-CZ" sz="1400" dirty="0">
                <a:solidFill>
                  <a:srgbClr val="080808"/>
                </a:solidFill>
              </a:rPr>
              <a:t>-</a:t>
            </a:r>
            <a:r>
              <a:rPr lang="cs-CZ" sz="1400" dirty="0" err="1">
                <a:solidFill>
                  <a:srgbClr val="080808"/>
                </a:solidFill>
              </a:rPr>
              <a:t>amiens</a:t>
            </a:r>
            <a:r>
              <a:rPr lang="cs-CZ" sz="1400" dirty="0">
                <a:solidFill>
                  <a:srgbClr val="080808"/>
                </a:solidFill>
              </a:rPr>
              <a:t> 80 22062007 3.jpg.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[</a:t>
            </a:r>
            <a:r>
              <a:rPr lang="cs-CZ" sz="1400" dirty="0">
                <a:solidFill>
                  <a:srgbClr val="080808"/>
                </a:solidFill>
              </a:rPr>
              <a:t>online]. San Francisco (CA):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30.3.2011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cs.wikipedia.org/wiki/Soubor:Odontites_vernus_vallee-de-grace-amiens_80_22062007_3.jpg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200" y="1524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49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" y="723484"/>
            <a:ext cx="9119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44) </a:t>
            </a:r>
            <a:r>
              <a:rPr lang="cs-CZ" sz="1400" dirty="0" err="1">
                <a:solidFill>
                  <a:srgbClr val="080808"/>
                </a:solidFill>
              </a:rPr>
              <a:t>Soubor:Achillea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millefolium</a:t>
            </a:r>
            <a:r>
              <a:rPr lang="cs-CZ" sz="1400" dirty="0">
                <a:solidFill>
                  <a:srgbClr val="080808"/>
                </a:solidFill>
              </a:rPr>
              <a:t> 002.JPG.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9.1.2010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http://cs.wikipedia.org/wiki/Soubor:Achillea_millefolium_002.JPG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45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Soubor:Trifolium-repens.jpg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2.10.2007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http://cs.wikipedia.org/wiki/Soubor:Trifolium-repens.jpg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46) </a:t>
            </a:r>
            <a:r>
              <a:rPr lang="cs-CZ" sz="1400" dirty="0" err="1">
                <a:solidFill>
                  <a:srgbClr val="080808"/>
                </a:solidFill>
              </a:rPr>
              <a:t>Soubor:Leucanthemum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vulgare</a:t>
            </a:r>
            <a:r>
              <a:rPr lang="cs-CZ" sz="1400" dirty="0">
                <a:solidFill>
                  <a:srgbClr val="080808"/>
                </a:solidFill>
              </a:rPr>
              <a:t> Kaldari.jpg.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</a:t>
            </a:r>
            <a:r>
              <a:rPr lang="cs-CZ" sz="1400" dirty="0" smtClean="0">
                <a:solidFill>
                  <a:srgbClr val="080808"/>
                </a:solidFill>
              </a:rPr>
              <a:t>):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23.6.2009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://cs.wikipedia.org/wiki/Soubor:Leucanthemum_vulgare_Kaldari.jpg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47) </a:t>
            </a:r>
            <a:r>
              <a:rPr lang="cs-CZ" sz="1400" dirty="0" err="1">
                <a:solidFill>
                  <a:srgbClr val="080808"/>
                </a:solidFill>
              </a:rPr>
              <a:t>Soubor:Pampeliška.jpg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19.5.2006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://cs.wikipedia.org/wiki/Soubor:Pampeli%C5%A1ka.jpg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48) </a:t>
            </a:r>
            <a:r>
              <a:rPr lang="cs-CZ" sz="1400" dirty="0" err="1">
                <a:solidFill>
                  <a:srgbClr val="080808"/>
                </a:solidFill>
              </a:rPr>
              <a:t>Soubor:Paardebloem.jpg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21.4.2005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://cs.wikipedia.org/wiki/Soubor:Paardebloem.jpg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49) </a:t>
            </a:r>
            <a:r>
              <a:rPr lang="cs-CZ" sz="1400" dirty="0" err="1">
                <a:solidFill>
                  <a:srgbClr val="080808"/>
                </a:solidFill>
              </a:rPr>
              <a:t>Soubor:Blütenstand</a:t>
            </a:r>
            <a:r>
              <a:rPr lang="cs-CZ" sz="1400" dirty="0">
                <a:solidFill>
                  <a:srgbClr val="080808"/>
                </a:solidFill>
              </a:rPr>
              <a:t> Sauerampfer.jpg.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24.2.2006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://cs.wikipedia.org/wiki/Soubor:Bl%C3%BCtenstand_Sauerampfer.jpg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50) </a:t>
            </a:r>
            <a:r>
              <a:rPr lang="cs-CZ" sz="1400" dirty="0" err="1">
                <a:solidFill>
                  <a:srgbClr val="080808"/>
                </a:solidFill>
              </a:rPr>
              <a:t>Soubor:Stellaria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holostea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Grote</a:t>
            </a:r>
            <a:r>
              <a:rPr lang="cs-CZ" sz="1400" dirty="0">
                <a:solidFill>
                  <a:srgbClr val="080808"/>
                </a:solidFill>
              </a:rPr>
              <a:t> muur.jpg.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8.6..2005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://cs.wikipedia.org/wiki/Soubor:Stellaria_holostea_Grote_muur.jpg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51) </a:t>
            </a:r>
            <a:r>
              <a:rPr lang="cs-CZ" sz="1400" dirty="0" err="1">
                <a:solidFill>
                  <a:srgbClr val="080808"/>
                </a:solidFill>
              </a:rPr>
              <a:t>Soubor:XN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Lychnis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flos</a:t>
            </a:r>
            <a:r>
              <a:rPr lang="cs-CZ" sz="1400" dirty="0">
                <a:solidFill>
                  <a:srgbClr val="080808"/>
                </a:solidFill>
              </a:rPr>
              <a:t> cuculi.jpg.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6.2.2006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cs.wikipedia.org/wiki/Soubor:XN_Lychnis_flos_cuculi.jpg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6200" y="1524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25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1524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2275" y="762000"/>
            <a:ext cx="91220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52) </a:t>
            </a:r>
            <a:r>
              <a:rPr lang="cs-CZ" sz="1400" dirty="0" err="1">
                <a:solidFill>
                  <a:srgbClr val="080808"/>
                </a:solidFill>
              </a:rPr>
              <a:t>Soubor:Veronica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chamaedrys</a:t>
            </a:r>
            <a:r>
              <a:rPr lang="cs-CZ" sz="1400" dirty="0">
                <a:solidFill>
                  <a:srgbClr val="080808"/>
                </a:solidFill>
              </a:rPr>
              <a:t> Ehrenpreis.jpg.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21.4..2005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http://cs.wikipedia.org/wiki/Soubor:Veronica_chamaedrys_Ehrenpreis.jpg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53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Soubor:Cardamine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pratensis</a:t>
            </a:r>
            <a:r>
              <a:rPr lang="cs-CZ" sz="1400" dirty="0">
                <a:solidFill>
                  <a:srgbClr val="080808"/>
                </a:solidFill>
              </a:rPr>
              <a:t> 002.JPG.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8.2.2010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http://cs.wikipedia.org/wiki/Soubor:Cardamine_pratensis_002.JPG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54) </a:t>
            </a:r>
            <a:r>
              <a:rPr lang="cs-CZ" sz="1400" dirty="0">
                <a:solidFill>
                  <a:srgbClr val="080808"/>
                </a:solidFill>
              </a:rPr>
              <a:t>Soubor:Akelei004.jpg.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25.5..2008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://cs.wikipedia.org/wiki/Soubor:Akelei004.jpg </a:t>
            </a:r>
          </a:p>
          <a:p>
            <a:pPr eaLnBrk="1" hangingPunct="1"/>
            <a:r>
              <a:rPr lang="cs-CZ" sz="1400" dirty="0" smtClean="0">
                <a:solidFill>
                  <a:srgbClr val="080808"/>
                </a:solidFill>
              </a:rPr>
              <a:t>55) </a:t>
            </a:r>
            <a:r>
              <a:rPr lang="cs-CZ" sz="1400" dirty="0" err="1">
                <a:solidFill>
                  <a:srgbClr val="080808"/>
                </a:solidFill>
              </a:rPr>
              <a:t>Soubor:Galanthus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nivalis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close</a:t>
            </a:r>
            <a:r>
              <a:rPr lang="cs-CZ" sz="1400" dirty="0">
                <a:solidFill>
                  <a:srgbClr val="080808"/>
                </a:solidFill>
              </a:rPr>
              <a:t>-up aka.jpg.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     </a:t>
            </a:r>
          </a:p>
          <a:p>
            <a:pPr eaLnBrk="1" hangingPunct="1"/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30.3.2005 [cit. 27.2.2013]. Dostupné z: </a:t>
            </a:r>
          </a:p>
          <a:p>
            <a:pPr eaLnBrk="1" hangingPunct="1"/>
            <a:r>
              <a:rPr lang="cs-CZ" sz="1400" dirty="0">
                <a:solidFill>
                  <a:srgbClr val="080808"/>
                </a:solidFill>
              </a:rPr>
              <a:t>      http://cs.wikipedia.org/wiki/Soubor:Galanthus_nivalis_close-up_aka.jpg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56) </a:t>
            </a:r>
            <a:r>
              <a:rPr lang="cs-CZ" sz="1400" dirty="0" err="1">
                <a:solidFill>
                  <a:srgbClr val="080808"/>
                </a:solidFill>
              </a:rPr>
              <a:t>Soubor:Coltsfoot.jpg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30.3.2008 [cit. 2013-02-15].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 http://cs.wikipedia.org/wiki/Soubor:Coltsfoot.jpg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57) </a:t>
            </a:r>
            <a:r>
              <a:rPr lang="cs-CZ" sz="1400" dirty="0" err="1">
                <a:solidFill>
                  <a:srgbClr val="080808"/>
                </a:solidFill>
              </a:rPr>
              <a:t>Soubor:Yellow-rattle</a:t>
            </a:r>
            <a:r>
              <a:rPr lang="cs-CZ" sz="1400" dirty="0">
                <a:solidFill>
                  <a:srgbClr val="080808"/>
                </a:solidFill>
              </a:rPr>
              <a:t> 700.jpg.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27.8.2005 [cit. 2013-04-05].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://cs.wikipedia.org/wiki/Soubor:Yellow-rattle_700.jpg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58) </a:t>
            </a:r>
            <a:r>
              <a:rPr lang="cs-CZ" sz="1400" dirty="0" err="1">
                <a:solidFill>
                  <a:srgbClr val="080808"/>
                </a:solidFill>
              </a:rPr>
              <a:t>Soubor:Narcissus</a:t>
            </a:r>
            <a:r>
              <a:rPr lang="cs-CZ" sz="1400" dirty="0">
                <a:solidFill>
                  <a:srgbClr val="080808"/>
                </a:solidFill>
              </a:rPr>
              <a:t> pseudonarcissus0.jpg.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28.10.2004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://cs.wikipedia.org/wiki/Soubor:Narcissus_pseudonarcissus0.jpg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59) </a:t>
            </a:r>
            <a:r>
              <a:rPr lang="cs-CZ" sz="1400" dirty="0" err="1">
                <a:solidFill>
                  <a:srgbClr val="080808"/>
                </a:solidFill>
              </a:rPr>
              <a:t>Soubor:Lily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flowered</a:t>
            </a:r>
            <a:r>
              <a:rPr lang="cs-CZ" sz="1400" dirty="0">
                <a:solidFill>
                  <a:srgbClr val="080808"/>
                </a:solidFill>
              </a:rPr>
              <a:t> tulip.jpg.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18.5.2006 [cit. 2013-02-28].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cs.wikipedia.org/wiki/Soubor:Lily_flowered_tulip.jpg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70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24215" y="5050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 smtClean="0">
              <a:solidFill>
                <a:srgbClr val="080808"/>
              </a:solidFill>
            </a:endParaRPr>
          </a:p>
          <a:p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216" y="5473005"/>
            <a:ext cx="9119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 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-24215" y="8382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60) </a:t>
            </a:r>
            <a:r>
              <a:rPr lang="cs-CZ" sz="1400" dirty="0" err="1">
                <a:solidFill>
                  <a:srgbClr val="080808"/>
                </a:solidFill>
              </a:rPr>
              <a:t>Soubor:Wiesensalbei</a:t>
            </a:r>
            <a:r>
              <a:rPr lang="cs-CZ" sz="1400" dirty="0">
                <a:solidFill>
                  <a:srgbClr val="080808"/>
                </a:solidFill>
              </a:rPr>
              <a:t> 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21.11.2005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http://cs.wikipedia.org/wiki/Soubor:Wiesensalbei_1.jpg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61) </a:t>
            </a:r>
            <a:r>
              <a:rPr lang="cs-CZ" sz="1400" dirty="0" err="1" smtClean="0">
                <a:solidFill>
                  <a:srgbClr val="080808"/>
                </a:solidFill>
              </a:rPr>
              <a:t>Soubor:Bild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003 </a:t>
            </a:r>
            <a:r>
              <a:rPr lang="cs-CZ" sz="1400" dirty="0" err="1">
                <a:solidFill>
                  <a:srgbClr val="080808"/>
                </a:solidFill>
              </a:rPr>
              <a:t>tulpe</a:t>
            </a:r>
            <a:r>
              <a:rPr lang="cs-CZ" sz="1400" dirty="0">
                <a:solidFill>
                  <a:srgbClr val="080808"/>
                </a:solidFill>
              </a:rPr>
              <a:t> wp.jpg.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23.4.2010 [cit. 2013-03-11].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http://cs.wikipedia.org/wiki/Soubor:Bild_003_tulpe_wp.jpg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62) </a:t>
            </a:r>
            <a:r>
              <a:rPr lang="cs-CZ" sz="1400" dirty="0" err="1">
                <a:solidFill>
                  <a:srgbClr val="080808"/>
                </a:solidFill>
              </a:rPr>
              <a:t>Soubor:Bellis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perennis</a:t>
            </a:r>
            <a:r>
              <a:rPr lang="cs-CZ" sz="1400" dirty="0">
                <a:solidFill>
                  <a:srgbClr val="080808"/>
                </a:solidFill>
              </a:rPr>
              <a:t> dsc00906.jpg.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28.4.2005 [cit. 2013-03-05].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http://cs.wikipedia.org/wiki/Soubor:Trifolium_pratense_0522.jpg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63) </a:t>
            </a:r>
            <a:r>
              <a:rPr lang="cs-CZ" sz="1400" dirty="0" err="1">
                <a:solidFill>
                  <a:srgbClr val="080808"/>
                </a:solidFill>
              </a:rPr>
              <a:t>Soubor:Zürich</a:t>
            </a:r>
            <a:r>
              <a:rPr lang="cs-CZ" sz="1400" dirty="0">
                <a:solidFill>
                  <a:srgbClr val="080808"/>
                </a:solidFill>
              </a:rPr>
              <a:t> - Alter </a:t>
            </a:r>
            <a:r>
              <a:rPr lang="cs-CZ" sz="1400" dirty="0" err="1">
                <a:solidFill>
                  <a:srgbClr val="080808"/>
                </a:solidFill>
              </a:rPr>
              <a:t>Botanischer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Garten</a:t>
            </a:r>
            <a:r>
              <a:rPr lang="cs-CZ" sz="1400" dirty="0">
                <a:solidFill>
                  <a:srgbClr val="080808"/>
                </a:solidFill>
              </a:rPr>
              <a:t> IMG 0798.JPG.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30.9.2008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http://cs.wikipedia.org/wiki/Soubor:Z%C3%BCrich_-_</a:t>
            </a:r>
            <a:r>
              <a:rPr lang="cs-CZ" sz="1400" dirty="0" smtClean="0">
                <a:solidFill>
                  <a:srgbClr val="080808"/>
                </a:solidFill>
              </a:rPr>
              <a:t>Alter_Botanischer_Garten_IMG_0798.JPG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64) </a:t>
            </a:r>
            <a:r>
              <a:rPr lang="cs-CZ" altLang="cs-CZ" sz="1400" i="1" dirty="0">
                <a:solidFill>
                  <a:srgbClr val="000000"/>
                </a:solidFill>
              </a:rPr>
              <a:t>Wikipedie</a:t>
            </a:r>
            <a:r>
              <a:rPr lang="cs-CZ" altLang="cs-CZ" sz="1400" dirty="0">
                <a:solidFill>
                  <a:srgbClr val="000000"/>
                </a:solidFill>
              </a:rPr>
              <a:t> [online]. 2001 [cit. 2014-10-21]. Dostupné z: http://www.cs.wikipedia.org</a:t>
            </a:r>
            <a:r>
              <a:rPr lang="cs-CZ" altLang="cs-CZ" sz="1400" dirty="0" smtClean="0">
                <a:solidFill>
                  <a:srgbClr val="000000"/>
                </a:solidFill>
              </a:rPr>
              <a:t>/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65) </a:t>
            </a:r>
            <a:r>
              <a:rPr lang="cs-CZ" sz="1400" i="1" dirty="0">
                <a:solidFill>
                  <a:srgbClr val="080808"/>
                </a:solidFill>
              </a:rPr>
              <a:t>Lexikon naší přírody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r>
              <a:rPr lang="en-US" sz="1400" dirty="0">
                <a:solidFill>
                  <a:srgbClr val="080808"/>
                </a:solidFill>
              </a:rPr>
              <a:t>© </a:t>
            </a:r>
            <a:r>
              <a:rPr lang="cs-CZ" sz="1400" dirty="0">
                <a:solidFill>
                  <a:srgbClr val="080808"/>
                </a:solidFill>
              </a:rPr>
              <a:t>2004 - 2014 [cit. 2014-10-21]. Dostupné z: http://</a:t>
            </a:r>
            <a:r>
              <a:rPr lang="cs-CZ" sz="1400" dirty="0" smtClean="0">
                <a:solidFill>
                  <a:srgbClr val="080808"/>
                </a:solidFill>
              </a:rPr>
              <a:t>www.priroda.cz/lexikon.php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1457" y="167136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9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 bwMode="auto">
          <a:xfrm>
            <a:off x="3200400" y="202644"/>
            <a:ext cx="1905000" cy="8512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4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POLE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2974" y="1079212"/>
            <a:ext cx="2755883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C000"/>
                </a:solidFill>
              </a:rPr>
              <a:t>Polní plodiny</a:t>
            </a:r>
            <a:endParaRPr lang="cs-CZ" sz="3200" b="1" dirty="0">
              <a:solidFill>
                <a:srgbClr val="FFC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0631" y="1905000"/>
            <a:ext cx="184056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●OBILNINY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9" name="obrázek 3" descr="Soubor:Avena-sativa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1" y="2846992"/>
            <a:ext cx="4038600" cy="30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Soubor:Ze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33" y="2075492"/>
            <a:ext cx="2878134" cy="38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Soubor:Suikermais bloeiende kolf Zea mays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4086"/>
            <a:ext cx="214058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4609377" y="1526234"/>
            <a:ext cx="2153155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k</a:t>
            </a:r>
            <a:r>
              <a:rPr lang="cs-CZ" sz="2400" b="1" dirty="0" smtClean="0">
                <a:solidFill>
                  <a:srgbClr val="080808"/>
                </a:solidFill>
              </a:rPr>
              <a:t>ukuřice setá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069975" y="5986463"/>
            <a:ext cx="1588897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o</a:t>
            </a:r>
            <a:r>
              <a:rPr lang="cs-CZ" sz="2400" b="1" dirty="0" smtClean="0">
                <a:solidFill>
                  <a:srgbClr val="080808"/>
                </a:solidFill>
              </a:rPr>
              <a:t>ves setý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96135" y="592371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6" name="Obdélník 5"/>
          <p:cNvSpPr/>
          <p:nvPr/>
        </p:nvSpPr>
        <p:spPr>
          <a:xfrm>
            <a:off x="8685679" y="304253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44667" y="561713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Soubor:Escourgeon-Hordeum vulgare subsp. vulgare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27" y="457200"/>
            <a:ext cx="2960373" cy="269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Soubor:Wheat fiel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" y="1447800"/>
            <a:ext cx="3352800" cy="46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Soubor:Secale cereale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3307551"/>
            <a:ext cx="3476071" cy="2422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78752" y="427630"/>
            <a:ext cx="184056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●OBILNINY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77258" y="3312978"/>
            <a:ext cx="1415772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ž</a:t>
            </a:r>
            <a:r>
              <a:rPr lang="cs-CZ" sz="2400" b="1" dirty="0" smtClean="0">
                <a:solidFill>
                  <a:srgbClr val="080808"/>
                </a:solidFill>
              </a:rPr>
              <a:t>ito seté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8761" y="6154092"/>
            <a:ext cx="203292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p</a:t>
            </a:r>
            <a:r>
              <a:rPr lang="cs-CZ" sz="2400" b="1" dirty="0" smtClean="0">
                <a:solidFill>
                  <a:srgbClr val="080808"/>
                </a:solidFill>
              </a:rPr>
              <a:t>šenice setá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74520" y="427628"/>
            <a:ext cx="1947970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j</a:t>
            </a:r>
            <a:r>
              <a:rPr lang="cs-CZ" sz="2400" b="1" dirty="0" smtClean="0">
                <a:solidFill>
                  <a:srgbClr val="080808"/>
                </a:solidFill>
              </a:rPr>
              <a:t>ečmen setý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154818" y="536074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530424" y="278443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18646" y="610148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3715" y="274572"/>
            <a:ext cx="229704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OKOPANINY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5" name="obrázek 7" descr="Soubor:Zuckerrübe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6" y="1018692"/>
            <a:ext cx="2459524" cy="317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oubor:SugarBee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13394" r="5405" b="12824"/>
          <a:stretch/>
        </p:blipFill>
        <p:spPr bwMode="auto">
          <a:xfrm>
            <a:off x="2385533" y="3591901"/>
            <a:ext cx="2556164" cy="31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bor:Aardappel bloeiend Fresco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80" y="2207328"/>
            <a:ext cx="2193220" cy="35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798380" y="1018691"/>
            <a:ext cx="2116285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lilek brambor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3715" y="4558621"/>
            <a:ext cx="2101857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c</a:t>
            </a:r>
            <a:r>
              <a:rPr lang="cs-CZ" sz="2400" b="1" dirty="0" smtClean="0">
                <a:solidFill>
                  <a:srgbClr val="080808"/>
                </a:solidFill>
              </a:rPr>
              <a:t>ukrová řepa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6" name="Picture 8" descr="Soubor:Potato plant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9569" b="42001"/>
          <a:stretch>
            <a:fillRect/>
          </a:stretch>
        </p:blipFill>
        <p:spPr bwMode="auto">
          <a:xfrm>
            <a:off x="3725961" y="1018692"/>
            <a:ext cx="3007402" cy="23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363262" y="3330243"/>
            <a:ext cx="370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418164" y="541808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101481" y="647902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-376" y="390869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8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40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2400" y="321838"/>
            <a:ext cx="225093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● LUSKOVINY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8690" b="16770"/>
          <a:stretch/>
        </p:blipFill>
        <p:spPr>
          <a:xfrm>
            <a:off x="3118727" y="321837"/>
            <a:ext cx="2357313" cy="3025130"/>
          </a:xfrm>
          <a:prstGeom prst="rect">
            <a:avLst/>
          </a:prstGeom>
        </p:spPr>
      </p:pic>
      <p:pic>
        <p:nvPicPr>
          <p:cNvPr id="8" name="Obrázek 7" descr="Soubor:Soja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70" y="321838"/>
            <a:ext cx="2191385" cy="327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5" descr="Soubor:3 types of lentil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15" y="3836342"/>
            <a:ext cx="3583940" cy="20148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4424791" y="5023612"/>
            <a:ext cx="1776448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č</a:t>
            </a:r>
            <a:r>
              <a:rPr lang="cs-CZ" sz="2400" b="1" dirty="0" smtClean="0">
                <a:solidFill>
                  <a:srgbClr val="080808"/>
                </a:solidFill>
              </a:rPr>
              <a:t>očka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kuchyňská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638800" y="2768076"/>
            <a:ext cx="1449436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ója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luštinatá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048801" y="5923259"/>
            <a:ext cx="2047355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f</a:t>
            </a:r>
            <a:r>
              <a:rPr lang="cs-CZ" sz="2400" b="1" dirty="0" smtClean="0">
                <a:solidFill>
                  <a:srgbClr val="080808"/>
                </a:solidFill>
              </a:rPr>
              <a:t>azol obecný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95505" y="5923260"/>
            <a:ext cx="1725152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h</a:t>
            </a:r>
            <a:r>
              <a:rPr lang="cs-CZ" sz="2400" b="1" dirty="0" smtClean="0">
                <a:solidFill>
                  <a:srgbClr val="080808"/>
                </a:solidFill>
              </a:rPr>
              <a:t>rách setý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87933" y="582006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699517" y="355175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699517" y="554683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022676" y="335066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403337" y="582006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13</a:t>
            </a:r>
            <a:endParaRPr lang="cs-CZ" sz="1400" dirty="0">
              <a:solidFill>
                <a:srgbClr val="080808"/>
              </a:solidFill>
            </a:endParaRPr>
          </a:p>
        </p:txBody>
      </p:sp>
      <p:pic>
        <p:nvPicPr>
          <p:cNvPr id="1026" name="Picture 2" descr="File:Doperwt rijserwt peulen Pisum sativum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r="8311"/>
          <a:stretch/>
        </p:blipFill>
        <p:spPr bwMode="auto">
          <a:xfrm>
            <a:off x="103787" y="1553188"/>
            <a:ext cx="2475780" cy="40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2" descr="Soubor:Phaseolus vulgaris seed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5072" y="3592380"/>
            <a:ext cx="2716415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183" y="429826"/>
            <a:ext cx="199445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● OLEJNINY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6" name="Picture 7" descr="Soubor:A sunflow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" y="1601798"/>
            <a:ext cx="2991350" cy="398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Soubor:Papaver April 2010-3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1798"/>
            <a:ext cx="2750185" cy="25882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3524274" y="5755630"/>
            <a:ext cx="196399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ř</a:t>
            </a:r>
            <a:r>
              <a:rPr lang="cs-CZ" sz="2400" b="1" dirty="0" smtClean="0">
                <a:solidFill>
                  <a:srgbClr val="080808"/>
                </a:solidFill>
              </a:rPr>
              <a:t>epka olejka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19123" y="4267200"/>
            <a:ext cx="1503938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m</a:t>
            </a:r>
            <a:r>
              <a:rPr lang="cs-CZ" sz="2400" b="1" dirty="0" smtClean="0">
                <a:solidFill>
                  <a:srgbClr val="080808"/>
                </a:solidFill>
              </a:rPr>
              <a:t>ák setý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4051" y="5737310"/>
            <a:ext cx="261161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slunečnice roční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026" name="Picture 2" descr="Soubor:Brassica napus - Köhler–s Medizinal-Pflanzen-169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35"/>
          <a:stretch/>
        </p:blipFill>
        <p:spPr bwMode="auto">
          <a:xfrm>
            <a:off x="3524274" y="283800"/>
            <a:ext cx="2276475" cy="53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760562" y="394570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800749" y="528350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528350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17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0497" y="336274"/>
            <a:ext cx="185659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● PLEVELE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5" name="Picture 8" descr="Soubor:Thlaspi arvense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r="13293"/>
          <a:stretch>
            <a:fillRect/>
          </a:stretch>
        </p:blipFill>
        <p:spPr bwMode="auto">
          <a:xfrm>
            <a:off x="230497" y="1205115"/>
            <a:ext cx="2411098" cy="466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oubor:Papaver rhoeas LC005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8" r="14937" b="8818"/>
          <a:stretch>
            <a:fillRect/>
          </a:stretch>
        </p:blipFill>
        <p:spPr bwMode="auto">
          <a:xfrm>
            <a:off x="6208822" y="1513903"/>
            <a:ext cx="2795185" cy="389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Soubor:Bolderik 26-08-2005 12.40.56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2306654"/>
            <a:ext cx="3174681" cy="2452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3469332" y="4787917"/>
            <a:ext cx="199285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k</a:t>
            </a:r>
            <a:r>
              <a:rPr lang="cs-CZ" sz="2400" b="1" dirty="0" smtClean="0">
                <a:solidFill>
                  <a:srgbClr val="080808"/>
                </a:solidFill>
              </a:rPr>
              <a:t>oukol polní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04353" y="5923260"/>
            <a:ext cx="2063385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penízek rolní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010400" y="5461595"/>
            <a:ext cx="1399742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v</a:t>
            </a:r>
            <a:r>
              <a:rPr lang="cs-CZ" sz="2400" b="1" dirty="0" smtClean="0">
                <a:solidFill>
                  <a:srgbClr val="080808"/>
                </a:solidFill>
              </a:rPr>
              <a:t>lčí mák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778" y="588304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208864" y="541311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760822" y="475890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án">
  <a:themeElements>
    <a:clrScheme name="O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</TotalTime>
  <Words>3048</Words>
  <Application>Microsoft Office PowerPoint</Application>
  <PresentationFormat>Předvádění na obrazovce (4:3)</PresentationFormat>
  <Paragraphs>474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37</vt:i4>
      </vt:variant>
    </vt:vector>
  </HeadingPairs>
  <TitlesOfParts>
    <vt:vector size="39" baseType="lpstr">
      <vt:lpstr>Výchozí návrh</vt:lpstr>
      <vt:lpstr>Oceán</vt:lpstr>
      <vt:lpstr> JARNÍ ROSTLINY NA POLI, LOUCE A ZAHRADĚ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Vaňková</dc:creator>
  <cp:lastModifiedBy>Petra Vaňková</cp:lastModifiedBy>
  <cp:revision>296</cp:revision>
  <cp:lastPrinted>1601-01-01T00:00:00Z</cp:lastPrinted>
  <dcterms:created xsi:type="dcterms:W3CDTF">1601-01-01T00:00:00Z</dcterms:created>
  <dcterms:modified xsi:type="dcterms:W3CDTF">2014-10-22T18:01:31Z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