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51"/>
  </p:notesMasterIdLst>
  <p:sldIdLst>
    <p:sldId id="291" r:id="rId3"/>
    <p:sldId id="292" r:id="rId4"/>
    <p:sldId id="294" r:id="rId5"/>
    <p:sldId id="318" r:id="rId6"/>
    <p:sldId id="310" r:id="rId7"/>
    <p:sldId id="309" r:id="rId8"/>
    <p:sldId id="314" r:id="rId9"/>
    <p:sldId id="317" r:id="rId10"/>
    <p:sldId id="316" r:id="rId11"/>
    <p:sldId id="315" r:id="rId12"/>
    <p:sldId id="308" r:id="rId13"/>
    <p:sldId id="307" r:id="rId14"/>
    <p:sldId id="313" r:id="rId15"/>
    <p:sldId id="340" r:id="rId16"/>
    <p:sldId id="311" r:id="rId17"/>
    <p:sldId id="321" r:id="rId18"/>
    <p:sldId id="323" r:id="rId19"/>
    <p:sldId id="324" r:id="rId20"/>
    <p:sldId id="325" r:id="rId21"/>
    <p:sldId id="326" r:id="rId22"/>
    <p:sldId id="327" r:id="rId23"/>
    <p:sldId id="339" r:id="rId24"/>
    <p:sldId id="328" r:id="rId25"/>
    <p:sldId id="319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4" r:id="rId37"/>
    <p:sldId id="345" r:id="rId38"/>
    <p:sldId id="350" r:id="rId39"/>
    <p:sldId id="351" r:id="rId40"/>
    <p:sldId id="352" r:id="rId41"/>
    <p:sldId id="341" r:id="rId42"/>
    <p:sldId id="281" r:id="rId43"/>
    <p:sldId id="283" r:id="rId44"/>
    <p:sldId id="284" r:id="rId45"/>
    <p:sldId id="346" r:id="rId46"/>
    <p:sldId id="347" r:id="rId47"/>
    <p:sldId id="348" r:id="rId48"/>
    <p:sldId id="349" r:id="rId49"/>
    <p:sldId id="353" r:id="rId5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0066"/>
    <a:srgbClr val="FF5050"/>
    <a:srgbClr val="FF3300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19DD-B3D9-4D1A-9EE2-09AA563E14B8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520C-CBA9-4F55-9B4D-5970E31B5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5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520C-CBA9-4F55-9B4D-5970E31B5C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29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520C-CBA9-4F55-9B4D-5970E31B5C9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66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2531-A011-4AD1-843C-825D6C32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9489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A1C-7D1D-4D6B-A233-88D9CED5B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8420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D2E-1DE7-493D-AEE8-C43937496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493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1D0-C249-45BD-9254-C7E65DF4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5404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AC7F-A138-4952-8B11-3052DF806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92058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C15-D083-4C4D-91E4-1FCCD17A6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6076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C74-6358-4E94-8911-AC073DA80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9931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0AD-5FAE-4DA4-A111-C63F9AF0E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4565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9D0F-6805-497A-9784-FC8CAB84D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1156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EABC-F902-4726-ACB5-3CF219633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183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DCA3-3BF4-4C19-8AEF-329A0A60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748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1AAB-9720-4DF2-898F-9BC3755DB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6713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57A8-F403-488D-8C2B-E3A2B52BD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75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52CD-8013-469F-8678-BB832C31A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152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A2D-6944-4A65-A3C0-D6AAD5436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2268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94D-02AF-4110-A278-0D230E1A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1027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8C6B-2866-4ADF-BA23-6814276F4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297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5FE-09A2-458F-B3A1-009C0771E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341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04E-A7CE-4AD6-83E1-8DB99A38C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14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FBA9-F972-4EEC-8D8C-8F744C374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958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1C-51D3-4CBA-B311-08CA5C9F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5882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2C9C-073A-466E-A656-CEA3E47E4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41026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A3E9C5-4CC2-464C-B863-F8387CDB6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2E6AD-AA26-4565-A51D-16794F7A2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pload.wikimedia.org/wikipedia/commons/1/1b/Damson_orchard,_Ashford_Bowdler._-_geograph.org.uk_-_53068.jpg" TargetMode="External"/><Relationship Id="rId7" Type="http://schemas.openxmlformats.org/officeDocument/2006/relationships/hyperlink" Target="http://upload.wikimedia.org/wikipedia/commons/0/04/Slivo%C5%88_%C5%A1vestka,_plum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e/e2/Cvet_%C5%A1ljive_2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pload.wikimedia.org/wikipedia/commons/9/9f/Mirabellenbaumhoch.jpg" TargetMode="External"/><Relationship Id="rId7" Type="http://schemas.openxmlformats.org/officeDocument/2006/relationships/hyperlink" Target="http://upload.wikimedia.org/wikipedia/commons/9/9b/Koogan_2002-08-14-16035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hyperlink" Target="http://upload.wikimedia.org/wikipedia/commons/4/42/Mirabellenbluetedetail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3/%C5%A0pendl%C3%ADk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pload.wikimedia.org/wikipedia/commons/3/35/Juglans-regia-total.JPG" TargetMode="External"/><Relationship Id="rId7" Type="http://schemas.openxmlformats.org/officeDocument/2006/relationships/hyperlink" Target="//upload.wikimedia.org/wikipedia/commons/1/11/Walnut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hyperlink" Target="http://upload.wikimedia.org/wikipedia/commons/8/85/Orzech_w%C5%82oski_z_biedronk%C4%85.JP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Illustration_Betula_pendula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hyperlink" Target="//upload.wikimedia.org/wikipedia/commons/5/5e/Betula_Pendula_at_Stockholm_University_2005-07-01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c/Salix_caprea20110423_10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hyperlink" Target="//upload.wikimedia.org/wikipedia/commons/6/6e/Salix_caprea8.jpg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Acer_pseudoplatanus(01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3/3f/Acer_pseudoplatanus_infloresc_kz.JPG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Fagus_sylvatica_purpurea_leaves_01_by_Line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hyperlink" Target="http://upload.wikimedia.org/wikipedia/commons/b/b1/Buchenwald_1.jpg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//upload.wikimedia.org/wikipedia/commons/f/fa/Poplar.jpg" TargetMode="External"/><Relationship Id="rId7" Type="http://schemas.openxmlformats.org/officeDocument/2006/relationships/hyperlink" Target="//upload.wikimedia.org/wikipedia/commons/f/fa/Havel-Phoeben-26-IV-2007-53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hyperlink" Target="//upload.wikimedia.org/wikipedia/commons/0/0a/Populus-nigra-08-VII-2007-082.jpg" TargetMode="Externa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upload.wikimedia.org/wikipedia/commons/2/2a/Aesculus_hippocastanum_bloemenhoofd1.jpg" TargetMode="External"/><Relationship Id="rId7" Type="http://schemas.openxmlformats.org/officeDocument/2006/relationships/hyperlink" Target="//upload.wikimedia.org/wikipedia/commons/2/24/Aesculus_hippocastanum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hyperlink" Target="//upload.wikimedia.org/wikipedia/commons/f/f7/Horse-chestnut_800.jpg" TargetMode="Externa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upload.wikimedia.org/wikipedia/commons/1/1a/Alnus_glutinosa_011.jpg" TargetMode="External"/><Relationship Id="rId7" Type="http://schemas.openxmlformats.org/officeDocument/2006/relationships/hyperlink" Target="//upload.wikimedia.org/wikipedia/commons/5/5a/Alnus_glutinosa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hyperlink" Target="http://upload.wikimedia.org/wikipedia/commons/f/fc/Alnus_glutinosa_catkins_bialowieza_beentree.jpg" TargetMode="Externa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upload.wikimedia.org/wikipedia/commons/3/35/Lilac_Flower&amp;Leaves,_SC,_Vic,_13.10.2007.jpg" TargetMode="External"/><Relationship Id="rId7" Type="http://schemas.openxmlformats.org/officeDocument/2006/relationships/hyperlink" Target="//upload.wikimedia.org/wikipedia/commons/c/ca/Syringa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hyperlink" Target="http://upload.wikimedia.org/wikipedia/commons/3/35/Flower_Rex_24.jpg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upload.wikimedia.org/wikipedia/commons/b/bb/Hazel_Flower_Female.jpg" TargetMode="External"/><Relationship Id="rId7" Type="http://schemas.openxmlformats.org/officeDocument/2006/relationships/hyperlink" Target="http://upload.wikimedia.org/wikipedia/commons/6/60/Corylus_avellan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hyperlink" Target="http://upload.wikimedia.org/wikipedia/commons/e/eb/Hazel_Catkins_aka.jpg" TargetMode="Externa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A_Blume_33_020be_wp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hyperlink" Target="//upload.wikimedia.org/wikipedia/commons/e/ee/Sipkovy_ker.jpg" TargetMode="Externa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Forsythia_suspensa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7/Daphne_mezereum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hyperlink" Target="//upload.wikimedia.org/wikipedia/commons/2/28/Illustration_Daphne_mezereum0.jpg" TargetMode="Externa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1/Vaccinium_vitis-idaea_20060824_0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hyperlink" Target="//upload.wikimedia.org/wikipedia/commons/0/0d/Vaccinium_vitis-idaea.jpg" TargetMode="Externa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1/Corneliancherry_Dogwood_Cornus_mas_Flowers_Closeup_2565px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hyperlink" Target="//upload.wikimedia.org/wikipedia/commons/3/30/Kornelfrucht.jpg" TargetMode="Externa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0/Berberis_vulgaris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Baum_M%C3%A4lardal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hyperlink" Target="http://upload.wikimedia.org/wikipedia/commons/e/ef/Prunus_padus0.jpg" TargetMode="Externa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Cornus_elagantiss_kz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hyperlink" Target="http://upload.wikimedia.org/wikipedia/commons/7/7e/Cornus_alba_09_ies.jpg" TargetMode="Externa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b/Taxus_baccata_03_ie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hyperlink" Target="http://upload.wikimedia.org/wikipedia/commons/4/45/Taxus_bacata01.jpg" TargetMode="Externa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4/Guelder_Rose_in_Queen's_Wood_-_geograph.org.uk_-_52860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4/Aesculus_hippocastanum7.jpg" TargetMode="External"/><Relationship Id="rId3" Type="http://schemas.openxmlformats.org/officeDocument/2006/relationships/hyperlink" Target="http://upload.wikimedia.org/wikipedia/commons/3/3b/DSCF4435.JPG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2/2a/Aesculus_hippocastanum_bloemenhoofd1.jpg" TargetMode="External"/><Relationship Id="rId11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4/Slivo%C5%88_%C5%A1vestka,_plum.jpg" TargetMode="External"/><Relationship Id="rId3" Type="http://schemas.openxmlformats.org/officeDocument/2006/relationships/hyperlink" Target="http://upload.wikimedia.org/wikipedia/commons/6/6e/Pyrus_bourgaeana_DehesaBoyalFlowerscloseup.jpg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e/e2/Cvet_%C5%A1ljive_2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72.jpeg"/><Relationship Id="rId10" Type="http://schemas.openxmlformats.org/officeDocument/2006/relationships/hyperlink" Target="http://upload.wikimedia.org/wikipedia/commons/d/d8/Fleurpecher.jpg" TargetMode="External"/><Relationship Id="rId4" Type="http://schemas.openxmlformats.org/officeDocument/2006/relationships/image" Target="../media/image71.jpeg"/><Relationship Id="rId9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a/Syringa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//upload.wikimedia.org/wikipedia/commons/b/b0/Berberis_vulgaris4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f/Pears.jpg" TargetMode="External"/><Relationship Id="rId3" Type="http://schemas.openxmlformats.org/officeDocument/2006/relationships/image" Target="../media/image74.gif"/><Relationship Id="rId7" Type="http://schemas.openxmlformats.org/officeDocument/2006/relationships/image" Target="../media/image7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0/04/Slivo%C5%88_%C5%A1vestka,_plum.jpg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0" Type="http://schemas.openxmlformats.org/officeDocument/2006/relationships/hyperlink" Target="http://upload.wikimedia.org/wikipedia/commons/3/35/Lilac_Flower&amp;Leaves,_SC,_Vic,_13.10.2007.jpg" TargetMode="External"/><Relationship Id="rId4" Type="http://schemas.openxmlformats.org/officeDocument/2006/relationships/hyperlink" Target="http://upload.wikimedia.org/wikipedia/commons/a/a4/Vineyard_peaches_de.jpg" TargetMode="External"/><Relationship Id="rId9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hyperlink" Target="http://upload.wikimedia.org/wikipedia/commons/2/2a/A_Blume_33_020be_wp1.jpg" TargetMode="External"/><Relationship Id="rId7" Type="http://schemas.openxmlformats.org/officeDocument/2006/relationships/hyperlink" Target="//upload.wikimedia.org/wikipedia/commons/5/5e/Betula_Pendula_at_Stockholm_University_2005-07-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hyperlink" Target="http://upload.wikimedia.org/wikipedia/commons/f/f1/Apricot_blossom_detail1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52.jpeg"/><Relationship Id="rId9" Type="http://schemas.openxmlformats.org/officeDocument/2006/relationships/hyperlink" Target="http://upload.wikimedia.org/wikipedia/commons/3/33/%C5%A0pendl%C3%ADk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Rosaceae_Malus_pumila_Malus_pumila_Var_domestica_Apples_Fuji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commons/3/3b/DSCF4435.JPG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Pyrus_bourgaeana_DehesaBoyalFlowerscloseu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c/cf/Pears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1/Apricot_blossom_detail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f/f9/Apricots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pload.wikimedia.org/wikipedia/commons/5/51/Peachblossoms3800ppx.JPG" TargetMode="External"/><Relationship Id="rId7" Type="http://schemas.openxmlformats.org/officeDocument/2006/relationships/hyperlink" Target="http://upload.wikimedia.org/wikipedia/commons/a/a4/Vineyard_peaches_d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d/d8/Fleurpecher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Vi%C5%A1e%C5%8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hyperlink" Target="http://upload.wikimedia.org/wikipedia/commons/2/26/Prunus_cerasus_vi%C5%A1e%C5%88_obecn%C3%A1_1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3/3d/Prunus_avium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4/49/Prunus_avium_fru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881313"/>
            <a:ext cx="9144000" cy="1697037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2"/>
                </a:solidFill>
              </a:rPr>
              <a:t/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KVETOUCÍ STROMY A KEŘE 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NA JAŘE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endParaRPr lang="cs-CZ" sz="4000" b="1" dirty="0" smtClean="0">
              <a:solidFill>
                <a:schemeClr val="bg2"/>
              </a:solidFill>
            </a:endParaRP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1113" y="5103836"/>
            <a:ext cx="9144001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Pří_065_Rozmanitost </a:t>
            </a:r>
            <a:r>
              <a:rPr lang="cs-CZ" b="1" dirty="0" err="1" smtClean="0"/>
              <a:t>přírody_Kvetoucí</a:t>
            </a:r>
            <a:r>
              <a:rPr lang="cs-CZ" b="1" dirty="0" smtClean="0"/>
              <a:t> stromy a keře na jaře</a:t>
            </a:r>
          </a:p>
          <a:p>
            <a:pPr algn="ctr" eaLnBrk="1" hangingPunct="1"/>
            <a:endParaRPr lang="cs-CZ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 dirty="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3313" y="365692"/>
            <a:ext cx="400218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ŠVESTKA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Damson orchard, Ashford Bowdler. - geograph.org.uk - 5306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1" y="1447800"/>
            <a:ext cx="445047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Cvet šljive 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692"/>
            <a:ext cx="3657600" cy="269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Slivoň švestka, plum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8968"/>
            <a:ext cx="3657600" cy="26336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77421" y="4724400"/>
            <a:ext cx="450636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6m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květ </a:t>
            </a:r>
            <a:r>
              <a:rPr lang="cs-CZ" sz="2400" b="1" dirty="0" smtClean="0">
                <a:solidFill>
                  <a:srgbClr val="080808"/>
                </a:solidFill>
              </a:rPr>
              <a:t>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švestka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září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60562" y="55400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60562" y="277572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81887" y="41948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800" y="391364"/>
            <a:ext cx="428835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SLIVOŇ MIRABELKA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6" name="Obrázek 5" descr="Soubor:Mirabellenbaumhoch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8333" r="2922" b="21000"/>
          <a:stretch/>
        </p:blipFill>
        <p:spPr bwMode="auto">
          <a:xfrm>
            <a:off x="304800" y="1219200"/>
            <a:ext cx="3820363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Soubor:Mirabellenbluetedetail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364"/>
            <a:ext cx="318591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bor:Koogan 2002-08-14-160359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3614"/>
            <a:ext cx="3219853" cy="240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304800" y="4844396"/>
            <a:ext cx="459292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3 -6m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mirabelka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36347" y="55209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688699" y="28529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44722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1602" y="381000"/>
            <a:ext cx="5343398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7C80"/>
                </a:solidFill>
              </a:rPr>
              <a:t>SLIVOŇ ŠPENDLÍK ŽLUTÝ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Špendlík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1" y="1433015"/>
            <a:ext cx="5083981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735472" y="2064454"/>
            <a:ext cx="3068469" cy="2677656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4 – 7m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špendlík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53185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81000"/>
            <a:ext cx="463300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OŘEŠÁK KRÁLOVSKÝ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Juglans-regia-tota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1" y="1371600"/>
            <a:ext cx="463105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Orzech włoski z biedronką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77" y="381000"/>
            <a:ext cx="3284806" cy="2554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51946" y="4475064"/>
            <a:ext cx="4509568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10 - 30m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až 300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nažloutlý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vlašský ořech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sběr: říjen - listopad</a:t>
            </a:r>
          </a:p>
        </p:txBody>
      </p:sp>
      <p:pic>
        <p:nvPicPr>
          <p:cNvPr id="1026" name="Picture 2" descr="Soubor:Walnut0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0277" r="15190" b="7805"/>
          <a:stretch/>
        </p:blipFill>
        <p:spPr bwMode="auto">
          <a:xfrm>
            <a:off x="5740486" y="3210980"/>
            <a:ext cx="3184897" cy="2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30385" y="54313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14866" y="26321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148" y="3883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299" y="1190216"/>
            <a:ext cx="388516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BŘÍZA BĚLOKORÁ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9436" y="5262880"/>
            <a:ext cx="4576894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25m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v jehnědách </a:t>
            </a:r>
          </a:p>
        </p:txBody>
      </p:sp>
      <p:sp>
        <p:nvSpPr>
          <p:cNvPr id="6" name="Zaoblený obdélník 5"/>
          <p:cNvSpPr/>
          <p:nvPr/>
        </p:nvSpPr>
        <p:spPr bwMode="auto">
          <a:xfrm>
            <a:off x="609600" y="152400"/>
            <a:ext cx="83820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OSTATNÍ LISTNATÉ STROMY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pic>
        <p:nvPicPr>
          <p:cNvPr id="3074" name="Picture 2" descr="Soubor:Illustration Betula pendula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90216"/>
            <a:ext cx="2743200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Betula Pendula at Stockholm University 2005-07-0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6"/>
          <a:stretch/>
        </p:blipFill>
        <p:spPr bwMode="auto">
          <a:xfrm>
            <a:off x="679125" y="1903230"/>
            <a:ext cx="37333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9436" y="48743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39538" y="55850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4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813" y="381000"/>
            <a:ext cx="232865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VRBA JÍVA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9436" y="4831886"/>
            <a:ext cx="472918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může být strom i keř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vysoká 6 - 12m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40 - 50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– 3-7 cm dlouhá jehněda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</p:txBody>
      </p:sp>
      <p:pic>
        <p:nvPicPr>
          <p:cNvPr id="2050" name="Picture 2" descr="Soubor:Salix caprea20110423 1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42" y="965775"/>
            <a:ext cx="3218598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Salix caprea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3" y="1295400"/>
            <a:ext cx="4440304" cy="33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669565" y="50172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3158" y="431843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9437" y="345351"/>
            <a:ext cx="2799164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JAVOR KLEN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cer pseudoplatanus(01)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351"/>
            <a:ext cx="3657600" cy="53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Acer pseudoplatanus infloresc kz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6" y="1160699"/>
            <a:ext cx="2913363" cy="37337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39437" y="5179609"/>
            <a:ext cx="3946914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40m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300 - 400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nevýrazné, zelené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760562" y="54020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78" y="45866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6800" y="424400"/>
            <a:ext cx="3370410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BUK LESNÍ </a:t>
            </a:r>
          </a:p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ČERVENOLISTÝ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Fagus sylvatica purpurea leaves 01 by Line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938089"/>
            <a:ext cx="502416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092579" y="424400"/>
            <a:ext cx="239681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BUK LESNÍ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6" name="Obrázek 5" descr="Soubor:Buchenwald 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1" y="1295400"/>
            <a:ext cx="3238088" cy="4485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39435" y="5556888"/>
            <a:ext cx="4437433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40m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400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8534" y="483071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76726" y="54734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5577" y="304800"/>
            <a:ext cx="313374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TOPOL ČERNÝ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8194" name="Picture 2" descr="Soubor:Popl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7" y="1101262"/>
            <a:ext cx="3023423" cy="40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Populus-nigra-08-VII-2007-08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962"/>
            <a:ext cx="2775570" cy="37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3320" y="5201633"/>
            <a:ext cx="4607352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35m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plod: jehnědy</a:t>
            </a:r>
          </a:p>
        </p:txBody>
      </p:sp>
      <p:pic>
        <p:nvPicPr>
          <p:cNvPr id="4098" name="Picture 2" descr="Soubor:Havel-Phoeben-26-IV-2007-53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37379" r="34776" b="10679"/>
          <a:stretch/>
        </p:blipFill>
        <p:spPr bwMode="auto">
          <a:xfrm>
            <a:off x="5867400" y="2991281"/>
            <a:ext cx="3145477" cy="2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58538" y="54847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5519" y="40821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542" y="48247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0579" y="304800"/>
            <a:ext cx="358143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JÍROVEC MAĎAL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Aesculus hippocastanum bloemenhoofd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4" y="1068516"/>
            <a:ext cx="2971800" cy="3651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70579" y="4844396"/>
            <a:ext cx="4302781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100 - 150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plod: ostnitá tobolka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se semeny (kaštany)</a:t>
            </a:r>
          </a:p>
        </p:txBody>
      </p:sp>
      <p:pic>
        <p:nvPicPr>
          <p:cNvPr id="5122" name="Picture 2" descr="Soubor:Horse-chestnut 8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3167" r="3154" b="11182"/>
          <a:stretch/>
        </p:blipFill>
        <p:spPr bwMode="auto">
          <a:xfrm>
            <a:off x="5462185" y="304800"/>
            <a:ext cx="3200400" cy="41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Aesculus hippocastanum7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31070" r="11100" b="22662"/>
          <a:stretch/>
        </p:blipFill>
        <p:spPr bwMode="auto">
          <a:xfrm>
            <a:off x="5462185" y="4469818"/>
            <a:ext cx="3429000" cy="14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24883" y="41112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0579" y="441207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16602" y="55962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2"/>
                </a:solidFill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57805" y="7737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0205" y="926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6894" y="3696464"/>
            <a:ext cx="9144001" cy="31393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/>
              <a:t> Materiál rozvíjí a prověřuje znalosti o ovocných a jiných listnatých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stromech a keřích.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předmět přírodověda 4. ročník.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>
                <a:solidFill>
                  <a:srgbClr val="000000"/>
                </a:solidFill>
              </a:rPr>
              <a:t> Materiál vznikl ze zápisků autora, který čerpal ze zdrojů </a:t>
            </a:r>
            <a:r>
              <a:rPr lang="cs-CZ" sz="1800" dirty="0" smtClean="0">
                <a:solidFill>
                  <a:srgbClr val="000000"/>
                </a:solidFill>
              </a:rPr>
              <a:t>uvedených </a:t>
            </a:r>
            <a:endParaRPr lang="cs-CZ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sz="1800" dirty="0">
                <a:solidFill>
                  <a:srgbClr val="000000"/>
                </a:solidFill>
              </a:rPr>
              <a:t>    </a:t>
            </a:r>
            <a:r>
              <a:rPr lang="cs-CZ" sz="1800" dirty="0" smtClean="0">
                <a:solidFill>
                  <a:srgbClr val="000000"/>
                </a:solidFill>
              </a:rPr>
              <a:t>v citacích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80808"/>
                </a:solidFill>
              </a:rPr>
              <a:t> Tento materiál vznikl jako doplňující materiál k učebnici: 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</a:t>
            </a:r>
            <a:r>
              <a:rPr lang="cs-CZ" sz="1800" i="1" dirty="0" smtClean="0">
                <a:solidFill>
                  <a:srgbClr val="080808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rgbClr val="080808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Nová škola, 2003. ISBN 80-7289-052-2</a:t>
            </a:r>
            <a:r>
              <a:rPr lang="cs-CZ" sz="1800" dirty="0" smtClean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1164" y="381000"/>
            <a:ext cx="334739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OLŠE LEPKAVÁ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lnus glutinosa 01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8375" r="12066" b="3472"/>
          <a:stretch/>
        </p:blipFill>
        <p:spPr bwMode="auto">
          <a:xfrm>
            <a:off x="378418" y="1431528"/>
            <a:ext cx="4232918" cy="351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Soubor:Alnus glutinosa catkins bialowieza beentree.jpg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4667" r="8965" b="3666"/>
          <a:stretch/>
        </p:blipFill>
        <p:spPr bwMode="auto">
          <a:xfrm>
            <a:off x="6781800" y="3183849"/>
            <a:ext cx="2062376" cy="271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5571686"/>
            <a:ext cx="4538422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100 - 200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 </a:t>
            </a:r>
          </a:p>
        </p:txBody>
      </p:sp>
      <p:pic>
        <p:nvPicPr>
          <p:cNvPr id="2050" name="Picture 2" descr="Soubor:Alnus glutinosa1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27" y="381000"/>
            <a:ext cx="3282949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47116" y="2853448"/>
            <a:ext cx="1228221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amičí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květy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88631" y="4925888"/>
            <a:ext cx="19319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amčí květy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775990" y="559694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817307" y="25444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353" y="464085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9254" y="1142999"/>
            <a:ext cx="331052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ŠEŘÍK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 bwMode="auto">
          <a:xfrm>
            <a:off x="2585503" y="152400"/>
            <a:ext cx="25146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KEŘE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pic>
        <p:nvPicPr>
          <p:cNvPr id="5" name="Obrázek 4" descr="Soubor:Lilac Flower&amp;Leaves, SC, Vic, 13.10.20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4" y="507705"/>
            <a:ext cx="3496618" cy="244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Flower Rex 24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4" y="3124200"/>
            <a:ext cx="3496618" cy="26112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89254" y="5569411"/>
            <a:ext cx="5121915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asi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modrofialové, bílé, růžové</a:t>
            </a:r>
          </a:p>
        </p:txBody>
      </p:sp>
      <p:pic>
        <p:nvPicPr>
          <p:cNvPr id="6146" name="Picture 2" descr="Soubor:Syringa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12093"/>
          <a:stretch/>
        </p:blipFill>
        <p:spPr bwMode="auto">
          <a:xfrm>
            <a:off x="590152" y="1909549"/>
            <a:ext cx="2909624" cy="35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99392" y="56673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19450" y="2644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6489" y="51234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0977" y="457200"/>
            <a:ext cx="329365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LÍSKA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Hazel Flower Femal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3" y="253936"/>
            <a:ext cx="3842647" cy="241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Hazel Catkins aka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10" y="2784787"/>
            <a:ext cx="2033990" cy="316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Corylus avellana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7" y="1458943"/>
            <a:ext cx="4299953" cy="3552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20977" y="5200080"/>
            <a:ext cx="414408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2 - 6m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lískový oříšek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září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48953" y="2663950"/>
            <a:ext cx="1228221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samičí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květy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36571" y="5485714"/>
            <a:ext cx="19319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samčí květy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85072" y="503704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44852" y="23561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524" y="47406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8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9904" y="405825"/>
            <a:ext cx="3264035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RŮŽE ŠÍPKOVÁ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 Blume 33 020be wp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18425"/>
          <a:stretch/>
        </p:blipFill>
        <p:spPr bwMode="auto">
          <a:xfrm>
            <a:off x="4996536" y="1222033"/>
            <a:ext cx="3616657" cy="2933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29904" y="4830748"/>
            <a:ext cx="492154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10m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– červenec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růžový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– nažka v šípku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sběr: září - říjen</a:t>
            </a:r>
          </a:p>
        </p:txBody>
      </p:sp>
      <p:pic>
        <p:nvPicPr>
          <p:cNvPr id="1026" name="Picture 2" descr="Soubor:Sipkovy k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/>
          <a:stretch/>
        </p:blipFill>
        <p:spPr bwMode="auto">
          <a:xfrm>
            <a:off x="429904" y="1222033"/>
            <a:ext cx="4133069" cy="3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229755" y="42173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508" y="42277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1000" y="304800"/>
            <a:ext cx="700704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ZLATICE PŘEVISLÁ – ZLATÝ DÉŠŤ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Forsythia suspensa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3" y="1196633"/>
            <a:ext cx="4191000" cy="5509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633340" y="2743200"/>
            <a:ext cx="445346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žluté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tobolka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35" y="63849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4855" y="381000"/>
            <a:ext cx="443422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LÝKOVEC JEDOVATÝ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Daphne mezereum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1143000"/>
            <a:ext cx="3948545" cy="3630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9792" y="4873980"/>
            <a:ext cx="5290231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30 - 100cm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– březen/duben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růžové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peckovice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je jedovatý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04695" y="50866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519" y="44656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  <p:pic>
        <p:nvPicPr>
          <p:cNvPr id="2" name="Picture 2" descr="File:Illustration Daphne mezereum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77" y="406472"/>
            <a:ext cx="3027656" cy="46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4415" y="321538"/>
            <a:ext cx="422981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BRUSINKA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4415" y="4724400"/>
            <a:ext cx="492154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30cm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– červenec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bílé, narůžovělé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brusinka (bobule)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dozrávají: srpen - říjen</a:t>
            </a:r>
          </a:p>
        </p:txBody>
      </p:sp>
      <p:pic>
        <p:nvPicPr>
          <p:cNvPr id="14338" name="Picture 2" descr="Soubor:Vaccinium vitis-idaea 20060824 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" y="1208964"/>
            <a:ext cx="4196830" cy="31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oubor:Vaccinium vitis-idaea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7385" b="2541"/>
          <a:stretch/>
        </p:blipFill>
        <p:spPr bwMode="auto">
          <a:xfrm>
            <a:off x="4840167" y="1208964"/>
            <a:ext cx="407142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528158" y="45705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5610" y="404881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3542" y="301884"/>
            <a:ext cx="305885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DŘÍN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1026" name="Picture 2" descr="Soubor:Corneliancherry Dogwood Cornus mas Flowers Closeup 2565px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9041"/>
          <a:stretch/>
        </p:blipFill>
        <p:spPr bwMode="auto">
          <a:xfrm>
            <a:off x="393542" y="1307910"/>
            <a:ext cx="43561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Kornelfruch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5" b="17887"/>
          <a:stretch/>
        </p:blipFill>
        <p:spPr bwMode="auto">
          <a:xfrm>
            <a:off x="4953000" y="1307910"/>
            <a:ext cx="3989696" cy="34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04170" y="4844396"/>
            <a:ext cx="4144083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10m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žlutý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červená dlouhá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59258" y="47244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732" y="42005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oubor:Berberis vulgaris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1000" y="338278"/>
            <a:ext cx="3825664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DŘIŠŤÁL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65376" y="2236738"/>
            <a:ext cx="2810385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duben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žluté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obsahuje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vitamín 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51786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1" descr="Soubor:Baum Mälardalen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4333" r="7556" b="10834"/>
          <a:stretch/>
        </p:blipFill>
        <p:spPr bwMode="auto">
          <a:xfrm>
            <a:off x="217609" y="1179394"/>
            <a:ext cx="3744791" cy="3552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2" descr="Soubor:Prunus padus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179394"/>
            <a:ext cx="4114800" cy="35529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17609" y="338278"/>
            <a:ext cx="438850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STŘEMCHA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335" y="4876800"/>
            <a:ext cx="533400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jako keř dorůstá do výšky 2m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jako </a:t>
            </a:r>
            <a:r>
              <a:rPr lang="cs-CZ" sz="2400" b="1" dirty="0" smtClean="0">
                <a:solidFill>
                  <a:srgbClr val="080808"/>
                </a:solidFill>
              </a:rPr>
              <a:t>strom dorůstá do výšky 18m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drobná peckovice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21112" y="47229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2350" y="44245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etra\AppData\Local\Microsoft\Windows\Temporary Internet Files\Content.IE5\8Y9YPLXF\MP9004305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54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68343" y="152400"/>
            <a:ext cx="6072496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80808"/>
                </a:solidFill>
              </a:rPr>
              <a:t>Na jaře vykvétají nejen byliny, </a:t>
            </a:r>
          </a:p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ale i dřeviny.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510" y="3851401"/>
            <a:ext cx="6582251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80808"/>
                </a:solidFill>
              </a:rPr>
              <a:t>V lesích, parcích a u vod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rozkvétají listnaté stromy,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okrasné keře. </a:t>
            </a:r>
            <a:endParaRPr lang="cs-CZ" sz="3200" b="1" dirty="0">
              <a:solidFill>
                <a:srgbClr val="080808"/>
              </a:solidFill>
            </a:endParaRPr>
          </a:p>
          <a:p>
            <a:r>
              <a:rPr lang="cs-CZ" sz="3200" b="1" dirty="0" smtClean="0">
                <a:solidFill>
                  <a:srgbClr val="080808"/>
                </a:solidFill>
              </a:rPr>
              <a:t>V zahradách</a:t>
            </a:r>
            <a:r>
              <a:rPr lang="cs-CZ" sz="3200" b="1" dirty="0">
                <a:solidFill>
                  <a:srgbClr val="080808"/>
                </a:solidFill>
              </a:rPr>
              <a:t> </a:t>
            </a:r>
            <a:r>
              <a:rPr lang="cs-CZ" sz="3200" b="1" dirty="0" smtClean="0">
                <a:solidFill>
                  <a:srgbClr val="080808"/>
                </a:solidFill>
              </a:rPr>
              <a:t>a </a:t>
            </a:r>
            <a:r>
              <a:rPr lang="cs-CZ" sz="3200" b="1" dirty="0">
                <a:solidFill>
                  <a:srgbClr val="080808"/>
                </a:solidFill>
              </a:rPr>
              <a:t>sadech </a:t>
            </a:r>
            <a:r>
              <a:rPr lang="cs-CZ" sz="3200" b="1" dirty="0" smtClean="0">
                <a:solidFill>
                  <a:srgbClr val="080808"/>
                </a:solidFill>
              </a:rPr>
              <a:t>rozkvétají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především ovocné stromy. 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03834" y="56107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654" y="335362"/>
            <a:ext cx="249536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SVÍDA BÍLÁ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Cornus elagantiss kz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151585"/>
            <a:ext cx="3918176" cy="341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Cornus alba 09 ie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34" y="1151585"/>
            <a:ext cx="3843241" cy="3417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99066" y="4830189"/>
            <a:ext cx="4509568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namodralé/bělavé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681106" y="425319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727" y="4253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7633" y="360579"/>
            <a:ext cx="291515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TIS ČERVENÝ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5" descr="Soubor:Taxus baccata 03 ie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1143000"/>
            <a:ext cx="3607042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 descr="Soubor:Taxus bacata0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45354"/>
            <a:ext cx="3810000" cy="488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57633" y="5029200"/>
            <a:ext cx="445346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12 - 30m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asi 300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je prudce jedovatý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56858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8747" y="58303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7505" y="338278"/>
            <a:ext cx="36126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KALINA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Guelder Rose in Queen's Wood - geograph.org.uk - 528608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4" y="1447800"/>
            <a:ext cx="545609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096000" y="2427238"/>
            <a:ext cx="2863284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červená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067" y="5423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152400"/>
            <a:ext cx="7859844" cy="58477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Spoj rozkvetlý strom s příslušným plodem.</a:t>
            </a:r>
            <a:endParaRPr lang="cs-CZ" sz="3200" dirty="0">
              <a:solidFill>
                <a:srgbClr val="080808"/>
              </a:solidFill>
            </a:endParaRPr>
          </a:p>
        </p:txBody>
      </p:sp>
      <p:pic>
        <p:nvPicPr>
          <p:cNvPr id="4" name="Obrázek 3" descr="Soubor:DSCF4435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826480"/>
            <a:ext cx="250074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Petra\AppData\Local\Microsoft\Windows\Temporary Internet Files\Content.IE5\K1PTCP7L\MP90040653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8" y="4039063"/>
            <a:ext cx="2121330" cy="26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Soubor:Aesculus hippocastanum bloemenhoofd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26" y="826480"/>
            <a:ext cx="1731974" cy="218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Soubor:Aesculus hippocastanum7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31070" r="11100" b="22662"/>
          <a:stretch/>
        </p:blipFill>
        <p:spPr bwMode="auto">
          <a:xfrm>
            <a:off x="5760041" y="4007668"/>
            <a:ext cx="3061885" cy="12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/>
          <p:nvPr/>
        </p:nvPicPr>
        <p:blipFill>
          <a:blip r:embed="rId10"/>
          <a:stretch>
            <a:fillRect/>
          </a:stretch>
        </p:blipFill>
        <p:spPr>
          <a:xfrm>
            <a:off x="381000" y="826480"/>
            <a:ext cx="2469179" cy="1862131"/>
          </a:xfrm>
          <a:prstGeom prst="rect">
            <a:avLst/>
          </a:prstGeom>
        </p:spPr>
      </p:pic>
      <p:pic>
        <p:nvPicPr>
          <p:cNvPr id="2053" name="Picture 5" descr="C:\Users\Petra\AppData\Local\Microsoft\Windows\Temporary Internet Files\Content.IE5\8Y9YPLXF\MP900182662[1]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b="6670"/>
          <a:stretch/>
        </p:blipFill>
        <p:spPr bwMode="auto">
          <a:xfrm>
            <a:off x="462027" y="4007668"/>
            <a:ext cx="2042456" cy="26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 bwMode="auto">
          <a:xfrm rot="8282242">
            <a:off x="4157350" y="2975933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 rot="2596604">
            <a:off x="4807540" y="3214437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 rot="5400000">
            <a:off x="501685" y="3169521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76603" y="49825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8589" y="63849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2438" y="241322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13788" y="27305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19110" y="63835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75989" y="21985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47259" y="5562600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Pyrus bourgaeana DehesaBoyalFlowerscloseup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1" y="990600"/>
            <a:ext cx="2786922" cy="191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C:\Users\Petra\AppData\Local\Microsoft\Windows\Temporary Internet Files\Content.IE5\8Y9YPLXF\MP9004229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3" y="4087978"/>
            <a:ext cx="1825972" cy="26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Soubor:Cvet šljive 2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43" y="990600"/>
            <a:ext cx="2847297" cy="219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Soubor:Slivoň švestka, plum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5" y="3962400"/>
            <a:ext cx="2362200" cy="18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9" descr="Soubor:Fleurpecher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990600"/>
            <a:ext cx="229988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Users\Petra\AppData\Local\Microsoft\Windows\Temporary Internet Files\Content.IE5\7MQ0YVUV\MP900402107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 bwMode="auto">
          <a:xfrm>
            <a:off x="413477" y="4131196"/>
            <a:ext cx="1982167" cy="26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13478" y="157891"/>
            <a:ext cx="7859844" cy="58477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Spoj rozkvetlý strom s příslušným plodem.</a:t>
            </a:r>
            <a:endParaRPr lang="cs-CZ" sz="3200" dirty="0">
              <a:solidFill>
                <a:srgbClr val="080808"/>
              </a:solidFill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4058673">
            <a:off x="1893996" y="3461588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10081105">
            <a:off x="2033303" y="3367675"/>
            <a:ext cx="4810265" cy="64383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3836270">
            <a:off x="4755034" y="3748664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329" y="25934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773628" y="29013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4187" y="31880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401955" y="558415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747922" y="64465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040" y="64853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" y="174009"/>
            <a:ext cx="8199681" cy="10772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Zodpovězením otázek se ti odkryje obrázek </a:t>
            </a:r>
          </a:p>
          <a:p>
            <a:r>
              <a:rPr lang="cs-CZ" sz="3200" dirty="0" smtClean="0">
                <a:solidFill>
                  <a:srgbClr val="080808"/>
                </a:solidFill>
              </a:rPr>
              <a:t>keře. Poznáš ho?</a:t>
            </a:r>
            <a:endParaRPr lang="cs-CZ" sz="3200" dirty="0">
              <a:solidFill>
                <a:srgbClr val="080808"/>
              </a:solidFill>
            </a:endParaRPr>
          </a:p>
        </p:txBody>
      </p:sp>
      <p:pic>
        <p:nvPicPr>
          <p:cNvPr id="4" name="Picture 2" descr="Soubor:Syringa0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12093"/>
          <a:stretch/>
        </p:blipFill>
        <p:spPr bwMode="auto">
          <a:xfrm>
            <a:off x="912627" y="1358091"/>
            <a:ext cx="4122467" cy="49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2975633" y="1358237"/>
            <a:ext cx="20612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JEHNĚDY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912626" y="1360440"/>
            <a:ext cx="206123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   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973860" y="3099376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ZLATÝ DÉŠŤ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975633" y="4822925"/>
            <a:ext cx="206123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NARŮŽOVĚ-LOU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14399" y="4768739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VITAMÍN  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971222" y="1345050"/>
            <a:ext cx="20612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Samčí květy vrby jívy se nazývají…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900463" y="1345050"/>
            <a:ext cx="207517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Je jablko peckovice?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946473" y="4807210"/>
            <a:ext cx="2090394" cy="1615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Jakou barvu má květ jabloně?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907985" y="4751018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Plody dřišťálu obecného obsahují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975633" y="3099376"/>
            <a:ext cx="2061234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Zlatice převislá se lidově nazývá…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900463" y="3114766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TIS ČERVENÝ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902236" y="3099376"/>
            <a:ext cx="2061234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Prudce jedovatý keř.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736347" y="52896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</a:t>
            </a:r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809263" y="4700663"/>
            <a:ext cx="3310522" cy="584775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ŠEŘÍK OBECNÝ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6513400"/>
            <a:ext cx="5578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80808"/>
                </a:solidFill>
              </a:rPr>
              <a:t>Pro řešení klikni pravou </a:t>
            </a:r>
            <a:r>
              <a:rPr lang="cs-CZ" sz="1200" dirty="0">
                <a:solidFill>
                  <a:srgbClr val="080808"/>
                </a:solidFill>
              </a:rPr>
              <a:t>šipkou, zobrazí </a:t>
            </a:r>
            <a:r>
              <a:rPr lang="cs-CZ" sz="1200" dirty="0" smtClean="0">
                <a:solidFill>
                  <a:srgbClr val="080808"/>
                </a:solidFill>
              </a:rPr>
              <a:t>se odpověď </a:t>
            </a:r>
            <a:r>
              <a:rPr lang="cs-CZ" sz="1200" dirty="0">
                <a:solidFill>
                  <a:srgbClr val="080808"/>
                </a:solidFill>
              </a:rPr>
              <a:t>a odkryje </a:t>
            </a:r>
            <a:r>
              <a:rPr lang="cs-CZ" sz="1200" dirty="0" smtClean="0">
                <a:solidFill>
                  <a:srgbClr val="080808"/>
                </a:solidFill>
              </a:rPr>
              <a:t>se část obrázku.</a:t>
            </a:r>
            <a:endParaRPr lang="cs-CZ" sz="1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0" grpId="0" animBg="1"/>
      <p:bldP spid="21" grpId="0" animBg="1"/>
      <p:bldP spid="20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oubor:Berberis vulgaris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3" y="1485089"/>
            <a:ext cx="5653323" cy="42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199" y="174009"/>
            <a:ext cx="8199681" cy="10772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Zodpovězením otázek se ti odkryje obrázek </a:t>
            </a:r>
          </a:p>
          <a:p>
            <a:r>
              <a:rPr lang="cs-CZ" sz="3200" dirty="0" smtClean="0">
                <a:solidFill>
                  <a:srgbClr val="080808"/>
                </a:solidFill>
              </a:rPr>
              <a:t>keře. Poznáš ho?</a:t>
            </a:r>
            <a:endParaRPr lang="cs-CZ" sz="32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760562" y="54750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15308" y="5873884"/>
            <a:ext cx="3825664" cy="584775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DŘIŠŤÁL OBECNÝ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18088" y="6526467"/>
            <a:ext cx="4907113" cy="276999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080808"/>
                </a:solidFill>
              </a:rPr>
              <a:t>Kliknutím myší na otázku se zobrazí odpověď a odkryje část obrázku.</a:t>
            </a:r>
            <a:endParaRPr lang="cs-CZ" sz="1200" dirty="0">
              <a:solidFill>
                <a:srgbClr val="080808"/>
              </a:solidFill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5437494" y="1412444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BUK LESNÍ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469337" y="1425023"/>
            <a:ext cx="248730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Až 40m vysoký lesní strom, který se dožívá 400 let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e nazývá …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 smtClean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431039" y="1401409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 ŽLUTOU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437566" y="1401408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Květy zlatice převislé mají barvu …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2968387" y="1412444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 BOBULE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459472" y="3709732"/>
            <a:ext cx="250891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KAŠTANY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20805" y="3701822"/>
            <a:ext cx="2519150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Semena jílovce maďalu se nazývají …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>
              <a:solidFill>
                <a:srgbClr val="080808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2950189" y="3720768"/>
            <a:ext cx="250891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PECKOVICE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939954" y="3720768"/>
            <a:ext cx="2519149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Broskev patří mezi peckovice nebo bobule?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469337" y="3720768"/>
            <a:ext cx="2478082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LÝKOVEC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    JEDOVATÝ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5478561" y="3733347"/>
            <a:ext cx="2478082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Již v únoru začíná růžově kvést jedovatý keř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968387" y="1401408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Brusinka patří mezi peckovice nebo bobule?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2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14" grpId="0" animBg="1"/>
      <p:bldP spid="18" grpId="0" animBg="1"/>
      <p:bldP spid="12" grpId="0" animBg="1"/>
      <p:bldP spid="23" grpId="0" animBg="1"/>
      <p:bldP spid="19" grpId="0" animBg="1"/>
      <p:bldP spid="13" grpId="0" animBg="1"/>
      <p:bldP spid="22" grpId="0" animBg="1"/>
      <p:bldP spid="15" grpId="0" animBg="1"/>
      <p:bldP spid="20" grpId="0" animBg="1"/>
      <p:bldP spid="1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855" y="76200"/>
            <a:ext cx="257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000000"/>
                </a:solidFill>
              </a:rPr>
              <a:t>KŘÍŽOVKA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50884"/>
              </p:ext>
            </p:extLst>
          </p:nvPr>
        </p:nvGraphicFramePr>
        <p:xfrm>
          <a:off x="801280" y="2829296"/>
          <a:ext cx="6489705" cy="2286000"/>
        </p:xfrm>
        <a:graphic>
          <a:graphicData uri="http://schemas.openxmlformats.org/drawingml/2006/table">
            <a:tbl>
              <a:tblPr/>
              <a:tblGrid>
                <a:gridCol w="709515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  <a:gridCol w="44463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 </a:t>
                      </a:r>
                      <a:r>
                        <a:rPr lang="cs-CZ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 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781300" y="2786281"/>
            <a:ext cx="36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B   R   O  </a:t>
            </a:r>
            <a:r>
              <a:rPr lang="cs-CZ" sz="2400" dirty="0" smtClean="0">
                <a:solidFill>
                  <a:srgbClr val="FF0066"/>
                </a:solidFill>
              </a:rPr>
              <a:t> S   </a:t>
            </a:r>
            <a:r>
              <a:rPr lang="cs-CZ" sz="2400" dirty="0" smtClean="0">
                <a:solidFill>
                  <a:srgbClr val="080808"/>
                </a:solidFill>
              </a:rPr>
              <a:t>K   V   O  Ň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93318" y="3201400"/>
            <a:ext cx="277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H</a:t>
            </a:r>
            <a:r>
              <a:rPr lang="cs-CZ" sz="2400" dirty="0" smtClean="0">
                <a:solidFill>
                  <a:srgbClr val="080808"/>
                </a:solidFill>
              </a:rPr>
              <a:t>   R  U   Š  </a:t>
            </a:r>
            <a:r>
              <a:rPr lang="cs-CZ" sz="2400" dirty="0" smtClean="0">
                <a:solidFill>
                  <a:srgbClr val="FF0066"/>
                </a:solidFill>
              </a:rPr>
              <a:t> </a:t>
            </a:r>
            <a:r>
              <a:rPr lang="cs-CZ" sz="2400" dirty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FF0066"/>
                </a:solidFill>
              </a:rPr>
              <a:t>   </a:t>
            </a:r>
            <a:r>
              <a:rPr lang="cs-CZ" sz="2400" dirty="0" smtClean="0">
                <a:solidFill>
                  <a:srgbClr val="080808"/>
                </a:solidFill>
              </a:rPr>
              <a:t>Ň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50854" y="3581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Š</a:t>
            </a:r>
            <a:r>
              <a:rPr lang="cs-CZ" sz="2400" dirty="0" smtClean="0">
                <a:solidFill>
                  <a:srgbClr val="080808"/>
                </a:solidFill>
              </a:rPr>
              <a:t>   </a:t>
            </a:r>
            <a:r>
              <a:rPr lang="cs-CZ" sz="2400" dirty="0">
                <a:solidFill>
                  <a:srgbClr val="080808"/>
                </a:solidFill>
              </a:rPr>
              <a:t>V</a:t>
            </a:r>
            <a:r>
              <a:rPr lang="cs-CZ" sz="2400" dirty="0" smtClean="0">
                <a:solidFill>
                  <a:srgbClr val="080808"/>
                </a:solidFill>
              </a:rPr>
              <a:t>  E   S    T   </a:t>
            </a:r>
            <a:r>
              <a:rPr lang="cs-CZ" sz="2400" dirty="0" smtClean="0">
                <a:solidFill>
                  <a:srgbClr val="FF0066"/>
                </a:solidFill>
              </a:rPr>
              <a:t>K </a:t>
            </a:r>
            <a:r>
              <a:rPr lang="cs-CZ" sz="2400" dirty="0" smtClean="0">
                <a:solidFill>
                  <a:srgbClr val="080808"/>
                </a:solidFill>
              </a:rPr>
              <a:t>  A 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81300" y="3960167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M</a:t>
            </a:r>
            <a:r>
              <a:rPr lang="cs-CZ" sz="2400" dirty="0" smtClean="0">
                <a:solidFill>
                  <a:srgbClr val="080808"/>
                </a:solidFill>
              </a:rPr>
              <a:t>   A   L    </a:t>
            </a:r>
            <a:r>
              <a:rPr lang="cs-CZ" sz="2400" dirty="0" smtClean="0">
                <a:solidFill>
                  <a:srgbClr val="FF0066"/>
                </a:solidFill>
              </a:rPr>
              <a:t>V </a:t>
            </a:r>
            <a:r>
              <a:rPr lang="cs-CZ" sz="2400" dirty="0" smtClean="0">
                <a:solidFill>
                  <a:srgbClr val="080808"/>
                </a:solidFill>
              </a:rPr>
              <a:t>  I    C   E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75095" y="432442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Š   E   Ř   Í    K        </a:t>
            </a:r>
            <a:r>
              <a:rPr lang="cs-CZ" sz="2400" dirty="0" smtClean="0">
                <a:solidFill>
                  <a:srgbClr val="FF0066"/>
                </a:solidFill>
              </a:rPr>
              <a:t>O</a:t>
            </a:r>
            <a:r>
              <a:rPr lang="cs-CZ" sz="2400" dirty="0" smtClean="0">
                <a:solidFill>
                  <a:srgbClr val="080808"/>
                </a:solidFill>
              </a:rPr>
              <a:t>  B   E   C   N 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218295" y="468109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66"/>
                </a:solidFill>
              </a:rPr>
              <a:t>J</a:t>
            </a:r>
            <a:r>
              <a:rPr lang="cs-CZ" sz="2400" dirty="0" smtClean="0">
                <a:solidFill>
                  <a:srgbClr val="080808"/>
                </a:solidFill>
              </a:rPr>
              <a:t>   E   H   N   Ě  D   Y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662545" cy="16625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9" name="Obláček 18"/>
          <p:cNvSpPr/>
          <p:nvPr/>
        </p:nvSpPr>
        <p:spPr bwMode="auto">
          <a:xfrm>
            <a:off x="2928580" y="39806"/>
            <a:ext cx="5301019" cy="2389406"/>
          </a:xfrm>
          <a:prstGeom prst="cloudCallout">
            <a:avLst>
              <a:gd name="adj1" fmla="val -64559"/>
              <a:gd name="adj2" fmla="val 2045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Vylušti křížovku a dozvíš se, ze kterého druhu stromů  je nejvyšší strom na světě.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>
            <a:off x="4011046" y="5283607"/>
            <a:ext cx="685800" cy="1447800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934359" y="2198379"/>
            <a:ext cx="216918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Název stromu.</a:t>
            </a:r>
          </a:p>
        </p:txBody>
      </p:sp>
      <p:pic>
        <p:nvPicPr>
          <p:cNvPr id="23" name="obrázek 11" descr="Soubor:Vineyard peaches de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59" y="2786281"/>
            <a:ext cx="1061188" cy="125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Soubor:Slivoň švestka, plum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5" y="4133732"/>
            <a:ext cx="1277181" cy="100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5" descr="Soubor:Pears.jpg">
            <a:hlinkClick r:id="rId8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10421" b="4130"/>
          <a:stretch/>
        </p:blipFill>
        <p:spPr bwMode="auto">
          <a:xfrm>
            <a:off x="8081501" y="2809533"/>
            <a:ext cx="873945" cy="12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Soubor:Lilac Flower&amp;Leaves, SC, Vic, 13.10.2007.jpg">
            <a:hlinkClick r:id="rId10"/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6060" b="11380"/>
          <a:stretch/>
        </p:blipFill>
        <p:spPr bwMode="auto">
          <a:xfrm rot="16200000">
            <a:off x="-238397" y="5384417"/>
            <a:ext cx="1423976" cy="85392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900552" y="6056959"/>
            <a:ext cx="247856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Celý název keře.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725733" y="5349713"/>
            <a:ext cx="2229713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Květy vrby jívy.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347400" y="5083298"/>
            <a:ext cx="2614818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plodu,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který má jádřinec.</a:t>
            </a:r>
          </a:p>
        </p:txBody>
      </p:sp>
      <p:cxnSp>
        <p:nvCxnSpPr>
          <p:cNvPr id="30" name="Přímá spojnice se šipkou 29"/>
          <p:cNvCxnSpPr/>
          <p:nvPr/>
        </p:nvCxnSpPr>
        <p:spPr bwMode="auto">
          <a:xfrm flipH="1">
            <a:off x="6452442" y="3003153"/>
            <a:ext cx="446983" cy="12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/>
          <p:cNvCxnSpPr/>
          <p:nvPr/>
        </p:nvCxnSpPr>
        <p:spPr bwMode="auto">
          <a:xfrm flipH="1">
            <a:off x="5280377" y="3414673"/>
            <a:ext cx="3238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se šipkou 31"/>
          <p:cNvCxnSpPr/>
          <p:nvPr/>
        </p:nvCxnSpPr>
        <p:spPr bwMode="auto">
          <a:xfrm flipH="1" flipV="1">
            <a:off x="5280377" y="3812232"/>
            <a:ext cx="2397888" cy="3787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/>
          <p:cNvCxnSpPr/>
          <p:nvPr/>
        </p:nvCxnSpPr>
        <p:spPr bwMode="auto">
          <a:xfrm flipH="1" flipV="1">
            <a:off x="990600" y="4191000"/>
            <a:ext cx="356800" cy="908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se šipkou 38"/>
          <p:cNvCxnSpPr>
            <a:endCxn id="16" idx="1"/>
          </p:cNvCxnSpPr>
          <p:nvPr/>
        </p:nvCxnSpPr>
        <p:spPr bwMode="auto">
          <a:xfrm flipV="1">
            <a:off x="901217" y="4555255"/>
            <a:ext cx="573878" cy="1484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se šipkou 39"/>
          <p:cNvCxnSpPr>
            <a:stCxn id="28" idx="1"/>
          </p:cNvCxnSpPr>
          <p:nvPr/>
        </p:nvCxnSpPr>
        <p:spPr bwMode="auto">
          <a:xfrm flipH="1" flipV="1">
            <a:off x="5579089" y="5172617"/>
            <a:ext cx="1146644" cy="40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ovéPole 33"/>
          <p:cNvSpPr txBox="1"/>
          <p:nvPr/>
        </p:nvSpPr>
        <p:spPr>
          <a:xfrm>
            <a:off x="8887730" y="27862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685" y="48200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677443" y="36938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388168" y="490451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583907" y="219712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5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5809"/>
              </p:ext>
            </p:extLst>
          </p:nvPr>
        </p:nvGraphicFramePr>
        <p:xfrm>
          <a:off x="443554" y="859893"/>
          <a:ext cx="8229598" cy="3472850"/>
        </p:xfrm>
        <a:graphic>
          <a:graphicData uri="http://schemas.openxmlformats.org/drawingml/2006/table">
            <a:tbl>
              <a:tblPr/>
              <a:tblGrid>
                <a:gridCol w="484094"/>
                <a:gridCol w="484094"/>
                <a:gridCol w="417058"/>
                <a:gridCol w="551130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  <a:gridCol w="484094"/>
              </a:tblGrid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  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 Arial"/>
                        </a:rPr>
                        <a:t>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 Arial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24083" y="836978"/>
            <a:ext cx="42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P</a:t>
            </a:r>
            <a:r>
              <a:rPr lang="cs-CZ" sz="2400" dirty="0" smtClean="0">
                <a:solidFill>
                  <a:srgbClr val="080808"/>
                </a:solidFill>
              </a:rPr>
              <a:t>    E   C   K   O  </a:t>
            </a:r>
            <a:r>
              <a:rPr lang="cs-CZ" sz="2400" dirty="0" smtClean="0">
                <a:solidFill>
                  <a:srgbClr val="FF0066"/>
                </a:solidFill>
              </a:rPr>
              <a:t> V    </a:t>
            </a:r>
            <a:r>
              <a:rPr lang="cs-CZ" sz="2400" dirty="0" smtClean="0">
                <a:solidFill>
                  <a:srgbClr val="080808"/>
                </a:solidFill>
              </a:rPr>
              <a:t>I    C   E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10000" y="151763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66"/>
                </a:solidFill>
              </a:rPr>
              <a:t>D </a:t>
            </a:r>
            <a:r>
              <a:rPr lang="cs-CZ" sz="2400" dirty="0" smtClean="0">
                <a:solidFill>
                  <a:srgbClr val="080808"/>
                </a:solidFill>
              </a:rPr>
              <a:t>  U   B    N    U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75044" y="1136975"/>
            <a:ext cx="614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R    Ů   </a:t>
            </a:r>
            <a:r>
              <a:rPr lang="cs-CZ" sz="2400" dirty="0" smtClean="0">
                <a:solidFill>
                  <a:srgbClr val="FF0066"/>
                </a:solidFill>
              </a:rPr>
              <a:t> Ž   </a:t>
            </a:r>
            <a:r>
              <a:rPr lang="cs-CZ" sz="2400" dirty="0" smtClean="0">
                <a:solidFill>
                  <a:srgbClr val="080808"/>
                </a:solidFill>
              </a:rPr>
              <a:t>E          Š    Í    P    K   O   V   Á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58939" y="1884318"/>
            <a:ext cx="36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O    Ř  E   CH  </a:t>
            </a:r>
            <a:r>
              <a:rPr lang="cs-CZ" sz="2400" dirty="0" smtClean="0">
                <a:solidFill>
                  <a:srgbClr val="FF0066"/>
                </a:solidFill>
              </a:rPr>
              <a:t>Y</a:t>
            </a:r>
            <a:endParaRPr lang="cs-CZ" sz="2400" dirty="0">
              <a:solidFill>
                <a:srgbClr val="FF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86000" y="2209800"/>
            <a:ext cx="36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 B   Ř     Í  </a:t>
            </a:r>
            <a:r>
              <a:rPr lang="cs-CZ" sz="2400" dirty="0" smtClean="0">
                <a:solidFill>
                  <a:srgbClr val="FF0066"/>
                </a:solidFill>
              </a:rPr>
              <a:t>  Z   </a:t>
            </a:r>
            <a:r>
              <a:rPr lang="cs-CZ" sz="2400" dirty="0" smtClean="0">
                <a:solidFill>
                  <a:srgbClr val="080808"/>
                </a:solidFill>
              </a:rPr>
              <a:t>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14937" y="2555459"/>
            <a:ext cx="33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M   </a:t>
            </a:r>
            <a:r>
              <a:rPr lang="cs-CZ" sz="2400" dirty="0" smtClean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080808"/>
                </a:solidFill>
              </a:rPr>
              <a:t>   R    U   Ň   K   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59540" y="3248835"/>
            <a:ext cx="42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 J   </a:t>
            </a:r>
            <a:r>
              <a:rPr lang="cs-CZ" sz="2400" dirty="0" smtClean="0">
                <a:solidFill>
                  <a:srgbClr val="FF0066"/>
                </a:solidFill>
              </a:rPr>
              <a:t> E    </a:t>
            </a:r>
            <a:r>
              <a:rPr lang="cs-CZ" sz="2400" dirty="0" smtClean="0">
                <a:solidFill>
                  <a:srgbClr val="080808"/>
                </a:solidFill>
              </a:rPr>
              <a:t>D   O   V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rgbClr val="080808"/>
                </a:solidFill>
              </a:rPr>
              <a:t>  A    T 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4681" y="2900065"/>
            <a:ext cx="29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 B    O   B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rgbClr val="080808"/>
                </a:solidFill>
              </a:rPr>
              <a:t> U   </a:t>
            </a:r>
            <a:r>
              <a:rPr lang="cs-CZ" sz="2400" dirty="0" smtClean="0">
                <a:solidFill>
                  <a:srgbClr val="FF0066"/>
                </a:solidFill>
              </a:rPr>
              <a:t>L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cs-CZ" sz="2400" dirty="0" smtClean="0">
                <a:solidFill>
                  <a:srgbClr val="080808"/>
                </a:solidFill>
              </a:rPr>
              <a:t> E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24337" y="39349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B    Í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rgbClr val="080808"/>
                </a:solidFill>
              </a:rPr>
              <a:t>   L 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rgbClr val="FF0066"/>
                </a:solidFill>
              </a:rPr>
              <a:t> Á</a:t>
            </a:r>
            <a:endParaRPr lang="cs-CZ" sz="2400" dirty="0">
              <a:solidFill>
                <a:srgbClr val="FF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11106" y="3578957"/>
            <a:ext cx="42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Š   P    E   </a:t>
            </a:r>
            <a:r>
              <a:rPr lang="cs-CZ" sz="2400" dirty="0" smtClean="0">
                <a:solidFill>
                  <a:srgbClr val="FF0066"/>
                </a:solidFill>
              </a:rPr>
              <a:t>N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rgbClr val="080808"/>
                </a:solidFill>
              </a:rPr>
              <a:t>D   L     Í    K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Šipka dolů 21"/>
          <p:cNvSpPr/>
          <p:nvPr/>
        </p:nvSpPr>
        <p:spPr bwMode="auto">
          <a:xfrm>
            <a:off x="3848896" y="156949"/>
            <a:ext cx="495537" cy="656819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380002" y="89407"/>
            <a:ext cx="4651198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plodu (broskev, švestka…).</a:t>
            </a:r>
          </a:p>
        </p:txBody>
      </p:sp>
      <p:pic>
        <p:nvPicPr>
          <p:cNvPr id="24" name="Obrázek 23" descr="Soubor:A Blume 33 020be wp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18425"/>
          <a:stretch/>
        </p:blipFill>
        <p:spPr bwMode="auto">
          <a:xfrm>
            <a:off x="7507200" y="1598640"/>
            <a:ext cx="1524000" cy="134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ovéPole 24"/>
          <p:cNvSpPr txBox="1"/>
          <p:nvPr/>
        </p:nvSpPr>
        <p:spPr>
          <a:xfrm>
            <a:off x="5001904" y="1979303"/>
            <a:ext cx="247856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Celý název keře.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574191" y="4396601"/>
            <a:ext cx="2666995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10. Plody ořešáku</a:t>
            </a:r>
          </a:p>
          <a:p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 královského.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0278" y="89408"/>
            <a:ext cx="3832337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Slivoň mirabelka kvete v… </a:t>
            </a:r>
          </a:p>
        </p:txBody>
      </p:sp>
      <p:pic>
        <p:nvPicPr>
          <p:cNvPr id="29" name="Obrázek 28" descr="Soubor:Apricot blossom detail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88" y="4488855"/>
            <a:ext cx="1259312" cy="140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Soubor:Betula Pendula at Stockholm University 2005-07-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6"/>
          <a:stretch/>
        </p:blipFill>
        <p:spPr bwMode="auto">
          <a:xfrm>
            <a:off x="6294541" y="4574757"/>
            <a:ext cx="1401660" cy="12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Obrázek 30" descr="Soubor:Špendlík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r="30743" b="12727"/>
          <a:stretch/>
        </p:blipFill>
        <p:spPr bwMode="auto">
          <a:xfrm>
            <a:off x="4013848" y="5741427"/>
            <a:ext cx="1278272" cy="109083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31"/>
          <p:cNvSpPr txBox="1"/>
          <p:nvPr/>
        </p:nvSpPr>
        <p:spPr>
          <a:xfrm>
            <a:off x="1427499" y="5923260"/>
            <a:ext cx="2496196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15. Název plodu.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290984" y="3036374"/>
            <a:ext cx="1740215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Tis červený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je …. 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0278" y="4395343"/>
            <a:ext cx="3230372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plodu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(brusinka, angrešt …).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2664" y="5258011"/>
            <a:ext cx="4309193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16. Barva květu višně obecné.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272067" y="4023690"/>
            <a:ext cx="216918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Název stromu.</a:t>
            </a:r>
          </a:p>
        </p:txBody>
      </p:sp>
      <p:cxnSp>
        <p:nvCxnSpPr>
          <p:cNvPr id="37" name="Přímá spojnice se šipkou 36"/>
          <p:cNvCxnSpPr/>
          <p:nvPr/>
        </p:nvCxnSpPr>
        <p:spPr bwMode="auto">
          <a:xfrm flipH="1">
            <a:off x="5801697" y="551072"/>
            <a:ext cx="878978" cy="469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se šipkou 37"/>
          <p:cNvCxnSpPr/>
          <p:nvPr/>
        </p:nvCxnSpPr>
        <p:spPr bwMode="auto">
          <a:xfrm>
            <a:off x="78475" y="536739"/>
            <a:ext cx="304800" cy="1211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se šipkou 38"/>
          <p:cNvCxnSpPr/>
          <p:nvPr/>
        </p:nvCxnSpPr>
        <p:spPr bwMode="auto">
          <a:xfrm flipH="1" flipV="1">
            <a:off x="7146072" y="1560433"/>
            <a:ext cx="210587" cy="418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se šipkou 39"/>
          <p:cNvCxnSpPr/>
          <p:nvPr/>
        </p:nvCxnSpPr>
        <p:spPr bwMode="auto">
          <a:xfrm flipV="1">
            <a:off x="1424083" y="3298441"/>
            <a:ext cx="508212" cy="1098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se šipkou 40"/>
          <p:cNvCxnSpPr/>
          <p:nvPr/>
        </p:nvCxnSpPr>
        <p:spPr bwMode="auto">
          <a:xfrm flipV="1">
            <a:off x="3429004" y="4374522"/>
            <a:ext cx="0" cy="815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Přímá spojnice se šipkou 67"/>
          <p:cNvCxnSpPr/>
          <p:nvPr/>
        </p:nvCxnSpPr>
        <p:spPr bwMode="auto">
          <a:xfrm flipH="1">
            <a:off x="6862016" y="3036374"/>
            <a:ext cx="433484" cy="212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9" name="TextovéPole 1028"/>
          <p:cNvSpPr txBox="1"/>
          <p:nvPr/>
        </p:nvSpPr>
        <p:spPr>
          <a:xfrm>
            <a:off x="6200719" y="4486555"/>
            <a:ext cx="58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11.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8503491" y="406593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12.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657177" y="65244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939177" y="55962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8736347" y="12908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8740519" y="44888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82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379" y="4836703"/>
            <a:ext cx="5334000" cy="193899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66"/>
                </a:solidFill>
              </a:rPr>
              <a:t>● </a:t>
            </a:r>
            <a:r>
              <a:rPr lang="cs-CZ" sz="2400" b="1" dirty="0" smtClean="0">
                <a:solidFill>
                  <a:srgbClr val="FF0066"/>
                </a:solidFill>
              </a:rPr>
              <a:t>strom dostal název Hyperion</a:t>
            </a:r>
          </a:p>
          <a:p>
            <a:r>
              <a:rPr lang="cs-CZ" sz="2400" b="1" dirty="0" smtClean="0">
                <a:solidFill>
                  <a:srgbClr val="FF0066"/>
                </a:solidFill>
              </a:rPr>
              <a:t>● měří 115,5 m</a:t>
            </a:r>
          </a:p>
          <a:p>
            <a:r>
              <a:rPr lang="cs-CZ" sz="2400" b="1" dirty="0" smtClean="0">
                <a:solidFill>
                  <a:srgbClr val="FF0066"/>
                </a:solidFill>
              </a:rPr>
              <a:t>● byl objeven v roce 2006 </a:t>
            </a:r>
          </a:p>
          <a:p>
            <a:r>
              <a:rPr lang="cs-CZ" sz="2400" b="1" dirty="0">
                <a:solidFill>
                  <a:srgbClr val="FF0066"/>
                </a:solidFill>
              </a:rPr>
              <a:t> </a:t>
            </a:r>
            <a:r>
              <a:rPr lang="cs-CZ" sz="2400" b="1" dirty="0" smtClean="0">
                <a:solidFill>
                  <a:srgbClr val="FF0066"/>
                </a:solidFill>
              </a:rPr>
              <a:t>  v </a:t>
            </a:r>
            <a:r>
              <a:rPr lang="cs-CZ" sz="2400" b="1" dirty="0" err="1" smtClean="0">
                <a:solidFill>
                  <a:srgbClr val="FF0066"/>
                </a:solidFill>
              </a:rPr>
              <a:t>Redwoodském</a:t>
            </a:r>
            <a:r>
              <a:rPr lang="cs-CZ" sz="2400" b="1" dirty="0" smtClean="0">
                <a:solidFill>
                  <a:srgbClr val="FF0066"/>
                </a:solidFill>
              </a:rPr>
              <a:t> národním parku </a:t>
            </a:r>
          </a:p>
          <a:p>
            <a:r>
              <a:rPr lang="cs-CZ" sz="2400" b="1" dirty="0">
                <a:solidFill>
                  <a:srgbClr val="FF0066"/>
                </a:solidFill>
              </a:rPr>
              <a:t> </a:t>
            </a:r>
            <a:r>
              <a:rPr lang="cs-CZ" sz="2400" b="1" dirty="0" smtClean="0">
                <a:solidFill>
                  <a:srgbClr val="FF0066"/>
                </a:solidFill>
              </a:rPr>
              <a:t>  v Kalifornii v USA</a:t>
            </a:r>
          </a:p>
        </p:txBody>
      </p:sp>
      <p:pic>
        <p:nvPicPr>
          <p:cNvPr id="2053" name="Picture 5" descr="C:\Users\Petra\Desktop\Costal_Redwo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5284967" y="1433142"/>
            <a:ext cx="3565809" cy="38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tra\Desktop\Sequoia_sempervirens_Big_Basin_Redwoods_State_Par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8296"/>
            <a:ext cx="2877975" cy="43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89964" y="381000"/>
            <a:ext cx="571500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0066"/>
                </a:solidFill>
              </a:rPr>
              <a:t>SEKVOJ  VŽDYZELENÁ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67338" y="53257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82775" y="44174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55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1905000" y="228600"/>
            <a:ext cx="59436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OVOCNÉ STROMY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7517" y="1371600"/>
            <a:ext cx="1871025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JABLOŇ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61164" y="3984991"/>
            <a:ext cx="455445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10m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narůžovělý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jablko (malvice)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říjen</a:t>
            </a:r>
          </a:p>
        </p:txBody>
      </p:sp>
      <p:pic>
        <p:nvPicPr>
          <p:cNvPr id="15" name="obrázek 3" descr="Soubor:Rosaceae Malus pumila Malus pumila Var domestica Apples Fuji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7" y="2340975"/>
            <a:ext cx="3193021" cy="413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Soubor:DSCF4435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1219200"/>
            <a:ext cx="3733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8596745" y="342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7517" y="64783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78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0639" y="195618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6" y="838200"/>
            <a:ext cx="913583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2) </a:t>
            </a:r>
            <a:r>
              <a:rPr lang="cs-CZ" sz="1400" dirty="0" err="1">
                <a:solidFill>
                  <a:srgbClr val="080808"/>
                </a:solidFill>
              </a:rPr>
              <a:t>Soubor:Rosaceae</a:t>
            </a:r>
            <a:r>
              <a:rPr lang="cs-CZ" sz="1400" dirty="0">
                <a:solidFill>
                  <a:srgbClr val="080808"/>
                </a:solidFill>
              </a:rPr>
              <a:t> Malus </a:t>
            </a:r>
            <a:r>
              <a:rPr lang="cs-CZ" sz="1400" dirty="0" err="1">
                <a:solidFill>
                  <a:srgbClr val="080808"/>
                </a:solidFill>
              </a:rPr>
              <a:t>pumila</a:t>
            </a:r>
            <a:r>
              <a:rPr lang="cs-CZ" sz="1400" dirty="0">
                <a:solidFill>
                  <a:srgbClr val="080808"/>
                </a:solidFill>
              </a:rPr>
              <a:t> Malus </a:t>
            </a:r>
            <a:r>
              <a:rPr lang="cs-CZ" sz="1400" dirty="0" err="1">
                <a:solidFill>
                  <a:srgbClr val="080808"/>
                </a:solidFill>
              </a:rPr>
              <a:t>pumila</a:t>
            </a:r>
            <a:r>
              <a:rPr lang="cs-CZ" sz="1400" dirty="0">
                <a:solidFill>
                  <a:srgbClr val="080808"/>
                </a:solidFill>
              </a:rPr>
              <a:t> Var </a:t>
            </a:r>
            <a:r>
              <a:rPr lang="cs-CZ" sz="1400" dirty="0" err="1">
                <a:solidFill>
                  <a:srgbClr val="080808"/>
                </a:solidFill>
              </a:rPr>
              <a:t>domestica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Apples</a:t>
            </a:r>
            <a:r>
              <a:rPr lang="cs-CZ" sz="1400" dirty="0">
                <a:solidFill>
                  <a:srgbClr val="080808"/>
                </a:solidFill>
              </a:rPr>
              <a:t> Fuji.jpg.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</a:t>
            </a:r>
            <a:r>
              <a:rPr lang="cs-CZ" sz="1400" i="1" dirty="0">
                <a:solidFill>
                  <a:srgbClr val="080808"/>
                </a:solidFill>
              </a:rPr>
              <a:t>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24.3.2008 [cit. 2013-04-09].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Dostupné </a:t>
            </a:r>
            <a:r>
              <a:rPr lang="cs-CZ" sz="1400" dirty="0">
                <a:solidFill>
                  <a:srgbClr val="080808"/>
                </a:solidFill>
              </a:rPr>
              <a:t>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://cs.wikipedia.org/wiki/Soubor:Rosaceae_Malus_pumila_Malus_pumila_Var_domestica_Apples_Fuji.jpg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3) </a:t>
            </a:r>
            <a:r>
              <a:rPr lang="cs-CZ" sz="1400" dirty="0">
                <a:solidFill>
                  <a:srgbClr val="080808"/>
                </a:solidFill>
              </a:rPr>
              <a:t>Soubor:DSCF4435.JPG.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8.5.2006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://cs.wikipedia.org/wiki/Soubor:DSCF4435.JPG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4) </a:t>
            </a:r>
            <a:r>
              <a:rPr lang="cs-CZ" sz="1400" dirty="0" err="1">
                <a:solidFill>
                  <a:srgbClr val="080808"/>
                </a:solidFill>
              </a:rPr>
              <a:t>Soubor:Pears.jpg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24.3.2005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cs.wikipedia.org/wiki/Soubor:Pears.jpg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5) </a:t>
            </a:r>
            <a:r>
              <a:rPr lang="cs-CZ" sz="1400" dirty="0" err="1">
                <a:solidFill>
                  <a:srgbClr val="080808"/>
                </a:solidFill>
              </a:rPr>
              <a:t>Soubor:Pyrus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bourgaeana</a:t>
            </a:r>
            <a:r>
              <a:rPr lang="cs-CZ" sz="1400" dirty="0">
                <a:solidFill>
                  <a:srgbClr val="080808"/>
                </a:solidFill>
              </a:rPr>
              <a:t> DehesaBoyalFlowerscloseup.jpg.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16.4..2008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://cs.wikipedia.org/wiki/Soubor:Pyrus_bourgaeana_DehesaBoyalFlowerscloseup.jpg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6) </a:t>
            </a:r>
            <a:r>
              <a:rPr lang="cs-CZ" sz="1400" dirty="0" err="1">
                <a:solidFill>
                  <a:srgbClr val="080808"/>
                </a:solidFill>
              </a:rPr>
              <a:t>Soubor:Apricots.jpg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26.4.2005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cs.wikipedia.org/wiki/Soubor:Apricots.jpg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7) </a:t>
            </a:r>
            <a:r>
              <a:rPr lang="cs-CZ" sz="1400" dirty="0" err="1">
                <a:solidFill>
                  <a:srgbClr val="080808"/>
                </a:solidFill>
              </a:rPr>
              <a:t>Soubor:Apricot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blossom</a:t>
            </a:r>
            <a:r>
              <a:rPr lang="cs-CZ" sz="1400" dirty="0">
                <a:solidFill>
                  <a:srgbClr val="080808"/>
                </a:solidFill>
              </a:rPr>
              <a:t> detail1.jpg.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26.3.2005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://cs.wikipedia.org/wiki/Soubor:Apricot_blossom_detail1.jpg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8) </a:t>
            </a:r>
            <a:r>
              <a:rPr lang="cs-CZ" sz="1400" dirty="0" err="1">
                <a:solidFill>
                  <a:srgbClr val="080808"/>
                </a:solidFill>
              </a:rPr>
              <a:t>Soubor:Vineyard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peaches</a:t>
            </a:r>
            <a:r>
              <a:rPr lang="cs-CZ" sz="1400" dirty="0">
                <a:solidFill>
                  <a:srgbClr val="080808"/>
                </a:solidFill>
              </a:rPr>
              <a:t> de.jpg.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7.7.2005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cs.wikipedia.org/wiki/Soubor:Vineyard_peaches_de.jpg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1145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6402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9) Soubor:Peachblossoms3800ppx.JPG.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23.5.2009 [cit. 2013-04-09].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http://cs.wikipedia.org/wiki/Soubor:Peachblossoms3800ppx.JPG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10) </a:t>
            </a:r>
            <a:r>
              <a:rPr lang="cs-CZ" sz="1400" dirty="0" err="1">
                <a:solidFill>
                  <a:srgbClr val="080808"/>
                </a:solidFill>
              </a:rPr>
              <a:t>Soubor:Fleurpecher.jpg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19.8.2005 [cit. 2013-04-09].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cs.wikipedia.org/wiki/Soubor:Fleurpecher.jpg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11) </a:t>
            </a:r>
            <a:r>
              <a:rPr lang="cs-CZ" sz="1400" dirty="0" err="1">
                <a:solidFill>
                  <a:srgbClr val="080808"/>
                </a:solidFill>
              </a:rPr>
              <a:t>Soubor:Višeň.jpg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17.5.2006 [cit. 2013-04-09]. Dostupné 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cs.wikipedia.org/wiki/Soubor:Vi%C5%A1e%C5%88.jpg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12) </a:t>
            </a:r>
            <a:r>
              <a:rPr lang="cs-CZ" sz="1400" dirty="0" err="1" smtClean="0">
                <a:solidFill>
                  <a:srgbClr val="080808"/>
                </a:solidFill>
              </a:rPr>
              <a:t>Soubor:Prunus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cerasus</a:t>
            </a:r>
            <a:r>
              <a:rPr lang="cs-CZ" sz="1400" dirty="0" smtClean="0">
                <a:solidFill>
                  <a:srgbClr val="080808"/>
                </a:solidFill>
              </a:rPr>
              <a:t> višeň obecná 1.jpg. In: </a:t>
            </a:r>
            <a:r>
              <a:rPr lang="cs-CZ" sz="1400" i="1" dirty="0" err="1" smtClean="0">
                <a:solidFill>
                  <a:srgbClr val="080808"/>
                </a:solidFill>
              </a:rPr>
              <a:t>Wikipedia</a:t>
            </a:r>
            <a:r>
              <a:rPr lang="cs-CZ" sz="1400" i="1" dirty="0" smtClean="0">
                <a:solidFill>
                  <a:srgbClr val="080808"/>
                </a:solidFill>
              </a:rPr>
              <a:t>: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13.5.2011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cs.wikipedia.org/wiki/Soubor:Prunus_cerasus_vi%C5%A1e%C5%88_obecn%C3%A1_1.jpg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13)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avium.jpg.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10.5.2006 [cit. 2013-04-09]. Dostupné 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://cs.wikipedia.org/wiki/Soubor:Prunus_avium.jpg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14)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15)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avium</a:t>
            </a:r>
            <a:r>
              <a:rPr lang="cs-CZ" sz="1400" dirty="0">
                <a:solidFill>
                  <a:srgbClr val="080808"/>
                </a:solidFill>
              </a:rPr>
              <a:t> fruit.jpg.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20.8.2006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://cs.wikipedia.org/wiki/Soubor:Prunus_avium_fruit.jpg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16) </a:t>
            </a:r>
            <a:r>
              <a:rPr lang="cs-CZ" sz="1400" dirty="0" err="1">
                <a:solidFill>
                  <a:srgbClr val="080808"/>
                </a:solidFill>
              </a:rPr>
              <a:t>Soubor:Damson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orchard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r>
              <a:rPr lang="cs-CZ" sz="1400" dirty="0" err="1">
                <a:solidFill>
                  <a:srgbClr val="080808"/>
                </a:solidFill>
              </a:rPr>
              <a:t>Ashford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Bowdler</a:t>
            </a:r>
            <a:r>
              <a:rPr lang="cs-CZ" sz="1400" dirty="0">
                <a:solidFill>
                  <a:srgbClr val="080808"/>
                </a:solidFill>
              </a:rPr>
              <a:t>. - geograph.org.uk - 53068.jpg.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30.1.2010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://cs.wikipedia.org/wiki/Soubor:Damson_orchard,_Ashford_Bowdler._-_geograph.org.uk_-_53068.jpg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17) </a:t>
            </a:r>
            <a:r>
              <a:rPr lang="cs-CZ" sz="1400" dirty="0" err="1">
                <a:solidFill>
                  <a:srgbClr val="080808"/>
                </a:solidFill>
              </a:rPr>
              <a:t>Soubor:Cvet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šljive</a:t>
            </a:r>
            <a:r>
              <a:rPr lang="cs-CZ" sz="1400" dirty="0">
                <a:solidFill>
                  <a:srgbClr val="080808"/>
                </a:solidFill>
              </a:rPr>
              <a:t> 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://cs.wikipedia.org/wiki/Soubor:Cvet_%</a:t>
            </a:r>
            <a:r>
              <a:rPr lang="cs-CZ" sz="1400" dirty="0" smtClean="0">
                <a:solidFill>
                  <a:srgbClr val="080808"/>
                </a:solidFill>
              </a:rPr>
              <a:t>C5%A1ljive_2.JPG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67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2815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21548" y="763459"/>
            <a:ext cx="90669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18) </a:t>
            </a:r>
            <a:r>
              <a:rPr lang="cs-CZ" sz="1400" dirty="0" err="1">
                <a:solidFill>
                  <a:srgbClr val="080808"/>
                </a:solidFill>
              </a:rPr>
              <a:t>Soubor:Slivoň</a:t>
            </a:r>
            <a:r>
              <a:rPr lang="cs-CZ" sz="1400" dirty="0">
                <a:solidFill>
                  <a:srgbClr val="080808"/>
                </a:solidFill>
              </a:rPr>
              <a:t> švestka, plum.jpg.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20.7.2009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://cs.wikipedia.org/wiki/Soubor:Slivo%C5%88_%C5%A1vestka,_plum.jpg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19) </a:t>
            </a:r>
            <a:r>
              <a:rPr lang="cs-CZ" sz="1400" dirty="0" err="1">
                <a:solidFill>
                  <a:srgbClr val="080808"/>
                </a:solidFill>
              </a:rPr>
              <a:t>Soubor:Mirabellenbaumhoch.jpg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22.2.2011 [cit. 2013-03-27]. Dostupné 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cs.wikipedia.org/wiki/Soubor:Mirabellenbaumhoch.jpg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20) </a:t>
            </a:r>
            <a:r>
              <a:rPr lang="cs-CZ" sz="1400" dirty="0" err="1">
                <a:solidFill>
                  <a:srgbClr val="080808"/>
                </a:solidFill>
              </a:rPr>
              <a:t>Soubor:Mirabellenbluetedetail.jpg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26.8.2005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cs.wikipedia.org/wiki/Soubor:Mirabellenbluetedetail.jpg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21) </a:t>
            </a:r>
            <a:r>
              <a:rPr lang="cs-CZ" sz="1400" dirty="0" err="1">
                <a:solidFill>
                  <a:srgbClr val="080808"/>
                </a:solidFill>
              </a:rPr>
              <a:t>Soubor:Koogan</a:t>
            </a:r>
            <a:r>
              <a:rPr lang="cs-CZ" sz="1400" dirty="0">
                <a:solidFill>
                  <a:srgbClr val="080808"/>
                </a:solidFill>
              </a:rPr>
              <a:t> 2002-08-14-160359.JPG.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2.2.2007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>
                <a:solidFill>
                  <a:srgbClr val="080808"/>
                </a:solidFill>
              </a:rPr>
              <a:t>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cs.wikipedia.org/wiki/Soubor:Koogan_2002-08-14-160359.JPG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22) </a:t>
            </a:r>
            <a:r>
              <a:rPr lang="cs-CZ" sz="1400" dirty="0" err="1">
                <a:solidFill>
                  <a:srgbClr val="080808"/>
                </a:solidFill>
              </a:rPr>
              <a:t>Soubor:Špendlík.jpg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20.7.2009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://cs.wikipedia.org/wiki/Soubor:%C5%A0pendl%C3%ADk.jpg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23) </a:t>
            </a:r>
            <a:r>
              <a:rPr lang="cs-CZ" sz="1400" dirty="0" err="1">
                <a:solidFill>
                  <a:srgbClr val="080808"/>
                </a:solidFill>
              </a:rPr>
              <a:t>Soubor:Juglans-regia-total.JPG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11.9.2006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://cs.wikipedia.org/wiki/Soubor:Juglans-regia-total.JPG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24) </a:t>
            </a:r>
            <a:r>
              <a:rPr lang="cs-CZ" sz="1400" dirty="0" err="1">
                <a:solidFill>
                  <a:srgbClr val="080808"/>
                </a:solidFill>
              </a:rPr>
              <a:t>Soubor:Orzech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włoski</a:t>
            </a:r>
            <a:r>
              <a:rPr lang="cs-CZ" sz="1400" dirty="0">
                <a:solidFill>
                  <a:srgbClr val="080808"/>
                </a:solidFill>
              </a:rPr>
              <a:t> z biedronką.JPG.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22.7.2006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://cs.wikipedia.org/wiki/Soubor:Orzech_w%C5%82oski_z_biedronk%C4%85.JPG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r>
              <a:rPr lang="cs-CZ" sz="1400" dirty="0">
                <a:solidFill>
                  <a:srgbClr val="080808"/>
                </a:solidFill>
              </a:rPr>
              <a:t>) Soubor:Walnut03.jpg.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21.6.2005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://cs.wikipedia.org/wiki/Soubor:Walnut03.jpg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154673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762000"/>
            <a:ext cx="91582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26) </a:t>
            </a:r>
            <a:r>
              <a:rPr lang="cs-CZ" sz="1400" dirty="0" err="1">
                <a:solidFill>
                  <a:srgbClr val="080808"/>
                </a:solidFill>
              </a:rPr>
              <a:t>Soubor:Betula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Pendula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at</a:t>
            </a:r>
            <a:r>
              <a:rPr lang="cs-CZ" sz="1400" dirty="0">
                <a:solidFill>
                  <a:srgbClr val="080808"/>
                </a:solidFill>
              </a:rPr>
              <a:t> Stockholm University 2005-07-01.jpg.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1.7.2005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cs.wikipedia.org/wiki/Soubor:Betula_Pendula_at_Stockholm_University_2005-07-01.jpg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27) </a:t>
            </a:r>
            <a:r>
              <a:rPr lang="cs-CZ" sz="1400" dirty="0" err="1">
                <a:solidFill>
                  <a:srgbClr val="080808"/>
                </a:solidFill>
              </a:rPr>
              <a:t>Soubor:Illustration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Betula</a:t>
            </a:r>
            <a:r>
              <a:rPr lang="cs-CZ" sz="1400" dirty="0">
                <a:solidFill>
                  <a:srgbClr val="080808"/>
                </a:solidFill>
              </a:rPr>
              <a:t> pendula0.jpg.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27.11.2006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cs.wikipedia.org/wiki/Soubor:Illustration_Betula_pendula0.jpg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28) </a:t>
            </a:r>
            <a:r>
              <a:rPr lang="cs-CZ" sz="1400" dirty="0" err="1">
                <a:solidFill>
                  <a:srgbClr val="080808"/>
                </a:solidFill>
              </a:rPr>
              <a:t>Soubor:Salix</a:t>
            </a:r>
            <a:r>
              <a:rPr lang="cs-CZ" sz="1400" dirty="0">
                <a:solidFill>
                  <a:srgbClr val="080808"/>
                </a:solidFill>
              </a:rPr>
              <a:t> caprea8.jpg.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cs.wikipedia.org/wiki/Soubor:Salix_caprea8.jpg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29) </a:t>
            </a:r>
            <a:r>
              <a:rPr lang="cs-CZ" sz="1400" dirty="0" err="1" smtClean="0">
                <a:solidFill>
                  <a:srgbClr val="080808"/>
                </a:solidFill>
              </a:rPr>
              <a:t>Soubor:Salix</a:t>
            </a:r>
            <a:r>
              <a:rPr lang="cs-CZ" sz="1400" dirty="0" smtClean="0">
                <a:solidFill>
                  <a:srgbClr val="080808"/>
                </a:solidFill>
              </a:rPr>
              <a:t> caprea20110423 109.jpg. In: </a:t>
            </a:r>
            <a:r>
              <a:rPr lang="cs-CZ" sz="1400" i="1" dirty="0" err="1" smtClean="0">
                <a:solidFill>
                  <a:srgbClr val="080808"/>
                </a:solidFill>
              </a:rPr>
              <a:t>Wikipedia</a:t>
            </a:r>
            <a:r>
              <a:rPr lang="cs-CZ" sz="1400" i="1" dirty="0" smtClean="0">
                <a:solidFill>
                  <a:srgbClr val="080808"/>
                </a:solidFill>
              </a:rPr>
              <a:t>: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6.5.2011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://cs.wikipedia.org/wiki/Soubor:Salix_caprea20110423_109.jpg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30) </a:t>
            </a:r>
            <a:r>
              <a:rPr lang="cs-CZ" sz="1400" dirty="0" err="1">
                <a:solidFill>
                  <a:srgbClr val="080808"/>
                </a:solidFill>
              </a:rPr>
              <a:t>Soubor:Acer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pseudoplatanus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infloresc</a:t>
            </a:r>
            <a:r>
              <a:rPr lang="cs-CZ" sz="1400" dirty="0">
                <a:solidFill>
                  <a:srgbClr val="080808"/>
                </a:solidFill>
              </a:rPr>
              <a:t> kz.JPG.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10.3.2007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cs.wikipedia.org/wiki/Soubor:Acer_pseudoplatanus_infloresc_kz.JPG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31) </a:t>
            </a:r>
            <a:r>
              <a:rPr lang="cs-CZ" sz="1400" dirty="0" err="1">
                <a:solidFill>
                  <a:srgbClr val="080808"/>
                </a:solidFill>
              </a:rPr>
              <a:t>Soubor:Acer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pseudoplatanus</a:t>
            </a:r>
            <a:r>
              <a:rPr lang="cs-CZ" sz="1400" dirty="0">
                <a:solidFill>
                  <a:srgbClr val="080808"/>
                </a:solidFill>
              </a:rPr>
              <a:t>(01).</a:t>
            </a:r>
            <a:r>
              <a:rPr lang="cs-CZ" sz="1400" dirty="0" err="1">
                <a:solidFill>
                  <a:srgbClr val="080808"/>
                </a:solidFill>
              </a:rPr>
              <a:t>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://cs.wikipedia.org/wiki/Soubor:Acer_pseudoplatanus(01).jpg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32) </a:t>
            </a:r>
            <a:r>
              <a:rPr lang="cs-CZ" sz="1400" dirty="0" err="1">
                <a:solidFill>
                  <a:srgbClr val="080808"/>
                </a:solidFill>
              </a:rPr>
              <a:t>Soubor:Fagus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sylvatica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purpurea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leaves</a:t>
            </a:r>
            <a:r>
              <a:rPr lang="cs-CZ" sz="1400" dirty="0">
                <a:solidFill>
                  <a:srgbClr val="080808"/>
                </a:solidFill>
              </a:rPr>
              <a:t> 01 by Line1.jpg.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cs.wikipedia.org/wiki/Soubor:Fagus_sylvatica_purpurea_leaves_01_by_Line1.jpg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33) </a:t>
            </a:r>
            <a:r>
              <a:rPr lang="cs-CZ" sz="1400" dirty="0" err="1">
                <a:solidFill>
                  <a:srgbClr val="080808"/>
                </a:solidFill>
              </a:rPr>
              <a:t>Soubor:Buchenwald</a:t>
            </a:r>
            <a:r>
              <a:rPr lang="cs-CZ" sz="1400" dirty="0">
                <a:solidFill>
                  <a:srgbClr val="080808"/>
                </a:solidFill>
              </a:rPr>
              <a:t>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9.8.2005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cs.wikipedia.org/wiki/Soubor:Buchenwald_1.jpg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2267" y="12462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129" y="609600"/>
            <a:ext cx="92461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34) </a:t>
            </a:r>
            <a:r>
              <a:rPr lang="cs-CZ" sz="1400" dirty="0" err="1">
                <a:solidFill>
                  <a:srgbClr val="080808"/>
                </a:solidFill>
              </a:rPr>
              <a:t>Soubor:Poplar.jpg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://cs.wikipedia.org/wiki/Soubor:Poplar.jpg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35) Soubor:Populus-nigra-08-VII-2007-082.jpg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4.12.2011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://cs.wikipedia.org/wiki/Soubor:Populus-nigra-08-VII-2007-082.jpg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36) </a:t>
            </a:r>
            <a:r>
              <a:rPr lang="cs-CZ" sz="1400" dirty="0">
                <a:solidFill>
                  <a:srgbClr val="080808"/>
                </a:solidFill>
              </a:rPr>
              <a:t>Soubor:Havel-Phoeben-26-IV-2007-530.jpg.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28.4.2007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://cs.wikipedia.org/wiki/Soubor:Havel-Phoeben-26-IV-2007-530.jpg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37) </a:t>
            </a:r>
            <a:r>
              <a:rPr lang="cs-CZ" sz="1400" dirty="0" err="1">
                <a:solidFill>
                  <a:srgbClr val="080808"/>
                </a:solidFill>
              </a:rPr>
              <a:t>Soubor:Aesculus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hippocastanum</a:t>
            </a:r>
            <a:r>
              <a:rPr lang="cs-CZ" sz="1400" dirty="0">
                <a:solidFill>
                  <a:srgbClr val="080808"/>
                </a:solidFill>
              </a:rPr>
              <a:t> bloemenhoofd1.jpg.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://cs.wikipedia.org/wiki/Soubor:Aesculus_hippocastanum_bloemenhoofd1.jpg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38) </a:t>
            </a:r>
            <a:r>
              <a:rPr lang="cs-CZ" sz="1400" dirty="0" err="1">
                <a:solidFill>
                  <a:srgbClr val="080808"/>
                </a:solidFill>
              </a:rPr>
              <a:t>Soubor:Horse-chestnut</a:t>
            </a:r>
            <a:r>
              <a:rPr lang="cs-CZ" sz="1400" dirty="0">
                <a:solidFill>
                  <a:srgbClr val="080808"/>
                </a:solidFill>
              </a:rPr>
              <a:t> 800.jpg.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26.12.2006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://cs.wikipedia.org/wiki/Soubor:Horse-chestnut_800.jpg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39) </a:t>
            </a:r>
            <a:r>
              <a:rPr lang="cs-CZ" sz="1400" dirty="0" err="1">
                <a:solidFill>
                  <a:srgbClr val="080808"/>
                </a:solidFill>
              </a:rPr>
              <a:t>Soubor:Aesculus</a:t>
            </a:r>
            <a:r>
              <a:rPr lang="cs-CZ" sz="1400" dirty="0">
                <a:solidFill>
                  <a:srgbClr val="080808"/>
                </a:solidFill>
              </a:rPr>
              <a:t> hippocastanum7.jpg.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://cs.wikipedia.org/wiki/Soubor:Aesculus_hippocastanum7.jpg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40)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glutinosa</a:t>
            </a:r>
            <a:r>
              <a:rPr lang="cs-CZ" sz="1400" dirty="0">
                <a:solidFill>
                  <a:srgbClr val="080808"/>
                </a:solidFill>
              </a:rPr>
              <a:t> 011.jpg.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://cs.wikipedia.org/wiki/Soubor:Alnus_glutinosa_011.jpg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41)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glutinosa11.jpg.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16.3.2007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://cs.wikipedia.org/wiki/Soubor:Alnus_glutinosa11.jpg </a:t>
            </a: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43218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44911" y="504883"/>
            <a:ext cx="91681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42)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glutinosa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catkins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bialowieza</a:t>
            </a:r>
            <a:r>
              <a:rPr lang="cs-CZ" sz="1400" dirty="0">
                <a:solidFill>
                  <a:srgbClr val="080808"/>
                </a:solidFill>
              </a:rPr>
              <a:t> beentree.jpg.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17.12.2006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http://cs.wikipedia.org/wiki/Soubor:Alnus_glutinosa_catkins_bialowieza_beentree.jpg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43) </a:t>
            </a:r>
            <a:r>
              <a:rPr lang="cs-CZ" sz="1400" dirty="0">
                <a:solidFill>
                  <a:srgbClr val="080808"/>
                </a:solidFill>
              </a:rPr>
              <a:t>Soubor:Syringa01.jpg.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r>
              <a:rPr lang="cs-CZ" sz="1400" dirty="0" smtClean="0">
                <a:solidFill>
                  <a:srgbClr val="080808"/>
                </a:solidFill>
              </a:rPr>
              <a:t>2001-</a:t>
            </a:r>
            <a:r>
              <a:rPr lang="cs-CZ" sz="1400" dirty="0">
                <a:solidFill>
                  <a:srgbClr val="080808"/>
                </a:solidFill>
              </a:rPr>
              <a:t>, 13.5.2007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cs.wikipedia.org/wiki/Soubor:Syringa01.jpg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44) </a:t>
            </a:r>
            <a:r>
              <a:rPr lang="cs-CZ" sz="1400" dirty="0" err="1">
                <a:solidFill>
                  <a:srgbClr val="080808"/>
                </a:solidFill>
              </a:rPr>
              <a:t>Soubor:Lilac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Flower&amp;Leaves</a:t>
            </a:r>
            <a:r>
              <a:rPr lang="cs-CZ" sz="1400" dirty="0">
                <a:solidFill>
                  <a:srgbClr val="080808"/>
                </a:solidFill>
              </a:rPr>
              <a:t>, SC, </a:t>
            </a:r>
            <a:r>
              <a:rPr lang="cs-CZ" sz="1400" dirty="0" err="1">
                <a:solidFill>
                  <a:srgbClr val="080808"/>
                </a:solidFill>
              </a:rPr>
              <a:t>Vic</a:t>
            </a:r>
            <a:r>
              <a:rPr lang="cs-CZ" sz="1400" dirty="0">
                <a:solidFill>
                  <a:srgbClr val="080808"/>
                </a:solidFill>
              </a:rPr>
              <a:t>, 13.10.2007.jpg.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Francisco </a:t>
            </a:r>
            <a:r>
              <a:rPr lang="cs-CZ" sz="1400" dirty="0">
                <a:solidFill>
                  <a:srgbClr val="080808"/>
                </a:solidFill>
              </a:rPr>
              <a:t>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27.10.2007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://cs.wikipedia.org/wiki/Soubor:Lilac_Flower%26Leaves,_SC,_Vic,_</a:t>
            </a:r>
            <a:r>
              <a:rPr lang="cs-CZ" sz="1400" dirty="0" smtClean="0">
                <a:solidFill>
                  <a:srgbClr val="080808"/>
                </a:solidFill>
              </a:rPr>
              <a:t>13.10.2007.jpg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45) </a:t>
            </a:r>
            <a:r>
              <a:rPr lang="cs-CZ" sz="1400" dirty="0" err="1">
                <a:solidFill>
                  <a:srgbClr val="080808"/>
                </a:solidFill>
              </a:rPr>
              <a:t>Soubor:Flower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Rex</a:t>
            </a:r>
            <a:r>
              <a:rPr lang="cs-CZ" sz="1400" dirty="0">
                <a:solidFill>
                  <a:srgbClr val="080808"/>
                </a:solidFill>
              </a:rPr>
              <a:t> 24.jpg.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10.7.2005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://cs.wikipedia.org/wiki/Soubor:Flower_Rex_24.jpg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46) </a:t>
            </a:r>
            <a:r>
              <a:rPr lang="cs-CZ" sz="1400" dirty="0" err="1">
                <a:solidFill>
                  <a:srgbClr val="080808"/>
                </a:solidFill>
              </a:rPr>
              <a:t>Soubor:Corylus</a:t>
            </a:r>
            <a:r>
              <a:rPr lang="cs-CZ" sz="1400" dirty="0">
                <a:solidFill>
                  <a:srgbClr val="080808"/>
                </a:solidFill>
              </a:rPr>
              <a:t> avellana.jpg.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17.5.2005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://cs.wikipedia.org/wiki/Soubor:Corylus_avellana.jpg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47) </a:t>
            </a:r>
            <a:r>
              <a:rPr lang="cs-CZ" sz="1400" dirty="0" err="1">
                <a:solidFill>
                  <a:srgbClr val="080808"/>
                </a:solidFill>
              </a:rPr>
              <a:t>Soubor:Hazel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</a:t>
            </a:r>
            <a:r>
              <a:rPr lang="cs-CZ" sz="1400" dirty="0">
                <a:solidFill>
                  <a:srgbClr val="080808"/>
                </a:solidFill>
              </a:rPr>
              <a:t> Female.jpg.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20.2.2005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cs.wikipedia.org/wiki/Soubor:Hazel_Flower_Female.jpg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48) </a:t>
            </a:r>
            <a:r>
              <a:rPr lang="cs-CZ" sz="1400" dirty="0" err="1">
                <a:solidFill>
                  <a:srgbClr val="080808"/>
                </a:solidFill>
              </a:rPr>
              <a:t>Soubor:Hazel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Catkins</a:t>
            </a:r>
            <a:r>
              <a:rPr lang="cs-CZ" sz="1400" dirty="0">
                <a:solidFill>
                  <a:srgbClr val="080808"/>
                </a:solidFill>
              </a:rPr>
              <a:t> aka.jpg.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://cs.wikipedia.org/wiki/Soubor:Hazel_Catkins_aka.jpg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49) </a:t>
            </a:r>
            <a:r>
              <a:rPr lang="cs-CZ" sz="1400" dirty="0" err="1">
                <a:solidFill>
                  <a:srgbClr val="080808"/>
                </a:solidFill>
              </a:rPr>
              <a:t>Soubor:Sipkovy</a:t>
            </a:r>
            <a:r>
              <a:rPr lang="cs-CZ" sz="1400" dirty="0">
                <a:solidFill>
                  <a:srgbClr val="080808"/>
                </a:solidFill>
              </a:rPr>
              <a:t> ker.jpg.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9.9.2006 [cit. 2013-03-27]. Dostupné z: http://cs.wikipedia.org/wiki/Soubor:Sipkovy_ker.jpg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50)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Blume 33 020be wp1.jpg.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cs.wikipedia.org/wiki/Soubor:A_Blume_33_020be_wp1.jpg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5922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1" y="499281"/>
            <a:ext cx="911448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51) </a:t>
            </a:r>
            <a:r>
              <a:rPr lang="cs-CZ" sz="1400" dirty="0" err="1">
                <a:solidFill>
                  <a:srgbClr val="080808"/>
                </a:solidFill>
              </a:rPr>
              <a:t>Soubor:Forsythia</a:t>
            </a:r>
            <a:r>
              <a:rPr lang="cs-CZ" sz="1400" dirty="0">
                <a:solidFill>
                  <a:srgbClr val="080808"/>
                </a:solidFill>
              </a:rPr>
              <a:t> suspensa4.jpg.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5.4.2008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://cs.wikipedia.org/wiki/Soubor:Forsythia_suspensa4.jpg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52) </a:t>
            </a:r>
            <a:r>
              <a:rPr lang="cs-CZ" sz="1400" dirty="0" err="1">
                <a:solidFill>
                  <a:srgbClr val="080808"/>
                </a:solidFill>
              </a:rPr>
              <a:t>Soubor:Daphne</a:t>
            </a:r>
            <a:r>
              <a:rPr lang="cs-CZ" sz="1400" dirty="0">
                <a:solidFill>
                  <a:srgbClr val="080808"/>
                </a:solidFill>
              </a:rPr>
              <a:t> mezereum0.jpg.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cs.wikipedia.org/wiki/Soubor:Daphne_mezereum0.jpg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53) </a:t>
            </a:r>
            <a:r>
              <a:rPr lang="cs-CZ" sz="1400" dirty="0">
                <a:solidFill>
                  <a:srgbClr val="080808"/>
                </a:solidFill>
              </a:rPr>
              <a:t>File:Illustration </a:t>
            </a:r>
            <a:r>
              <a:rPr lang="cs-CZ" sz="1400" dirty="0" err="1">
                <a:solidFill>
                  <a:srgbClr val="080808"/>
                </a:solidFill>
              </a:rPr>
              <a:t>Daphne</a:t>
            </a:r>
            <a:r>
              <a:rPr lang="cs-CZ" sz="1400" dirty="0">
                <a:solidFill>
                  <a:srgbClr val="080808"/>
                </a:solidFill>
              </a:rPr>
              <a:t> mezereum0.jpg.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30.10.2004 [cit. 2014-10-04].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commons.wikimedia.org/wiki/File:Illustration_Daphne_mezereum0.jpg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54) </a:t>
            </a:r>
            <a:r>
              <a:rPr lang="cs-CZ" sz="1400" dirty="0" err="1" smtClean="0">
                <a:solidFill>
                  <a:srgbClr val="080808"/>
                </a:solidFill>
              </a:rPr>
              <a:t>Soubor:Vaccinium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vitis-idaea</a:t>
            </a:r>
            <a:r>
              <a:rPr lang="cs-CZ" sz="1400" dirty="0">
                <a:solidFill>
                  <a:srgbClr val="080808"/>
                </a:solidFill>
              </a:rPr>
              <a:t> 20060824 003.jpg.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1.10.2006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://cs.wikipedia.org/wiki/Soubor:Vaccinium_vitis-idaea_20060824_003.jpg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55) </a:t>
            </a:r>
            <a:r>
              <a:rPr lang="cs-CZ" sz="1400" dirty="0" err="1" smtClean="0">
                <a:solidFill>
                  <a:srgbClr val="080808"/>
                </a:solidFill>
              </a:rPr>
              <a:t>Soubor:Vaccinium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vitis-idaea.jpg.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13.6.2005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://cs.wikipedia.org/wiki/Soubor:Vaccinium_vitis-idaea.jpg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56) </a:t>
            </a:r>
            <a:r>
              <a:rPr lang="cs-CZ" sz="1400" dirty="0" err="1">
                <a:solidFill>
                  <a:srgbClr val="080808"/>
                </a:solidFill>
              </a:rPr>
              <a:t>Soubor:Corneliancherry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Dogwood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Cornus</a:t>
            </a:r>
            <a:r>
              <a:rPr lang="cs-CZ" sz="1400" dirty="0">
                <a:solidFill>
                  <a:srgbClr val="080808"/>
                </a:solidFill>
              </a:rPr>
              <a:t> mas </a:t>
            </a:r>
            <a:r>
              <a:rPr lang="cs-CZ" sz="1400" dirty="0" err="1">
                <a:solidFill>
                  <a:srgbClr val="080808"/>
                </a:solidFill>
              </a:rPr>
              <a:t>Flowers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Closeup</a:t>
            </a:r>
            <a:r>
              <a:rPr lang="cs-CZ" sz="1400" dirty="0">
                <a:solidFill>
                  <a:srgbClr val="080808"/>
                </a:solidFill>
              </a:rPr>
              <a:t> 2565px.jpg.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 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[online].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25.5.2007 [cit. 2013-04-11].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</a:t>
            </a:r>
            <a:r>
              <a:rPr lang="cs-CZ" sz="1400" dirty="0">
                <a:solidFill>
                  <a:srgbClr val="080808"/>
                </a:solidFill>
              </a:rPr>
              <a:t>: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Corneliancherry_Dogwood_Cornus_mas_Flowers_Closeup_2565px.jpg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57) </a:t>
            </a:r>
            <a:r>
              <a:rPr lang="cs-CZ" sz="1400" dirty="0" err="1">
                <a:solidFill>
                  <a:srgbClr val="080808"/>
                </a:solidFill>
              </a:rPr>
              <a:t>Soubor:Kornelfrucht.jpg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14.2.2009 [cit. 2013-04-11].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://cs.wikipedia.org/wiki/Soubor:Kornelfrucht.jpg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58) </a:t>
            </a:r>
            <a:r>
              <a:rPr lang="cs-CZ" sz="1400" dirty="0" err="1">
                <a:solidFill>
                  <a:srgbClr val="080808"/>
                </a:solidFill>
              </a:rPr>
              <a:t>Soubor:Berberis</a:t>
            </a:r>
            <a:r>
              <a:rPr lang="cs-CZ" sz="1400" dirty="0">
                <a:solidFill>
                  <a:srgbClr val="080808"/>
                </a:solidFill>
              </a:rPr>
              <a:t> vulgaris4.jpg.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7.9.2007 [cit. 2013-04-11].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://cs.wikipedia.org/wiki/Soubor:Berberis_vulgaris4.jpg </a:t>
            </a: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6345" y="8822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129" y="549891"/>
            <a:ext cx="911493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59) </a:t>
            </a:r>
            <a:r>
              <a:rPr lang="cs-CZ" sz="1400" dirty="0" err="1">
                <a:solidFill>
                  <a:srgbClr val="080808"/>
                </a:solidFill>
              </a:rPr>
              <a:t>Soubor:Baum</a:t>
            </a:r>
            <a:r>
              <a:rPr lang="cs-CZ" sz="1400" dirty="0">
                <a:solidFill>
                  <a:srgbClr val="080808"/>
                </a:solidFill>
              </a:rPr>
              <a:t> Mälardalen.jpg.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5.5.2008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cs.wikipedia.org/wiki/Soubor:Baum_M%C3%A4lardalen.jpg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60)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padus0.jpg.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13.5.2007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://cs.wikipedia.org/wiki/Soubor:Prunus_padus0.jpg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61) </a:t>
            </a:r>
            <a:r>
              <a:rPr lang="cs-CZ" sz="1400" dirty="0" err="1">
                <a:solidFill>
                  <a:srgbClr val="080808"/>
                </a:solidFill>
              </a:rPr>
              <a:t>Soubor:Cornus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elagantiss</a:t>
            </a:r>
            <a:r>
              <a:rPr lang="cs-CZ" sz="1400" dirty="0">
                <a:solidFill>
                  <a:srgbClr val="080808"/>
                </a:solidFill>
              </a:rPr>
              <a:t> kz.jpg.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31.5.2010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://cs.wikipedia.org/wiki/Soubor:Cornus_elagantiss_kz.jpg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62) </a:t>
            </a:r>
            <a:r>
              <a:rPr lang="cs-CZ" sz="1400" dirty="0" err="1">
                <a:solidFill>
                  <a:srgbClr val="080808"/>
                </a:solidFill>
              </a:rPr>
              <a:t>Soubor:Cornus</a:t>
            </a:r>
            <a:r>
              <a:rPr lang="cs-CZ" sz="1400" dirty="0">
                <a:solidFill>
                  <a:srgbClr val="080808"/>
                </a:solidFill>
              </a:rPr>
              <a:t> alba 09 ies.jpg.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15.2.2008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://cs.wikipedia.org/wiki/Soubor:Cornus_alba_09_ies.jpg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63) </a:t>
            </a:r>
            <a:r>
              <a:rPr lang="cs-CZ" sz="1400" dirty="0" err="1">
                <a:solidFill>
                  <a:srgbClr val="080808"/>
                </a:solidFill>
              </a:rPr>
              <a:t>Soubor:Taxus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baccata</a:t>
            </a:r>
            <a:r>
              <a:rPr lang="cs-CZ" sz="1400" dirty="0">
                <a:solidFill>
                  <a:srgbClr val="080808"/>
                </a:solidFill>
              </a:rPr>
              <a:t> 03 ies.jpg.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8.3.2008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://cs.wikipedia.org/wiki/Soubor:Taxus_baccata_03_ies.jpg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64) </a:t>
            </a:r>
            <a:r>
              <a:rPr lang="cs-CZ" sz="1400" dirty="0" err="1">
                <a:solidFill>
                  <a:srgbClr val="080808"/>
                </a:solidFill>
              </a:rPr>
              <a:t>Soubor:Taxus</a:t>
            </a:r>
            <a:r>
              <a:rPr lang="cs-CZ" sz="1400" dirty="0">
                <a:solidFill>
                  <a:srgbClr val="080808"/>
                </a:solidFill>
              </a:rPr>
              <a:t> bacata01.jpg.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6.8.2005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://cs.wikipedia.org/wiki/Soubor:Taxus_bacata01.jpg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65) </a:t>
            </a:r>
            <a:r>
              <a:rPr lang="cs-CZ" sz="1400" dirty="0" err="1">
                <a:solidFill>
                  <a:srgbClr val="080808"/>
                </a:solidFill>
              </a:rPr>
              <a:t>Soubor:Guelder</a:t>
            </a:r>
            <a:r>
              <a:rPr lang="cs-CZ" sz="1400" dirty="0">
                <a:solidFill>
                  <a:srgbClr val="080808"/>
                </a:solidFill>
              </a:rPr>
              <a:t> Rose in </a:t>
            </a:r>
            <a:r>
              <a:rPr lang="cs-CZ" sz="1400" dirty="0" err="1">
                <a:solidFill>
                  <a:srgbClr val="080808"/>
                </a:solidFill>
              </a:rPr>
              <a:t>Queen's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Wood</a:t>
            </a:r>
            <a:r>
              <a:rPr lang="cs-CZ" sz="1400" dirty="0">
                <a:solidFill>
                  <a:srgbClr val="080808"/>
                </a:solidFill>
              </a:rPr>
              <a:t> - geograph.org.uk - 528608.jpg.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5.2.2011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://cs.wikipedia.org/wiki/Soubor:Guelder_Rose_in_Queen%27s_Wood_-_geograph.org.uk_-_</a:t>
            </a:r>
            <a:r>
              <a:rPr lang="cs-CZ" sz="1400" dirty="0" smtClean="0">
                <a:solidFill>
                  <a:srgbClr val="080808"/>
                </a:solidFill>
              </a:rPr>
              <a:t>528608.jpg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66)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67)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68)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69) www.office.microsoft.com</a:t>
            </a:r>
          </a:p>
          <a:p>
            <a:endParaRPr lang="cs-CZ" sz="1400" dirty="0" smtClean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85800"/>
            <a:ext cx="9067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70)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71) </a:t>
            </a:r>
            <a:r>
              <a:rPr lang="cs-CZ" sz="1400" dirty="0">
                <a:solidFill>
                  <a:srgbClr val="080808"/>
                </a:solidFill>
              </a:rPr>
              <a:t>File:Sequoia </a:t>
            </a:r>
            <a:r>
              <a:rPr lang="cs-CZ" sz="1400" dirty="0" err="1">
                <a:solidFill>
                  <a:srgbClr val="080808"/>
                </a:solidFill>
              </a:rPr>
              <a:t>sempervirens</a:t>
            </a:r>
            <a:r>
              <a:rPr lang="cs-CZ" sz="1400" dirty="0">
                <a:solidFill>
                  <a:srgbClr val="080808"/>
                </a:solidFill>
              </a:rPr>
              <a:t> Big </a:t>
            </a:r>
            <a:r>
              <a:rPr lang="cs-CZ" sz="1400" dirty="0" err="1">
                <a:solidFill>
                  <a:srgbClr val="080808"/>
                </a:solidFill>
              </a:rPr>
              <a:t>Basin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Redwoods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State</a:t>
            </a:r>
            <a:r>
              <a:rPr lang="cs-CZ" sz="1400" dirty="0">
                <a:solidFill>
                  <a:srgbClr val="080808"/>
                </a:solidFill>
              </a:rPr>
              <a:t> Park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15.9.2012 [cit. 2014-07-24].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z:     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commons.wikimedia.org/wiki/File:Sequoia_sempervirens_Big_Basin_Redwoods_State_Park_1.jpg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72) </a:t>
            </a:r>
            <a:r>
              <a:rPr lang="cs-CZ" sz="1400" dirty="0">
                <a:solidFill>
                  <a:srgbClr val="080808"/>
                </a:solidFill>
              </a:rPr>
              <a:t>File:Costal Redwood.jpg.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23.2.2005 [cit. 2014-07-24].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commons.wikimedia.org/wiki/File:Costal_Redwood.jpg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73) </a:t>
            </a:r>
            <a:r>
              <a:rPr lang="cs-CZ" altLang="cs-CZ" sz="1400" i="1" dirty="0">
                <a:solidFill>
                  <a:srgbClr val="000000"/>
                </a:solidFill>
              </a:rPr>
              <a:t>Wikipedie</a:t>
            </a:r>
            <a:r>
              <a:rPr lang="cs-CZ" altLang="cs-CZ" sz="1400" dirty="0">
                <a:solidFill>
                  <a:srgbClr val="000000"/>
                </a:solidFill>
              </a:rPr>
              <a:t> [online]. 2001 [cit. 2014-10-21</a:t>
            </a:r>
            <a:r>
              <a:rPr lang="cs-CZ" altLang="cs-CZ" sz="1400" dirty="0">
                <a:solidFill>
                  <a:srgbClr val="080808"/>
                </a:solidFill>
              </a:rPr>
              <a:t>]. Dostupné z: http://www.cs.wikipedia.org</a:t>
            </a:r>
            <a:r>
              <a:rPr lang="cs-CZ" altLang="cs-CZ" sz="1400" dirty="0" smtClean="0">
                <a:solidFill>
                  <a:srgbClr val="080808"/>
                </a:solidFill>
              </a:rPr>
              <a:t>/</a:t>
            </a:r>
          </a:p>
          <a:p>
            <a:r>
              <a:rPr lang="cs-CZ" altLang="cs-CZ" sz="1400" dirty="0" smtClean="0">
                <a:solidFill>
                  <a:srgbClr val="080808"/>
                </a:solidFill>
                <a:latin typeface="Arial" pitchFamily="34" charset="0"/>
              </a:rPr>
              <a:t>74) </a:t>
            </a:r>
            <a:r>
              <a:rPr lang="cs-CZ" sz="1400" i="1" dirty="0">
                <a:solidFill>
                  <a:srgbClr val="080808"/>
                </a:solidFill>
              </a:rPr>
              <a:t>Lexikon naší přírody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r>
              <a:rPr lang="en-US" sz="1400" dirty="0">
                <a:solidFill>
                  <a:srgbClr val="080808"/>
                </a:solidFill>
              </a:rPr>
              <a:t>© </a:t>
            </a:r>
            <a:r>
              <a:rPr lang="cs-CZ" sz="1400" dirty="0">
                <a:solidFill>
                  <a:srgbClr val="080808"/>
                </a:solidFill>
              </a:rPr>
              <a:t>2004 - 2014 [cit. 2014-10-21]. Dostupné z: http://</a:t>
            </a:r>
            <a:r>
              <a:rPr lang="cs-CZ" sz="1400" dirty="0" smtClean="0">
                <a:solidFill>
                  <a:srgbClr val="080808"/>
                </a:solidFill>
              </a:rPr>
              <a:t>www.priroda.cz/lexikon.php</a:t>
            </a:r>
            <a:endParaRPr lang="cs-CZ" altLang="cs-CZ" sz="1400" dirty="0">
              <a:solidFill>
                <a:srgbClr val="080808"/>
              </a:solidFill>
              <a:latin typeface="Arial" pitchFamily="34" charset="0"/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6345" y="8822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7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814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380999"/>
            <a:ext cx="381226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HRUŠEŇ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Pyrus bourgaeana DehesaBoyalFlowerscloseup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12" y="380999"/>
            <a:ext cx="4267200" cy="3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Pear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8995"/>
            <a:ext cx="3581400" cy="4507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419600" y="3886200"/>
            <a:ext cx="447430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20m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hruška (malvice)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říjen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835733" y="342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7740" y="5986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681" y="401782"/>
            <a:ext cx="416088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MERUŇKA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pricot blossom detail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7097"/>
            <a:ext cx="3685309" cy="4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7" descr="Soubor:Apricot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" y="1247097"/>
            <a:ext cx="392103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251681" y="4844396"/>
            <a:ext cx="467788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6m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meruňka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červenec - srpen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59057" y="5498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4090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9744" y="318655"/>
            <a:ext cx="255711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BROSKVOŇ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Peachblossoms3800ppx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29" y="318655"/>
            <a:ext cx="4299752" cy="29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9" descr="Soubor:Fleurpecher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6901"/>
            <a:ext cx="2743200" cy="252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1" descr="Soubor:Vineyard peaches de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" y="1143000"/>
            <a:ext cx="2819400" cy="32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359744" y="4467977"/>
            <a:ext cx="4499647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4 – 9m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</a:t>
            </a:r>
            <a:r>
              <a:rPr lang="cs-CZ" sz="2400" b="1" dirty="0" smtClean="0">
                <a:solidFill>
                  <a:srgbClr val="080808"/>
                </a:solidFill>
              </a:rPr>
              <a:t>květ bílý, růžový, červený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broskev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konec května -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          srpen/září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8674" y="40398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72729" y="3282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31317" y="56414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04800"/>
            <a:ext cx="331052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VIŠEŇ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Višeň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r="11884"/>
          <a:stretch/>
        </p:blipFill>
        <p:spPr bwMode="auto">
          <a:xfrm>
            <a:off x="304800" y="1198833"/>
            <a:ext cx="3810000" cy="35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3" descr="Soubor:Prunus cerasus višeň obecná 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05" y="1198833"/>
            <a:ext cx="4446196" cy="3271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04800" y="4818691"/>
            <a:ext cx="483337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8 - 10m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višeň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červen - červenec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31963" y="446093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65301" y="4286121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04800"/>
            <a:ext cx="316464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TŘEŠEŇ PTAČÍ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Prunus avium fruit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22" y="3057758"/>
            <a:ext cx="3008525" cy="276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5" descr="Soubor:Prunus avium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278573"/>
            <a:ext cx="4814887" cy="30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8"/>
          <a:stretch>
            <a:fillRect/>
          </a:stretch>
        </p:blipFill>
        <p:spPr>
          <a:xfrm>
            <a:off x="5786722" y="304800"/>
            <a:ext cx="3048000" cy="24749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309" y="4724400"/>
            <a:ext cx="481574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bílé, růžové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třešeň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květen - červenec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19047" y="55400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60562" y="24901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48681" y="3947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</TotalTime>
  <Words>4261</Words>
  <Application>Microsoft Office PowerPoint</Application>
  <PresentationFormat>Předvádění na obrazovce (4:3)</PresentationFormat>
  <Paragraphs>636</Paragraphs>
  <Slides>48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0" baseType="lpstr">
      <vt:lpstr>Výchozí návrh</vt:lpstr>
      <vt:lpstr>Oceán</vt:lpstr>
      <vt:lpstr> KVETOUCÍ STROMY A KEŘE  NA JAŘE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Petra Vaňková</cp:lastModifiedBy>
  <cp:revision>317</cp:revision>
  <cp:lastPrinted>1601-01-01T00:00:00Z</cp:lastPrinted>
  <dcterms:created xsi:type="dcterms:W3CDTF">1601-01-01T00:00:00Z</dcterms:created>
  <dcterms:modified xsi:type="dcterms:W3CDTF">2014-10-22T18:02:56Z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