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7"/>
  </p:notesMasterIdLst>
  <p:sldIdLst>
    <p:sldId id="302" r:id="rId4"/>
    <p:sldId id="303" r:id="rId5"/>
    <p:sldId id="298" r:id="rId6"/>
    <p:sldId id="299" r:id="rId7"/>
    <p:sldId id="300" r:id="rId8"/>
    <p:sldId id="301" r:id="rId9"/>
    <p:sldId id="304" r:id="rId10"/>
    <p:sldId id="325" r:id="rId11"/>
    <p:sldId id="305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275" r:id="rId23"/>
    <p:sldId id="317" r:id="rId24"/>
    <p:sldId id="318" r:id="rId25"/>
    <p:sldId id="319" r:id="rId26"/>
    <p:sldId id="320" r:id="rId27"/>
    <p:sldId id="326" r:id="rId28"/>
    <p:sldId id="291" r:id="rId29"/>
    <p:sldId id="321" r:id="rId30"/>
    <p:sldId id="322" r:id="rId31"/>
    <p:sldId id="323" r:id="rId32"/>
    <p:sldId id="324" r:id="rId33"/>
    <p:sldId id="327" r:id="rId34"/>
    <p:sldId id="328" r:id="rId35"/>
    <p:sldId id="264" r:id="rId36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FF9933"/>
    <a:srgbClr val="0000FF"/>
    <a:srgbClr val="3333FF"/>
    <a:srgbClr val="000099"/>
    <a:srgbClr val="663300"/>
    <a:srgbClr val="9966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787"/>
    <p:restoredTop sz="90339" autoAdjust="0"/>
  </p:normalViewPr>
  <p:slideViewPr>
    <p:cSldViewPr>
      <p:cViewPr varScale="1">
        <p:scale>
          <a:sx n="114" d="100"/>
          <a:sy n="114" d="100"/>
        </p:scale>
        <p:origin x="84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9765944-2677-4CB4-B8B4-449CC76AC84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1365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432CC2-1BFA-4AC0-8697-084CB8DFF9F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763472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3E845-CB17-40FD-9AE1-298738B3DC0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144992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52F07-5A87-4B57-85AC-48CE5369979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001606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ABD48A5D-86EE-453B-9F18-CDC32A956FE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985753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0EE34019-C096-434F-8972-3538BBAF267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372595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0DC1B40C-5859-4D32-B771-76F6023EC4F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5377233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F250F0B1-A760-41CD-8DB3-BC830518940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967174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2B1BB3A5-7C91-4CE9-8973-596C520C32A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406875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8BCEA615-CBCD-4C80-92AC-7B80549E53C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808572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9C1CD610-55A4-4F64-8115-E0241D9680B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397878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EF7FAC91-0C50-499E-AAEB-5F58214C013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226736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6C010-3B8F-40F9-B22B-1ED94E228D7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4938724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093D556C-3C6B-448F-86BE-9D2D32C6411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135885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C7702162-3357-4F78-AA5A-E3D8285EE10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7667845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C89F04E0-00BC-4346-9087-51B28761417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7371376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455EBBF4-8A36-455B-87BF-4765F8FC5E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0266179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D11870FB-2411-4AA3-AAD9-F70104AF2A8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0707970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3458DBB6-2297-432D-A613-2BF34301F97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9674762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E980FA14-75DD-4B4B-B58E-66D04A6101A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2661607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7C090A1E-1A5F-432C-ADF3-59CFAC1985E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2409966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22355ED6-D728-44B8-BCB1-D125F83C868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7170769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9215E4B1-E556-4372-A21A-E48C7FCB808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386607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DDDE7C-BDCF-4786-9465-1F15DEE7CAF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4294158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9DD9DFDE-130E-4F37-A63F-5F8FFC0AD1C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291608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B8170DB0-C6A2-41B0-BCDB-CC5A2C3DEE9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2573079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43496BCE-AE25-4EC9-88BD-C9A1A9F481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9935728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B6418F1B-9DEE-4D66-9C08-46657467C9D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41926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85D942-B7F7-49BD-ABF0-3A1886CE21D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412126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D3E7A6-70C9-4430-A6CD-7D8D0CC7FC3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50166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BECF82-2848-4FA8-851E-259EFF8FEFF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952172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D70537-3DD4-498B-8090-04D938E1E78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632082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5A1E0-D012-453A-9F3C-C0FE145CD44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759708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FA6931-A343-423F-A6A6-5467D0F5BD5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721583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7FFD1"/>
            </a:gs>
            <a:gs pos="49001">
              <a:srgbClr val="47FFD1"/>
            </a:gs>
            <a:gs pos="100000">
              <a:srgbClr val="DDFAED"/>
            </a:gs>
          </a:gsLst>
          <a:lin ang="120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9B558D5-1923-4489-A72D-9F5FD1F94F10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1" r:id="rId1"/>
    <p:sldLayoutId id="2147484642" r:id="rId2"/>
    <p:sldLayoutId id="2147484643" r:id="rId3"/>
    <p:sldLayoutId id="2147484644" r:id="rId4"/>
    <p:sldLayoutId id="2147484645" r:id="rId5"/>
    <p:sldLayoutId id="2147484646" r:id="rId6"/>
    <p:sldLayoutId id="2147484647" r:id="rId7"/>
    <p:sldLayoutId id="2147484648" r:id="rId8"/>
    <p:sldLayoutId id="2147484649" r:id="rId9"/>
    <p:sldLayoutId id="2147484650" r:id="rId10"/>
    <p:sldLayoutId id="2147484651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171A1B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171A1B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171A1B"/>
                </a:solidFill>
                <a:latin typeface="Arial" panose="020B0604020202020204" pitchFamily="34" charset="0"/>
              </a:defRPr>
            </a:lvl1pPr>
          </a:lstStyle>
          <a:p>
            <a:fld id="{96B50803-C10B-474B-B22D-99E92C242BDB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2" r:id="rId1"/>
    <p:sldLayoutId id="2147484653" r:id="rId2"/>
    <p:sldLayoutId id="2147484654" r:id="rId3"/>
    <p:sldLayoutId id="2147484655" r:id="rId4"/>
    <p:sldLayoutId id="2147484656" r:id="rId5"/>
    <p:sldLayoutId id="2147484657" r:id="rId6"/>
    <p:sldLayoutId id="2147484658" r:id="rId7"/>
    <p:sldLayoutId id="2147484659" r:id="rId8"/>
    <p:sldLayoutId id="2147484660" r:id="rId9"/>
    <p:sldLayoutId id="2147484661" r:id="rId10"/>
    <p:sldLayoutId id="2147484662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171A1B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171A1B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171A1B"/>
                </a:solidFill>
                <a:latin typeface="Arial" panose="020B0604020202020204" pitchFamily="34" charset="0"/>
              </a:defRPr>
            </a:lvl1pPr>
          </a:lstStyle>
          <a:p>
            <a:fld id="{D49A2EBC-2ABC-41BC-96A8-07ECD6CE86AF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  <p:sldLayoutId id="2147484664" r:id="rId2"/>
    <p:sldLayoutId id="2147484665" r:id="rId3"/>
    <p:sldLayoutId id="2147484666" r:id="rId4"/>
    <p:sldLayoutId id="2147484667" r:id="rId5"/>
    <p:sldLayoutId id="2147484668" r:id="rId6"/>
    <p:sldLayoutId id="2147484669" r:id="rId7"/>
    <p:sldLayoutId id="2147484670" r:id="rId8"/>
    <p:sldLayoutId id="2147484671" r:id="rId9"/>
    <p:sldLayoutId id="2147484672" r:id="rId10"/>
    <p:sldLayoutId id="214748467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24200"/>
            <a:ext cx="7772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Chráněná území v České republice</a:t>
            </a:r>
          </a:p>
        </p:txBody>
      </p:sp>
      <p:pic>
        <p:nvPicPr>
          <p:cNvPr id="26627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171A1B"/>
              </a:solidFill>
            </a:endParaRPr>
          </a:p>
        </p:txBody>
      </p:sp>
      <p:sp>
        <p:nvSpPr>
          <p:cNvPr id="26629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739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171A1B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171A1B"/>
                </a:solidFill>
              </a:rPr>
              <a:t>Pří_080_Rozmanitost přírody_Chráněná území v České republice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171A1B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171A1B"/>
                </a:solidFill>
              </a:rPr>
              <a:t>Autor: Mgr. Marie Boučková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171A1B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171A1B"/>
                </a:solidFill>
              </a:rPr>
              <a:t>Škola: Základní škola Slušovice, okres Zlín, příspěvková organizace</a:t>
            </a:r>
          </a:p>
        </p:txBody>
      </p:sp>
      <p:sp>
        <p:nvSpPr>
          <p:cNvPr id="26630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1520" y="260648"/>
            <a:ext cx="871296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54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Krkonošský národní park (KRNAP)</a:t>
            </a:r>
          </a:p>
        </p:txBody>
      </p:sp>
      <p:pic>
        <p:nvPicPr>
          <p:cNvPr id="35843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94995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Vladimír\Plocha\Prezentace-MB\806D20~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420938"/>
            <a:ext cx="3959225" cy="2970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 Box 1032"/>
          <p:cNvSpPr txBox="1">
            <a:spLocks noChangeArrowheads="1"/>
          </p:cNvSpPr>
          <p:nvPr/>
        </p:nvSpPr>
        <p:spPr bwMode="auto">
          <a:xfrm>
            <a:off x="395288" y="2420938"/>
            <a:ext cx="40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Comic Sans MS" panose="030F0702030302020204" pitchFamily="66" charset="0"/>
              </a:rPr>
              <a:t>3</a:t>
            </a:r>
            <a:r>
              <a:rPr lang="cs-CZ" altLang="cs-CZ" sz="200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45410" name="Picture 2" descr="Soubor:Sněžka from Černá hora (CZE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5813" y="2295525"/>
            <a:ext cx="4297362" cy="3221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 Box 1032"/>
          <p:cNvSpPr txBox="1">
            <a:spLocks noChangeArrowheads="1"/>
          </p:cNvSpPr>
          <p:nvPr/>
        </p:nvSpPr>
        <p:spPr bwMode="auto">
          <a:xfrm>
            <a:off x="8459788" y="2276475"/>
            <a:ext cx="40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Comic Sans MS" panose="030F0702030302020204" pitchFamily="66" charset="0"/>
              </a:rPr>
              <a:t>4</a:t>
            </a:r>
            <a:r>
              <a:rPr lang="cs-CZ" altLang="cs-CZ" sz="2000"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  <p:bldP spid="8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1520" y="332656"/>
            <a:ext cx="871296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54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Národní park Šumava</a:t>
            </a:r>
          </a:p>
        </p:txBody>
      </p:sp>
      <p:pic>
        <p:nvPicPr>
          <p:cNvPr id="36867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94995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179512" y="1484784"/>
            <a:ext cx="8820472" cy="42934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cs-CZ" sz="39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Vyhlášen byl v roce 1991.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cs-CZ" sz="39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Má rozlohu 69 000 hektarů.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cs-CZ" sz="39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Hlavním předmětem ochrany jsou jedinečná biologická společenstva.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cs-CZ" sz="39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Jsou to především horské smrčiny, pralesní porosty, </a:t>
            </a:r>
            <a:r>
              <a:rPr lang="cs-CZ" sz="39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slatě</a:t>
            </a:r>
            <a:r>
              <a:rPr lang="cs-CZ" sz="39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, rašeliniště a karové jezera.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1520" y="332656"/>
            <a:ext cx="871296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54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Národní park Šumava</a:t>
            </a:r>
          </a:p>
        </p:txBody>
      </p:sp>
      <p:pic>
        <p:nvPicPr>
          <p:cNvPr id="37891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94995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C:\Documents and Settings\Vladimír\Plocha\Prezentace-MB\800px-Sumava_Vilgus_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989138"/>
            <a:ext cx="4129087" cy="3095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6434" name="Picture 2" descr="Soubor:Chalupska-sla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060575"/>
            <a:ext cx="4379913" cy="2917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 Box 1032"/>
          <p:cNvSpPr txBox="1">
            <a:spLocks noChangeArrowheads="1"/>
          </p:cNvSpPr>
          <p:nvPr/>
        </p:nvSpPr>
        <p:spPr bwMode="auto">
          <a:xfrm>
            <a:off x="179388" y="1989138"/>
            <a:ext cx="40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Comic Sans MS" panose="030F0702030302020204" pitchFamily="66" charset="0"/>
              </a:rPr>
              <a:t>5</a:t>
            </a:r>
            <a:r>
              <a:rPr lang="cs-CZ" altLang="cs-CZ" sz="200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" name="Text Box 1032"/>
          <p:cNvSpPr txBox="1">
            <a:spLocks noChangeArrowheads="1"/>
          </p:cNvSpPr>
          <p:nvPr/>
        </p:nvSpPr>
        <p:spPr bwMode="auto">
          <a:xfrm>
            <a:off x="4572000" y="2060575"/>
            <a:ext cx="40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Comic Sans MS" panose="030F0702030302020204" pitchFamily="66" charset="0"/>
              </a:rPr>
              <a:t>6</a:t>
            </a:r>
            <a:r>
              <a:rPr lang="cs-CZ" altLang="cs-CZ" sz="2000"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1520" y="332656"/>
            <a:ext cx="871296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54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Národní park Podyjí</a:t>
            </a:r>
          </a:p>
        </p:txBody>
      </p:sp>
      <p:pic>
        <p:nvPicPr>
          <p:cNvPr id="38915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94995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179512" y="1268760"/>
            <a:ext cx="8820472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cs-CZ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Vyhlášen byl v roce 1991.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cs-CZ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Má rozlohu 6 300 hektarů.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cs-CZ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Místo výskytu mnoha vzácných dřevin, roste zde na jediném místě na světě endemický strom jeřáb </a:t>
            </a:r>
            <a:r>
              <a:rPr lang="cs-CZ" sz="32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hardeggský</a:t>
            </a:r>
            <a:r>
              <a:rPr lang="cs-CZ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.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cs-CZ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Nejhodnotnějším místem  parku je jedinečný Dyjský kaňon.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cs-CZ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Patří mezi druhově nejbohatší velkoplošná chráněná území v České republice.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1520" y="332656"/>
            <a:ext cx="871296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54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Národní park Podyjí</a:t>
            </a:r>
          </a:p>
        </p:txBody>
      </p:sp>
      <p:pic>
        <p:nvPicPr>
          <p:cNvPr id="3993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94995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2" name="Picture 2" descr="Soubor:Dyj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628775"/>
            <a:ext cx="7620000" cy="3752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 Box 1032"/>
          <p:cNvSpPr txBox="1">
            <a:spLocks noChangeArrowheads="1"/>
          </p:cNvSpPr>
          <p:nvPr/>
        </p:nvSpPr>
        <p:spPr bwMode="auto">
          <a:xfrm>
            <a:off x="827088" y="1773238"/>
            <a:ext cx="40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chemeClr val="bg1"/>
                </a:solidFill>
                <a:latin typeface="Comic Sans MS" panose="030F0702030302020204" pitchFamily="66" charset="0"/>
              </a:rPr>
              <a:t>7</a:t>
            </a:r>
            <a:r>
              <a:rPr lang="cs-CZ" altLang="cs-CZ" sz="200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1520" y="332656"/>
            <a:ext cx="871296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54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Národní park České Švýcarsko</a:t>
            </a:r>
          </a:p>
        </p:txBody>
      </p:sp>
      <p:pic>
        <p:nvPicPr>
          <p:cNvPr id="40963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94995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323528" y="2132856"/>
            <a:ext cx="8820472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cs-CZ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Vyhlášen byl v roce 2000.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cs-CZ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Má rozlohu 7 900 hektarů.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cs-CZ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Hlavním předmětem ochrany jsou unikátní pískovcové útvary  (skalní věže, brány, stěny, rokle, skalní města a bludiště).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cs-CZ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Nejznámějším skalním útvarem je </a:t>
            </a:r>
            <a:r>
              <a:rPr lang="cs-CZ" sz="32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Pravčická</a:t>
            </a:r>
            <a:r>
              <a:rPr lang="cs-CZ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brána, která se stala symbolem parku.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1520" y="332656"/>
            <a:ext cx="871296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54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Národní park České Švýcarsko</a:t>
            </a:r>
          </a:p>
        </p:txBody>
      </p:sp>
      <p:pic>
        <p:nvPicPr>
          <p:cNvPr id="41987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94995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Vladimír\Plocha\Prezentace-MB\800PX-~1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349500"/>
            <a:ext cx="4608513" cy="3455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 Box 1032"/>
          <p:cNvSpPr txBox="1">
            <a:spLocks noChangeArrowheads="1"/>
          </p:cNvSpPr>
          <p:nvPr/>
        </p:nvSpPr>
        <p:spPr bwMode="auto">
          <a:xfrm>
            <a:off x="323850" y="2349500"/>
            <a:ext cx="404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Comic Sans MS" panose="030F0702030302020204" pitchFamily="66" charset="0"/>
              </a:rPr>
              <a:t>8</a:t>
            </a:r>
            <a:r>
              <a:rPr lang="cs-CZ" altLang="cs-CZ" sz="200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50530" name="Picture 2" descr="Soubor:Kamenica (js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2133600"/>
            <a:ext cx="2384425" cy="3671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 Box 1032"/>
          <p:cNvSpPr txBox="1">
            <a:spLocks noChangeArrowheads="1"/>
          </p:cNvSpPr>
          <p:nvPr/>
        </p:nvSpPr>
        <p:spPr bwMode="auto">
          <a:xfrm>
            <a:off x="5724525" y="2133600"/>
            <a:ext cx="43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Comic Sans MS" panose="030F0702030302020204" pitchFamily="66" charset="0"/>
              </a:rPr>
              <a:t>9</a:t>
            </a:r>
            <a:r>
              <a:rPr lang="cs-CZ" altLang="cs-CZ" sz="2000"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  <p:bldP spid="8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512" y="332656"/>
            <a:ext cx="878497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54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 Chráněná krajinná oblast</a:t>
            </a:r>
          </a:p>
        </p:txBody>
      </p:sp>
      <p:pic>
        <p:nvPicPr>
          <p:cNvPr id="43011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94995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79512" y="1340768"/>
            <a:ext cx="8820472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cs-CZ" sz="36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Naše národní kategorie.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cs-CZ" sz="36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Je určena k ochraně rozlehlejších území nebo celých oblastí.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cs-CZ" sz="36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Velkoplošné chráněné území.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cs-CZ" sz="36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Na území České republiky je </a:t>
            </a:r>
            <a:br>
              <a:rPr lang="cs-CZ" sz="36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</a:br>
            <a:r>
              <a:rPr lang="cs-CZ" sz="36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v </a:t>
            </a:r>
            <a:r>
              <a:rPr lang="cs-CZ" sz="36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současnosti chráněno 25 CHKO.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cs-CZ" sz="36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Nejstarší v ČR je CHKO Český ráj, zřízená v roce 1955.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512" y="332656"/>
            <a:ext cx="878497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54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 Chráněná krajinná oblast</a:t>
            </a:r>
          </a:p>
        </p:txBody>
      </p:sp>
      <p:pic>
        <p:nvPicPr>
          <p:cNvPr id="44035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94995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Documents and Settings\Vladimír\Plocha\Prezentace-MB\ZCENIN~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133600"/>
            <a:ext cx="3889375" cy="2916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611560" y="5301208"/>
            <a:ext cx="36369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36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CHKO Pálava</a:t>
            </a:r>
          </a:p>
        </p:txBody>
      </p:sp>
      <p:sp>
        <p:nvSpPr>
          <p:cNvPr id="7" name="Text Box 1032"/>
          <p:cNvSpPr txBox="1">
            <a:spLocks noChangeArrowheads="1"/>
          </p:cNvSpPr>
          <p:nvPr/>
        </p:nvSpPr>
        <p:spPr bwMode="auto">
          <a:xfrm>
            <a:off x="3708400" y="2133600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Comic Sans MS" panose="030F0702030302020204" pitchFamily="66" charset="0"/>
              </a:rPr>
              <a:t>10</a:t>
            </a:r>
            <a:r>
              <a:rPr lang="cs-CZ" altLang="cs-CZ" sz="200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8" name="Picture 1028" descr="C:\Documents and Settings\Vladimír\Plocha\Prezentace-MB\800px-PetrovyPrad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628775"/>
            <a:ext cx="4032250" cy="3024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 Box 1032"/>
          <p:cNvSpPr txBox="1">
            <a:spLocks noChangeArrowheads="1"/>
          </p:cNvSpPr>
          <p:nvPr/>
        </p:nvSpPr>
        <p:spPr bwMode="auto">
          <a:xfrm>
            <a:off x="8101013" y="1628775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Comic Sans MS" panose="030F0702030302020204" pitchFamily="66" charset="0"/>
              </a:rPr>
              <a:t>11</a:t>
            </a:r>
            <a:r>
              <a:rPr lang="cs-CZ" altLang="cs-CZ" sz="200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932040" y="4797152"/>
            <a:ext cx="36369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36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CHKO Jeseníky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10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512" y="332656"/>
            <a:ext cx="878497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54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 Chráněná krajinná oblast</a:t>
            </a:r>
          </a:p>
        </p:txBody>
      </p:sp>
      <p:pic>
        <p:nvPicPr>
          <p:cNvPr id="4505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94995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0" y="1196752"/>
            <a:ext cx="8820472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 hangingPunct="1">
              <a:defRPr/>
            </a:pPr>
            <a:r>
              <a:rPr lang="cs-CZ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	</a:t>
            </a:r>
            <a:r>
              <a:rPr lang="en-US" sz="3200" b="1" u="sng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Přehled</a:t>
            </a:r>
            <a:r>
              <a:rPr lang="en-US" sz="3200" b="1" u="sng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cs-CZ" sz="3200" b="1" u="sng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CHKO</a:t>
            </a:r>
            <a:r>
              <a:rPr lang="en-US" sz="3200" b="1" u="sng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v </a:t>
            </a:r>
            <a:r>
              <a:rPr lang="cs-CZ" sz="3200" b="1" u="sng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Č</a:t>
            </a:r>
            <a:r>
              <a:rPr lang="en-US" sz="3200" b="1" u="sng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eské</a:t>
            </a:r>
            <a:r>
              <a:rPr lang="en-US" sz="3200" b="1" u="sng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u="sng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republice</a:t>
            </a:r>
            <a:r>
              <a:rPr lang="en-US" sz="3200" b="1" u="sng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:</a:t>
            </a:r>
          </a:p>
          <a:p>
            <a:pPr marL="457200" indent="-457200" eaLnBrk="1" hangingPunct="1">
              <a:defRPr/>
            </a:pPr>
            <a:r>
              <a:rPr lang="cs-CZ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	</a:t>
            </a:r>
            <a:r>
              <a:rPr 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Beskydy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Bílé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Karpaty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Blaník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Blanský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les, </a:t>
            </a:r>
            <a:r>
              <a:rPr 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Broumovsko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České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středohoří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Český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cs-CZ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k</a:t>
            </a:r>
            <a:r>
              <a:rPr 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ras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Český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les, </a:t>
            </a:r>
            <a:r>
              <a:rPr 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Český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ráj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Jeseníky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Jizerské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hory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Kokořínsko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Křivoklátsko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Labské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pískovce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Lužické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hory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Moravský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kras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Orlické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hory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Pálava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Poodří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Slavkovský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les, </a:t>
            </a:r>
            <a:r>
              <a:rPr 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Šumava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Třeboňsko</a:t>
            </a:r>
            <a:r>
              <a:rPr lang="cs-CZ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Žďárské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vrchy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Železné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hory</a:t>
            </a:r>
            <a:r>
              <a:rPr lang="cs-CZ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.</a:t>
            </a:r>
            <a:endParaRPr lang="en-US" sz="3200" b="1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  <a:p>
            <a:pPr marL="457200" indent="-457200" eaLnBrk="1" hangingPunct="1">
              <a:defRPr/>
            </a:pPr>
            <a:endParaRPr lang="en-US" sz="3200" b="1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endParaRPr lang="cs-CZ" sz="3200" b="1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/>
          <a:p>
            <a:r>
              <a:rPr lang="cs-CZ" altLang="cs-CZ" smtClean="0"/>
              <a:t>Anotace:</a:t>
            </a:r>
          </a:p>
        </p:txBody>
      </p:sp>
      <p:sp>
        <p:nvSpPr>
          <p:cNvPr id="27651" name="Podnadpis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27652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171A1B"/>
              </a:solidFill>
            </a:endParaRPr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0" y="3195638"/>
            <a:ext cx="9144000" cy="36941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8000" rIns="738000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cs-CZ" altLang="cs-CZ" sz="1800">
                <a:solidFill>
                  <a:srgbClr val="171A1B"/>
                </a:solidFill>
              </a:rPr>
              <a:t> Digitální učební materiál je určen pro práci za pomoci počítače s interaktivní tabulí. Je součástí tématického okruhu „Rozmanitost přírody.“           </a:t>
            </a:r>
          </a:p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cs-CZ" altLang="cs-CZ" sz="1800">
                <a:solidFill>
                  <a:srgbClr val="171A1B"/>
                </a:solidFill>
              </a:rPr>
              <a:t> Materiál je v souladu s osnovami vyučovacího předmětu přírodověda a ŠVP pro základní vzdělávání ZŠ Slušovice. Je určený k vyvozování nového učiva, opakování a procvičování učiva.V prezentaci jsou stručným způsobem uvedeny chráněná území v České republice.</a:t>
            </a:r>
          </a:p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cs-CZ" altLang="cs-CZ" sz="1800">
                <a:solidFill>
                  <a:srgbClr val="171A1B"/>
                </a:solidFill>
              </a:rPr>
              <a:t>  Tento materiál vznikl ze zápisů autora jako doplňující materiál 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171A1B"/>
                </a:solidFill>
              </a:rPr>
              <a:t>k učebnici: MATYÁŠEK, Jiří, Věra ŠTIKOVÁ a Josef TRNA. Přírodověda 5: Člověk a jeho svět. Bratislavská 23d, 602 00 Brno: NOVÁ ŠKOLA s.r.o., 2011. ISBN 978-807289-301-0.</a:t>
            </a:r>
          </a:p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cs-CZ" altLang="cs-CZ" sz="1800">
                <a:solidFill>
                  <a:srgbClr val="171A1B"/>
                </a:solidFill>
              </a:rPr>
              <a:t>Je určen pro předmět přírodověda 5.ročník.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C:\Documents and Settings\Vladimír\Plocha\Prezentace-MB\800PX-~1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916113"/>
            <a:ext cx="40640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1" name="Picture 7" descr="C:\Documents and Settings\Vladimír\Plocha\Prezentace-MB\797PX-~1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57338"/>
            <a:ext cx="4038600" cy="3040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084" name="Picture 8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94995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79512" y="188640"/>
            <a:ext cx="878497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54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 CHKO ve Zlínském kraji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-396552" y="5085184"/>
            <a:ext cx="54006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0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CHKO Beskydy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923928" y="4725144"/>
            <a:ext cx="561662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36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CHKO Bílé Karpaty</a:t>
            </a:r>
          </a:p>
        </p:txBody>
      </p:sp>
      <p:sp>
        <p:nvSpPr>
          <p:cNvPr id="13" name="Text Box 1032"/>
          <p:cNvSpPr txBox="1">
            <a:spLocks noChangeArrowheads="1"/>
          </p:cNvSpPr>
          <p:nvPr/>
        </p:nvSpPr>
        <p:spPr bwMode="auto">
          <a:xfrm>
            <a:off x="3708400" y="1989138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Comic Sans MS" panose="030F0702030302020204" pitchFamily="66" charset="0"/>
              </a:rPr>
              <a:t>12</a:t>
            </a:r>
            <a:r>
              <a:rPr lang="cs-CZ" altLang="cs-CZ" sz="200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4" name="Text Box 1032"/>
          <p:cNvSpPr txBox="1">
            <a:spLocks noChangeArrowheads="1"/>
          </p:cNvSpPr>
          <p:nvPr/>
        </p:nvSpPr>
        <p:spPr bwMode="auto">
          <a:xfrm>
            <a:off x="8101013" y="1557338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Comic Sans MS" panose="030F0702030302020204" pitchFamily="66" charset="0"/>
              </a:rPr>
              <a:t>13</a:t>
            </a:r>
            <a:r>
              <a:rPr lang="cs-CZ" altLang="cs-CZ" sz="2000"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512" y="332656"/>
            <a:ext cx="878497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8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 Národní přírodní rezervace</a:t>
            </a:r>
          </a:p>
        </p:txBody>
      </p:sp>
      <p:pic>
        <p:nvPicPr>
          <p:cNvPr id="47107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94995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79512" y="1196752"/>
            <a:ext cx="8820472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cs-CZ" sz="40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Nejvýznačnější kategorie ochrany </a:t>
            </a:r>
            <a:r>
              <a:rPr lang="cs-CZ" sz="40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maloplošných</a:t>
            </a:r>
            <a:r>
              <a:rPr lang="cs-CZ" sz="40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území.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cs-CZ" sz="40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Poskytuje ochranu unikátním přírodním ekosystémům.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cs-CZ" sz="40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Chrání vzácné a ohrožené organismy. 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cs-CZ" sz="40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Současně chrání i neživé složky přírody.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512" y="332656"/>
            <a:ext cx="878497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8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 Národní přírodní památka</a:t>
            </a:r>
          </a:p>
        </p:txBody>
      </p:sp>
      <p:pic>
        <p:nvPicPr>
          <p:cNvPr id="48131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94995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79512" y="1268760"/>
            <a:ext cx="8820472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cs-CZ" sz="38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Zpravidla území menší rozlohy. 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cs-CZ" sz="38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Cílem ochrany je zachování určitých specifických přírodních objektů vysoké národní </a:t>
            </a:r>
            <a:br>
              <a:rPr lang="cs-CZ" sz="38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</a:br>
            <a:r>
              <a:rPr lang="cs-CZ" sz="38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až nadnárodní hodnoty.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cs-CZ" sz="38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Ochrana spočívá v zákazu činností, které by chráněné území mohly poškodit nebo zničit.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512" y="332656"/>
            <a:ext cx="878497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60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 Přírodní rezervace</a:t>
            </a:r>
          </a:p>
        </p:txBody>
      </p:sp>
      <p:pic>
        <p:nvPicPr>
          <p:cNvPr id="49155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94995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79512" y="1340768"/>
            <a:ext cx="8820472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cs-CZ" sz="40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Je určena k ochraně význačných ekosystémů v určité oblasti.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cs-CZ" sz="40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Má stanoveny základní ochranné podmínky jako národní přírodní rezervace.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cs-CZ" sz="40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Maloplošné</a:t>
            </a:r>
            <a:r>
              <a:rPr lang="cs-CZ" sz="40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chráněné území. 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cs-CZ" sz="40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Má však pouze oblastní význam.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512" y="332656"/>
            <a:ext cx="878497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60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 Přírodní památka</a:t>
            </a:r>
          </a:p>
        </p:txBody>
      </p:sp>
      <p:pic>
        <p:nvPicPr>
          <p:cNvPr id="5017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94995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79512" y="1412776"/>
            <a:ext cx="8820472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cs-CZ" sz="40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Maloplošné</a:t>
            </a:r>
            <a:r>
              <a:rPr lang="cs-CZ" sz="40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chráněné území.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cs-CZ" sz="40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Obdoba národní přírodní památky.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cs-CZ" sz="40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Má však pouze oblastní význam.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cs-CZ" sz="40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Zřízená k ochraně určitých přírodních objektů místní až národní hodnoty.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512" y="2348880"/>
            <a:ext cx="7920880" cy="18620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115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 Opakování</a:t>
            </a:r>
          </a:p>
        </p:txBody>
      </p:sp>
      <p:pic>
        <p:nvPicPr>
          <p:cNvPr id="51203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94995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36787" y="287186"/>
            <a:ext cx="8784976" cy="65556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4400" b="1" dirty="0" smtClean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Která z těchto CHKO se nachází ve Zlínském kraji?</a:t>
            </a:r>
            <a:endParaRPr lang="cs-CZ" sz="1200" b="1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endParaRPr lang="cs-CZ" sz="2000" b="1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  <a:p>
            <a:pPr marL="742950" indent="-742950" eaLnBrk="1" hangingPunct="1">
              <a:buFont typeface="+mj-lt"/>
              <a:buAutoNum type="alphaLcParenR"/>
              <a:defRPr/>
            </a:pPr>
            <a:r>
              <a:rPr lang="cs-CZ" sz="60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cs-CZ" sz="6000" b="1" dirty="0" smtClean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CHKO Bílé Karpaty</a:t>
            </a:r>
            <a:endParaRPr lang="cs-CZ" sz="6000" b="1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  <a:p>
            <a:pPr marL="742950" indent="-742950" eaLnBrk="1" hangingPunct="1">
              <a:defRPr/>
            </a:pPr>
            <a:r>
              <a:rPr lang="cs-CZ" sz="60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b) </a:t>
            </a:r>
            <a:r>
              <a:rPr lang="cs-CZ" sz="6000" b="1" dirty="0" smtClean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CHKO Český kras</a:t>
            </a:r>
            <a:endParaRPr lang="cs-CZ" sz="6000" b="1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  <a:p>
            <a:pPr marL="742950" indent="-742950" eaLnBrk="1" hangingPunct="1">
              <a:defRPr/>
            </a:pPr>
            <a:r>
              <a:rPr lang="cs-CZ" sz="60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c) </a:t>
            </a:r>
            <a:r>
              <a:rPr lang="cs-CZ" sz="6000" b="1" dirty="0" smtClean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CHKO Jizerské hory  </a:t>
            </a:r>
            <a:endParaRPr lang="cs-CZ" sz="6000" b="1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  <a:p>
            <a:pPr marL="742950" indent="-742950" eaLnBrk="1" hangingPunct="1">
              <a:buFont typeface="+mj-lt"/>
              <a:buAutoNum type="alphaLcParenR"/>
              <a:defRPr/>
            </a:pPr>
            <a:endParaRPr lang="cs-CZ" sz="4400" b="1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endParaRPr lang="cs-CZ" sz="4400" b="1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endParaRPr lang="cs-CZ" sz="4400" b="1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52227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94995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512" y="188640"/>
            <a:ext cx="8784976" cy="77867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54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Do kategorie chráněných území nepatří:</a:t>
            </a:r>
          </a:p>
          <a:p>
            <a:pPr eaLnBrk="1" hangingPunct="1">
              <a:defRPr/>
            </a:pPr>
            <a:endParaRPr lang="cs-CZ" sz="2000" b="1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  <a:p>
            <a:pPr marL="742950" indent="-742950" eaLnBrk="1" hangingPunct="1">
              <a:buFont typeface="+mj-lt"/>
              <a:buAutoNum type="alphaLcParenR"/>
              <a:defRPr/>
            </a:pPr>
            <a:r>
              <a:rPr lang="cs-CZ" sz="60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 Národní park</a:t>
            </a:r>
          </a:p>
          <a:p>
            <a:pPr marL="742950" indent="-742950" eaLnBrk="1" hangingPunct="1">
              <a:defRPr/>
            </a:pPr>
            <a:r>
              <a:rPr lang="cs-CZ" sz="60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b) Národní rybník</a:t>
            </a:r>
          </a:p>
          <a:p>
            <a:pPr marL="742950" indent="-742950" eaLnBrk="1" hangingPunct="1">
              <a:defRPr/>
            </a:pPr>
            <a:r>
              <a:rPr lang="cs-CZ" sz="60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c) Národní přírodní   		rezervace</a:t>
            </a:r>
          </a:p>
          <a:p>
            <a:pPr marL="742950" indent="-742950" eaLnBrk="1" hangingPunct="1">
              <a:defRPr/>
            </a:pPr>
            <a:endParaRPr lang="cs-CZ" sz="4400" b="1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endParaRPr lang="cs-CZ" sz="4400" b="1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endParaRPr lang="cs-CZ" sz="4400" b="1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53251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94995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512" y="188640"/>
            <a:ext cx="8784976" cy="8248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54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Zkratka CHKO je:</a:t>
            </a:r>
          </a:p>
          <a:p>
            <a:pPr eaLnBrk="1" hangingPunct="1">
              <a:defRPr/>
            </a:pPr>
            <a:endParaRPr lang="cs-CZ" sz="2000" b="1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  <a:p>
            <a:pPr marL="742950" indent="-742950" eaLnBrk="1" hangingPunct="1">
              <a:buFont typeface="+mj-lt"/>
              <a:buAutoNum type="alphaLcParenR"/>
              <a:defRPr/>
            </a:pPr>
            <a:r>
              <a:rPr lang="cs-CZ" sz="54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 Chytrá královská oblast</a:t>
            </a:r>
          </a:p>
          <a:p>
            <a:pPr marL="742950" indent="-742950" eaLnBrk="1" hangingPunct="1">
              <a:defRPr/>
            </a:pPr>
            <a:r>
              <a:rPr lang="cs-CZ" sz="54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b) Chráněná krajinná oblast</a:t>
            </a:r>
          </a:p>
          <a:p>
            <a:pPr marL="742950" indent="-742950" eaLnBrk="1" hangingPunct="1">
              <a:defRPr/>
            </a:pPr>
            <a:r>
              <a:rPr lang="cs-CZ" sz="54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c) Choulostivá krajinná oblast</a:t>
            </a:r>
          </a:p>
          <a:p>
            <a:pPr marL="742950" indent="-742950" eaLnBrk="1" hangingPunct="1">
              <a:buFont typeface="+mj-lt"/>
              <a:buAutoNum type="alphaLcParenR"/>
              <a:defRPr/>
            </a:pPr>
            <a:endParaRPr lang="cs-CZ" sz="4400" b="1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endParaRPr lang="cs-CZ" sz="4400" b="1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endParaRPr lang="cs-CZ" sz="4400" b="1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54275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94995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512" y="188640"/>
            <a:ext cx="8784976" cy="72943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60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Kolik národních parků se nachází v ČR?</a:t>
            </a:r>
          </a:p>
          <a:p>
            <a:pPr eaLnBrk="1" hangingPunct="1">
              <a:defRPr/>
            </a:pPr>
            <a:endParaRPr lang="cs-CZ" sz="2000" b="1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  <a:p>
            <a:pPr marL="742950" indent="-742950" eaLnBrk="1" hangingPunct="1">
              <a:buFont typeface="+mj-lt"/>
              <a:buAutoNum type="alphaLcParenR"/>
              <a:defRPr/>
            </a:pPr>
            <a:r>
              <a:rPr lang="cs-CZ" sz="80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 5</a:t>
            </a:r>
          </a:p>
          <a:p>
            <a:pPr marL="742950" indent="-742950" eaLnBrk="1" hangingPunct="1">
              <a:buFont typeface="+mj-lt"/>
              <a:buAutoNum type="alphaLcParenR"/>
              <a:defRPr/>
            </a:pPr>
            <a:r>
              <a:rPr lang="cs-CZ" sz="80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 6</a:t>
            </a:r>
          </a:p>
          <a:p>
            <a:pPr marL="742950" indent="-742950" eaLnBrk="1" hangingPunct="1">
              <a:buFont typeface="+mj-lt"/>
              <a:buAutoNum type="alphaLcParenR"/>
              <a:defRPr/>
            </a:pPr>
            <a:r>
              <a:rPr lang="cs-CZ" sz="80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 4</a:t>
            </a:r>
          </a:p>
          <a:p>
            <a:pPr eaLnBrk="1" hangingPunct="1">
              <a:defRPr/>
            </a:pPr>
            <a:endParaRPr lang="cs-CZ" sz="4400" b="1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endParaRPr lang="cs-CZ" sz="4400" b="1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5529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94995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Soubor:CHKO (Moravský kras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3141663"/>
            <a:ext cx="2017713" cy="2689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539552" y="260648"/>
            <a:ext cx="8136904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60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Chráněná území </a:t>
            </a:r>
            <a:br>
              <a:rPr lang="cs-CZ" sz="60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</a:br>
            <a:r>
              <a:rPr lang="cs-CZ" sz="60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v České republice</a:t>
            </a:r>
          </a:p>
        </p:txBody>
      </p:sp>
      <p:pic>
        <p:nvPicPr>
          <p:cNvPr id="5" name="Picture 1027" descr="C:\Documents and Settings\Vladimír\Plocha\Prezentace-MB\450PX-~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3141663"/>
            <a:ext cx="2519363" cy="3359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 Box 1032"/>
          <p:cNvSpPr txBox="1">
            <a:spLocks noChangeArrowheads="1"/>
          </p:cNvSpPr>
          <p:nvPr/>
        </p:nvSpPr>
        <p:spPr bwMode="auto">
          <a:xfrm>
            <a:off x="6804025" y="3141663"/>
            <a:ext cx="40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cs-CZ" altLang="cs-CZ" sz="200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" name="Text Box 1032"/>
          <p:cNvSpPr txBox="1">
            <a:spLocks noChangeArrowheads="1"/>
          </p:cNvSpPr>
          <p:nvPr/>
        </p:nvSpPr>
        <p:spPr bwMode="auto">
          <a:xfrm>
            <a:off x="1476375" y="6092825"/>
            <a:ext cx="404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Comic Sans MS" panose="030F0702030302020204" pitchFamily="66" charset="0"/>
              </a:rPr>
              <a:t>1</a:t>
            </a:r>
            <a:r>
              <a:rPr lang="cs-CZ" altLang="cs-CZ" sz="200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39552" y="2204864"/>
            <a:ext cx="813690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Přírodověda 5. ročník</a:t>
            </a:r>
          </a:p>
        </p:txBody>
      </p:sp>
      <p:pic>
        <p:nvPicPr>
          <p:cNvPr id="28680" name="Picture 8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94995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  <p:bldP spid="8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512" y="188640"/>
            <a:ext cx="8784976" cy="73558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48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Kolik chráněných krajinných oblastí bylo vyhlášeno </a:t>
            </a:r>
          </a:p>
          <a:p>
            <a:pPr eaLnBrk="1" hangingPunct="1">
              <a:defRPr/>
            </a:pPr>
            <a:r>
              <a:rPr lang="pl-PL" sz="48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v České republice:</a:t>
            </a:r>
            <a:endParaRPr lang="cs-CZ" sz="1600" b="1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  <a:p>
            <a:pPr marL="742950" indent="-742950" eaLnBrk="1" hangingPunct="1">
              <a:buFont typeface="+mj-lt"/>
              <a:buAutoNum type="alphaLcParenR"/>
              <a:defRPr/>
            </a:pPr>
            <a:r>
              <a:rPr lang="cs-CZ" sz="80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 35</a:t>
            </a:r>
          </a:p>
          <a:p>
            <a:pPr marL="742950" indent="-742950" eaLnBrk="1" hangingPunct="1">
              <a:buFont typeface="+mj-lt"/>
              <a:buAutoNum type="alphaLcParenR"/>
              <a:defRPr/>
            </a:pPr>
            <a:r>
              <a:rPr lang="cs-CZ" sz="80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 25</a:t>
            </a:r>
          </a:p>
          <a:p>
            <a:pPr marL="742950" indent="-742950" eaLnBrk="1" hangingPunct="1">
              <a:buFont typeface="+mj-lt"/>
              <a:buAutoNum type="alphaLcParenR"/>
              <a:defRPr/>
            </a:pPr>
            <a:r>
              <a:rPr lang="cs-CZ" sz="80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 45</a:t>
            </a:r>
          </a:p>
          <a:p>
            <a:pPr eaLnBrk="1" hangingPunct="1">
              <a:defRPr/>
            </a:pPr>
            <a:endParaRPr lang="cs-CZ" sz="4400" b="1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endParaRPr lang="cs-CZ" sz="4400" b="1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56323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94995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7242" y="404664"/>
            <a:ext cx="8784976" cy="70173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cs-CZ" sz="2000" b="1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cs-CZ" sz="54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KRNAP je zkratkou pro:</a:t>
            </a:r>
          </a:p>
          <a:p>
            <a:pPr eaLnBrk="1" hangingPunct="1">
              <a:defRPr/>
            </a:pPr>
            <a:endParaRPr lang="cs-CZ" sz="3000" b="1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endParaRPr lang="cs-CZ" sz="1800" b="1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  <a:p>
            <a:pPr marL="742950" indent="-742950" eaLnBrk="1" hangingPunct="1">
              <a:buFont typeface="+mj-lt"/>
              <a:buAutoNum type="alphaLcParenR"/>
              <a:defRPr/>
            </a:pPr>
            <a:r>
              <a:rPr lang="cs-CZ" sz="48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 Chráněnou krajinnou  oblast Jeseníky</a:t>
            </a:r>
          </a:p>
          <a:p>
            <a:pPr marL="742950" indent="-742950" eaLnBrk="1" hangingPunct="1">
              <a:buFont typeface="+mj-lt"/>
              <a:buAutoNum type="alphaLcParenR"/>
              <a:defRPr/>
            </a:pPr>
            <a:r>
              <a:rPr lang="cs-CZ" sz="48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 Krkonošský národní park</a:t>
            </a:r>
          </a:p>
          <a:p>
            <a:pPr marL="742950" indent="-742950" eaLnBrk="1" hangingPunct="1">
              <a:buFont typeface="+mj-lt"/>
              <a:buAutoNum type="alphaLcParenR"/>
              <a:defRPr/>
            </a:pPr>
            <a:r>
              <a:rPr lang="cs-CZ" sz="48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 Národní park České Švýcarsko</a:t>
            </a:r>
          </a:p>
          <a:p>
            <a:pPr eaLnBrk="1" hangingPunct="1">
              <a:defRPr/>
            </a:pPr>
            <a:endParaRPr lang="cs-CZ" sz="4400" b="1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endParaRPr lang="cs-CZ" sz="4400" b="1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57347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94995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36787" y="-531440"/>
            <a:ext cx="8784976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cs-CZ" sz="4400" b="1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  <a:p>
            <a:pPr algn="ctr" eaLnBrk="1" hangingPunct="1">
              <a:defRPr/>
            </a:pPr>
            <a:r>
              <a:rPr lang="cs-CZ" sz="4400" b="1" dirty="0" smtClean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Jak se jmenuje skalní útva</a:t>
            </a:r>
            <a:r>
              <a:rPr lang="cs-CZ" sz="4400" b="1" dirty="0" smtClean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r </a:t>
            </a:r>
            <a:br>
              <a:rPr lang="cs-CZ" sz="4400" b="1" dirty="0" smtClean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</a:br>
            <a:r>
              <a:rPr lang="cs-CZ" sz="4400" b="1" dirty="0" smtClean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na obrázku?</a:t>
            </a:r>
            <a:endParaRPr lang="cs-CZ" sz="4400" b="1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  <a:p>
            <a:pPr algn="ctr" eaLnBrk="1" hangingPunct="1">
              <a:defRPr/>
            </a:pPr>
            <a:endParaRPr lang="cs-CZ" sz="3600" b="1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57347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94995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Vladimír\Plocha\Prezentace-MB\800PX-~1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818993"/>
            <a:ext cx="4392488" cy="3293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 Box 1032"/>
          <p:cNvSpPr txBox="1">
            <a:spLocks noChangeArrowheads="1"/>
          </p:cNvSpPr>
          <p:nvPr/>
        </p:nvSpPr>
        <p:spPr bwMode="auto">
          <a:xfrm>
            <a:off x="78694" y="1818993"/>
            <a:ext cx="404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Comic Sans MS" panose="030F0702030302020204" pitchFamily="66" charset="0"/>
              </a:rPr>
              <a:t>8</a:t>
            </a:r>
            <a:r>
              <a:rPr lang="cs-CZ" altLang="cs-CZ" sz="20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411760" y="1963905"/>
            <a:ext cx="878497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0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a</a:t>
            </a:r>
            <a:r>
              <a:rPr lang="cs-CZ" sz="36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) </a:t>
            </a:r>
            <a:r>
              <a:rPr lang="cs-CZ" sz="3600" b="1" dirty="0" err="1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Pravčická</a:t>
            </a:r>
            <a:r>
              <a:rPr lang="cs-CZ" sz="3600" b="1" dirty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cs-CZ" sz="36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brána</a:t>
            </a:r>
            <a:endParaRPr lang="cs-CZ" sz="3600" b="1" dirty="0">
              <a:ln w="28575"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45063" y="2680169"/>
            <a:ext cx="878497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000" b="1" dirty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b</a:t>
            </a:r>
            <a:r>
              <a:rPr lang="cs-CZ" sz="36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) Švýcarská</a:t>
            </a:r>
            <a:r>
              <a:rPr lang="cs-CZ" sz="36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 brána</a:t>
            </a:r>
            <a:endParaRPr lang="cs-CZ" sz="3600" b="1" dirty="0">
              <a:ln w="28575"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051720" y="3371299"/>
            <a:ext cx="878497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0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c</a:t>
            </a:r>
            <a:r>
              <a:rPr lang="cs-CZ" sz="36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) Česká</a:t>
            </a:r>
            <a:r>
              <a:rPr lang="cs-CZ" sz="36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 brána</a:t>
            </a:r>
            <a:endParaRPr lang="cs-CZ" sz="3600" b="1" dirty="0">
              <a:ln w="28575"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3227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F25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F25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4"/>
          <p:cNvSpPr txBox="1">
            <a:spLocks noChangeArrowheads="1"/>
          </p:cNvSpPr>
          <p:nvPr/>
        </p:nvSpPr>
        <p:spPr bwMode="auto">
          <a:xfrm>
            <a:off x="250825" y="1052513"/>
            <a:ext cx="8510588" cy="635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1100">
                <a:latin typeface="Calibri" panose="020F0502020204030204" pitchFamily="34" charset="0"/>
                <a:cs typeface="Arial" panose="020B0604020202020204" pitchFamily="34" charset="0"/>
              </a:rPr>
              <a:t>Soubor:Cedule PR Kaňon Labe u Belvedéru.jpg. In: </a:t>
            </a:r>
            <a:r>
              <a:rPr lang="cs-CZ" altLang="cs-CZ" sz="1100" i="1">
                <a:latin typeface="Calibri" panose="020F0502020204030204" pitchFamily="34" charset="0"/>
                <a:cs typeface="Arial" panose="020B0604020202020204" pitchFamily="34" charset="0"/>
              </a:rPr>
              <a:t>Wikipedia: the free encyclopedia</a:t>
            </a:r>
            <a:r>
              <a:rPr lang="cs-CZ" altLang="cs-CZ" sz="1100">
                <a:latin typeface="Calibri" panose="020F0502020204030204" pitchFamily="34" charset="0"/>
                <a:cs typeface="Arial" panose="020B0604020202020204" pitchFamily="34" charset="0"/>
              </a:rPr>
              <a:t> [online]. San Francisco (CA): Wikimedia Foundation, last modified on 12.8.2010 [cit. 2013-01-17]. Dostupné z: http://cs.wikipedia.org/wiki/Soubor:Cedule_PR_Ka%C5%88on_Labe_u_Belved%C3%A9ru.jpg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1100">
                <a:latin typeface="Calibri" panose="020F0502020204030204" pitchFamily="34" charset="0"/>
              </a:rPr>
              <a:t>Soubor:CHKO (Moravský kras).JPG. In: Wikipedia: the free encyclopedia [online]. San Francisco (CA): Wikimedia Foundation, 2001-, last modified on 27. 5. 2008 [cit. 2013-04-03]. Dostupné z: http://cs.wikipedia.org/wiki/Soubor:CHKO_(Moravsk%C3%BD_kras).JPG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1100">
                <a:latin typeface="Calibri" panose="020F0502020204030204" pitchFamily="34" charset="0"/>
                <a:cs typeface="Times New Roman" panose="02020603050405020304" pitchFamily="18" charset="0"/>
              </a:rPr>
              <a:t>Soubor:Čihadlo.jpg. In: </a:t>
            </a:r>
            <a:r>
              <a:rPr lang="cs-CZ" altLang="cs-CZ" sz="1100" i="1">
                <a:latin typeface="Calibri" panose="020F0502020204030204" pitchFamily="34" charset="0"/>
                <a:cs typeface="Times New Roman" panose="02020603050405020304" pitchFamily="18" charset="0"/>
              </a:rPr>
              <a:t>Wikipedia: the free encyclopedia</a:t>
            </a:r>
            <a:r>
              <a:rPr lang="cs-CZ" altLang="cs-CZ" sz="1100">
                <a:latin typeface="Calibri" panose="020F0502020204030204" pitchFamily="34" charset="0"/>
                <a:cs typeface="Times New Roman" panose="02020603050405020304" pitchFamily="18" charset="0"/>
              </a:rPr>
              <a:t> [online]. San Francisco (CA): Wikimedia Foundation, last modified on 9.8.2010 [cit. 2013-01-18]. Dostupné z: http://cs.wikipedia.org/wiki/Soubor:%C4%8Cihadlo.jpg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1100">
                <a:latin typeface="Calibri" panose="020F0502020204030204" pitchFamily="34" charset="0"/>
              </a:rPr>
              <a:t>Soubor:Sněžka from Černá hora (CZE).jpg. In: Wikipedia: the free encyclopedia [online]. San Francisco (CA): Wikimedia Foundation, 2001-, last modified on 17. 2. 2007 [cit. 2013-04-03]. Dostupné z: http://cs.wikipedia.org/wiki/Soubor:Sn%C4%9B%C5%BEka_from_%C4%8Cern%C3%A1_hora_(CZE).jpg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1100">
                <a:latin typeface="Calibri" panose="020F0502020204030204" pitchFamily="34" charset="0"/>
              </a:rPr>
              <a:t>Soubor:Sumava Vilgus 54.JPG. In: Wikipedia: the free encyclopedia [online]. San Francisco (CA): Wikimedia Foundation, last modified on 26.9.2011 [cit. 2013-01-18]. Dostupné z: http://cs.wikipedia.org/wiki/Soubor:Sumava_Vilgus_54.JPG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1100">
                <a:latin typeface="Calibri" panose="020F0502020204030204" pitchFamily="34" charset="0"/>
              </a:rPr>
              <a:t>Soubor:Chalupska-slat.jpg. In: Wikipedia: the free encyclopedia [online]. San Francisco (CA): Wikimedia Foundation, 2001-, last modified on 28. 9. 2006 [cit. 2013-04-03]. Dostupné z: http://cs.wikipedia.org/wiki/Soubor:Chalupska-slat.jpg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1100">
                <a:latin typeface="Calibri" panose="020F0502020204030204" pitchFamily="34" charset="0"/>
              </a:rPr>
              <a:t>Soubor:Dyje2.JPG. In: Wikipedia: the free encyclopedia [online]. San Francisco (CA): Wikimedia Foundation, last modified on 18.10.2008 [cit. 2013-01-18]. Dostupné z: http://cs.wikipedia.org/wiki/Soubor:Dyje2.JPG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1100">
                <a:latin typeface="Calibri" panose="020F0502020204030204" pitchFamily="34" charset="0"/>
              </a:rPr>
              <a:t>Soubor:Pravčická brána (2).jpg. In: Wikipedia: the free encyclopedia [online]. San Francisco (CA): Wikimedia Foundation, last modified on 14.5.2011 [cit. 2013-01-18]. Dostupné z: http://cs.wikipedia.org/wiki/Soubor:Prav%C4%8Dick%C3%A1_br%C3%A1na_(2).jpg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1100">
                <a:latin typeface="Calibri" panose="020F0502020204030204" pitchFamily="34" charset="0"/>
              </a:rPr>
              <a:t>Soubor:Kamenica (js).jpg. In: Wikipedia: the free encyclopedia [online]. San Francisco (CA): Wikimedia Foundation, 2001-, last modified on 6. 11. 2007 [cit. 2013-04-03]. Dostupné z: http://cs.wikipedia.org/wiki/Soubor:Kamenica_(js).jpg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1100">
                <a:latin typeface="Calibri" panose="020F0502020204030204" pitchFamily="34" charset="0"/>
              </a:rPr>
              <a:t>Soubor:Zřícenina hradu Děvičky z úbočí Děvína.JPG. In: Wikipedia: the free encyclopedia [online]. San Francisco (CA): Wikimedia Foundation, last modified on 3.8.2007 [cit. 2013-01-21]. Dostupné z: http://cs.wikipedia.org/wiki/Soubor:Z%C5%99%C3%ADcenina_hradu_D%C4%9Bvi%C4%8Dky_z_%C3%BAbo%C4%8D%C3%AD_D%C4%9Bv%C3%ADna.JPG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1100">
                <a:latin typeface="Calibri" panose="020F0502020204030204" pitchFamily="34" charset="0"/>
              </a:rPr>
              <a:t>File:PetrovyPraded.jpg. In: Wikipedia: the free encyclopedia [online]. San Francisco (CA): Wikimedia Foundation, last modified on 29.1.2011 [cit. 2013-01-21]. Dostupné z: http://commons.wikimedia.org/wiki/File:PetrovyPraded.jpg?uselang=cs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1100">
                <a:latin typeface="Calibri" panose="020F0502020204030204" pitchFamily="34" charset="0"/>
                <a:cs typeface="Times New Roman" panose="02020603050405020304" pitchFamily="18" charset="0"/>
              </a:rPr>
              <a:t>Soubor:Kněhyně (vlevo) a Čertův mlýn (z Pusteven).JPG. In: </a:t>
            </a:r>
            <a:r>
              <a:rPr lang="cs-CZ" altLang="cs-CZ" sz="1100" i="1">
                <a:latin typeface="Calibri" panose="020F0502020204030204" pitchFamily="34" charset="0"/>
                <a:cs typeface="Times New Roman" panose="02020603050405020304" pitchFamily="18" charset="0"/>
              </a:rPr>
              <a:t>Wikipedia: the free encyclopedia</a:t>
            </a:r>
            <a:r>
              <a:rPr lang="cs-CZ" altLang="cs-CZ" sz="1100">
                <a:latin typeface="Calibri" panose="020F0502020204030204" pitchFamily="34" charset="0"/>
                <a:cs typeface="Times New Roman" panose="02020603050405020304" pitchFamily="18" charset="0"/>
              </a:rPr>
              <a:t> [online]. San Francisco (CA): Wikimedia Foundation, last modified on 29.7.2010 [cit. 2013-01-21]. Dostupné z: http://cs.wikipedia.org/wiki/Soubor:Kn%C4%9Bhyn%C4%9B_(vlevo)_a_%C4%8Cert%C5%AFv_ml%C3%BDn_(z_Pusteven).JPG</a:t>
            </a:r>
            <a:r>
              <a:rPr lang="cs-CZ" altLang="cs-CZ" sz="1100"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1100">
                <a:latin typeface="Calibri" panose="020F0502020204030204" pitchFamily="34" charset="0"/>
                <a:cs typeface="Times New Roman" panose="02020603050405020304" pitchFamily="18" charset="0"/>
              </a:rPr>
              <a:t>File:NPR Čertoryje.JPG. In: </a:t>
            </a:r>
            <a:r>
              <a:rPr lang="cs-CZ" altLang="cs-CZ" sz="1100" i="1">
                <a:latin typeface="Calibri" panose="020F0502020204030204" pitchFamily="34" charset="0"/>
                <a:cs typeface="Times New Roman" panose="02020603050405020304" pitchFamily="18" charset="0"/>
              </a:rPr>
              <a:t>Wikipedia: the free encyclopedia</a:t>
            </a:r>
            <a:r>
              <a:rPr lang="cs-CZ" altLang="cs-CZ" sz="1100">
                <a:latin typeface="Calibri" panose="020F0502020204030204" pitchFamily="34" charset="0"/>
                <a:cs typeface="Times New Roman" panose="02020603050405020304" pitchFamily="18" charset="0"/>
              </a:rPr>
              <a:t> [online]. San Francisco (CA): Wikimedia Foundation, last modified on 1.7.2011 [cit. 2013-01-21]. Dostupné z: http://commons.wikimedia.org/wiki/File:NPR_%C4%8Certoryje.JPG?uselang=cs </a:t>
            </a:r>
            <a:endParaRPr lang="cs-CZ" altLang="cs-CZ" sz="11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cs-CZ" altLang="cs-CZ" sz="11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cs-CZ" altLang="cs-CZ" sz="11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cs-CZ" altLang="cs-CZ" sz="11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cs-CZ" altLang="cs-CZ" sz="11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cs-CZ" altLang="cs-CZ" sz="11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cs-CZ" altLang="cs-CZ" sz="1100">
              <a:latin typeface="Calibri" panose="020F0502020204030204" pitchFamily="34" charset="0"/>
            </a:endParaRPr>
          </a:p>
        </p:txBody>
      </p:sp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4695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Comic Sans MS" panose="030F0702030302020204" pitchFamily="66" charset="0"/>
              </a:rPr>
              <a:t>ZDROJE POUŽITÝCH MATERIÁLŮ:</a:t>
            </a:r>
          </a:p>
        </p:txBody>
      </p:sp>
      <p:pic>
        <p:nvPicPr>
          <p:cNvPr id="58372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1588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1520" y="188640"/>
            <a:ext cx="8712968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8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Chráněná území </a:t>
            </a:r>
            <a:br>
              <a:rPr lang="cs-CZ" sz="48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</a:br>
            <a:r>
              <a:rPr lang="cs-CZ" sz="48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v České republice</a:t>
            </a:r>
          </a:p>
          <a:p>
            <a:pPr algn="ctr" eaLnBrk="1" hangingPunct="1">
              <a:defRPr/>
            </a:pPr>
            <a:r>
              <a:rPr lang="cs-CZ" sz="48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definuje:</a:t>
            </a:r>
          </a:p>
        </p:txBody>
      </p:sp>
      <p:pic>
        <p:nvPicPr>
          <p:cNvPr id="2969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94995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179512" y="2564904"/>
            <a:ext cx="8820472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cs-CZ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Zákon č. 114/1992 sb., o ochraně  přírody a krajiny.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cs-CZ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V zákonu se uvádí zvláště chráněná území.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cs-CZ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Zvláštní územní ochranou se rozumí přísnější režim ochrany konkrétního chráněného území.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1520" y="260648"/>
            <a:ext cx="871296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54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Kategorie chráněných území:</a:t>
            </a:r>
          </a:p>
        </p:txBody>
      </p:sp>
      <p:pic>
        <p:nvPicPr>
          <p:cNvPr id="30723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94995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323528" y="1988840"/>
            <a:ext cx="8820472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 hangingPunct="1">
              <a:defRPr/>
            </a:pPr>
            <a:r>
              <a:rPr lang="cs-CZ" sz="3200" b="1" u="sng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1. VELKOPLOŠNÁ ÚZEMÍ:</a:t>
            </a:r>
          </a:p>
          <a:p>
            <a:pPr marL="457200" indent="-457200" eaLnBrk="1" hangingPunct="1">
              <a:defRPr/>
            </a:pPr>
            <a:r>
              <a:rPr lang="cs-CZ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Národní parky (NP)</a:t>
            </a:r>
          </a:p>
          <a:p>
            <a:pPr marL="457200" indent="-457200" eaLnBrk="1" hangingPunct="1">
              <a:defRPr/>
            </a:pPr>
            <a:r>
              <a:rPr lang="cs-CZ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Chráněné krajinné oblasti (CHKO)</a:t>
            </a:r>
          </a:p>
          <a:p>
            <a:pPr marL="457200" indent="-457200" eaLnBrk="1" hangingPunct="1">
              <a:defRPr/>
            </a:pPr>
            <a:r>
              <a:rPr lang="cs-CZ" sz="3200" b="1" u="sng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2. MALOPLOŠNÁ ÚZEMÍ:</a:t>
            </a:r>
          </a:p>
          <a:p>
            <a:pPr marL="457200" indent="-457200" eaLnBrk="1" hangingPunct="1">
              <a:defRPr/>
            </a:pPr>
            <a:r>
              <a:rPr lang="cs-CZ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Národní přírodní rezervace (NPR)</a:t>
            </a:r>
          </a:p>
          <a:p>
            <a:pPr marL="457200" indent="-457200" eaLnBrk="1" hangingPunct="1">
              <a:defRPr/>
            </a:pPr>
            <a:r>
              <a:rPr lang="cs-CZ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Přírodní rezervace (PR)</a:t>
            </a:r>
          </a:p>
          <a:p>
            <a:pPr marL="457200" indent="-457200" eaLnBrk="1" hangingPunct="1">
              <a:defRPr/>
            </a:pPr>
            <a:r>
              <a:rPr lang="cs-CZ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Národní přírodní památky (NPP)</a:t>
            </a:r>
          </a:p>
          <a:p>
            <a:pPr marL="457200" indent="-457200" eaLnBrk="1" hangingPunct="1">
              <a:defRPr/>
            </a:pPr>
            <a:r>
              <a:rPr lang="cs-CZ" sz="3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Přírodní památky (PP)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Documents and Settings\Vladimír\Plocha\Prezentace-MB\CHKO+NP_Czech_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125538"/>
            <a:ext cx="7272337" cy="4703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251520" y="260648"/>
            <a:ext cx="871296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Národní parky a CHKO v ČR</a:t>
            </a:r>
          </a:p>
        </p:txBody>
      </p:sp>
      <p:pic>
        <p:nvPicPr>
          <p:cNvPr id="31748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94995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1520" y="260648"/>
            <a:ext cx="8712968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66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Národní parky</a:t>
            </a:r>
          </a:p>
        </p:txBody>
      </p:sp>
      <p:pic>
        <p:nvPicPr>
          <p:cNvPr id="32771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94995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179512" y="1484784"/>
            <a:ext cx="8820472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cs-CZ" sz="36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Celosvětově užívaná kategorie.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cs-CZ" sz="36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Velkoplošné chráněné území.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cs-CZ" sz="36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Mezinárodně nebo celostátně významné území s dochovanými přírodními nebo málo ovlivněnými  ekosystémy.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cs-CZ" sz="36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Na území České republiky jsou </a:t>
            </a:r>
            <a:br>
              <a:rPr lang="cs-CZ" sz="36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</a:br>
            <a:r>
              <a:rPr lang="cs-CZ" sz="36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4 národní parky.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C:\Documents and Settings\Vladimír\Plocha\Prezentace-MB\800px-Czech_Republic_location_map_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6025"/>
            <a:ext cx="9144000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2971800" y="1905000"/>
            <a:ext cx="457200" cy="457200"/>
          </a:xfrm>
          <a:prstGeom prst="flowChartConnector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4495800" y="2209800"/>
            <a:ext cx="457200" cy="457200"/>
          </a:xfrm>
          <a:prstGeom prst="flowChartConnector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4800600" y="5410200"/>
            <a:ext cx="457200" cy="457200"/>
          </a:xfrm>
          <a:prstGeom prst="flowChartConnector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1981200" y="5105400"/>
            <a:ext cx="457200" cy="457200"/>
          </a:xfrm>
          <a:prstGeom prst="flowChartConnector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6400800" y="1828800"/>
            <a:ext cx="1981200" cy="1524000"/>
          </a:xfrm>
          <a:prstGeom prst="wedgeRectCallout">
            <a:avLst>
              <a:gd name="adj1" fmla="val -137903"/>
              <a:gd name="adj2" fmla="val -1125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5143" name="AutoShape 23"/>
          <p:cNvSpPr>
            <a:spLocks noChangeArrowheads="1"/>
          </p:cNvSpPr>
          <p:nvPr/>
        </p:nvSpPr>
        <p:spPr bwMode="auto">
          <a:xfrm>
            <a:off x="6400800" y="4267200"/>
            <a:ext cx="1981200" cy="1524000"/>
          </a:xfrm>
          <a:prstGeom prst="wedgeRectCallout">
            <a:avLst>
              <a:gd name="adj1" fmla="val -122514"/>
              <a:gd name="adj2" fmla="val 39167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5144" name="AutoShape 24"/>
          <p:cNvSpPr>
            <a:spLocks noChangeArrowheads="1"/>
          </p:cNvSpPr>
          <p:nvPr/>
        </p:nvSpPr>
        <p:spPr bwMode="auto">
          <a:xfrm>
            <a:off x="533400" y="2514600"/>
            <a:ext cx="1981200" cy="1524000"/>
          </a:xfrm>
          <a:prstGeom prst="wedgeRectCallout">
            <a:avLst>
              <a:gd name="adj1" fmla="val 82611"/>
              <a:gd name="adj2" fmla="val -76875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5145" name="AutoShape 25"/>
          <p:cNvSpPr>
            <a:spLocks noChangeArrowheads="1"/>
          </p:cNvSpPr>
          <p:nvPr/>
        </p:nvSpPr>
        <p:spPr bwMode="auto">
          <a:xfrm>
            <a:off x="3352800" y="3276600"/>
            <a:ext cx="1981200" cy="1524000"/>
          </a:xfrm>
          <a:prstGeom prst="wedgeRectCallout">
            <a:avLst>
              <a:gd name="adj1" fmla="val -111537"/>
              <a:gd name="adj2" fmla="val 86875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pic>
        <p:nvPicPr>
          <p:cNvPr id="33803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94995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TextovéPole 28"/>
          <p:cNvSpPr txBox="1">
            <a:spLocks noChangeArrowheads="1"/>
          </p:cNvSpPr>
          <p:nvPr/>
        </p:nvSpPr>
        <p:spPr bwMode="auto">
          <a:xfrm>
            <a:off x="539750" y="2708275"/>
            <a:ext cx="19446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200" b="1">
                <a:latin typeface="Comic Sans MS" panose="030F0702030302020204" pitchFamily="66" charset="0"/>
              </a:rPr>
              <a:t>NÁRODNÍ PARK ČESKÉ ŠVÝCARSKO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200" b="1">
              <a:latin typeface="Comic Sans MS" panose="030F0702030302020204" pitchFamily="66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251520" y="260648"/>
            <a:ext cx="8712968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66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Národní parky</a:t>
            </a:r>
          </a:p>
        </p:txBody>
      </p:sp>
      <p:sp>
        <p:nvSpPr>
          <p:cNvPr id="33806" name="TextovéPole 30"/>
          <p:cNvSpPr txBox="1">
            <a:spLocks noChangeArrowheads="1"/>
          </p:cNvSpPr>
          <p:nvPr/>
        </p:nvSpPr>
        <p:spPr bwMode="auto">
          <a:xfrm>
            <a:off x="3348038" y="3500438"/>
            <a:ext cx="19446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omic Sans MS" panose="030F0702030302020204" pitchFamily="66" charset="0"/>
              </a:rPr>
              <a:t>NÁRODNÍ PARK ŠUMAVA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latin typeface="Comic Sans MS" panose="030F0702030302020204" pitchFamily="66" charset="0"/>
            </a:endParaRPr>
          </a:p>
        </p:txBody>
      </p:sp>
      <p:sp>
        <p:nvSpPr>
          <p:cNvPr id="33807" name="TextovéPole 32"/>
          <p:cNvSpPr txBox="1">
            <a:spLocks noChangeArrowheads="1"/>
          </p:cNvSpPr>
          <p:nvPr/>
        </p:nvSpPr>
        <p:spPr bwMode="auto">
          <a:xfrm>
            <a:off x="6443663" y="1989138"/>
            <a:ext cx="194468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Comic Sans MS" panose="030F0702030302020204" pitchFamily="66" charset="0"/>
              </a:rPr>
              <a:t>KRKONOŠSKÝ NÁRODNÍ PARK (KRNAP)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 b="1">
              <a:latin typeface="Comic Sans MS" panose="030F0702030302020204" pitchFamily="66" charset="0"/>
            </a:endParaRPr>
          </a:p>
        </p:txBody>
      </p:sp>
      <p:sp>
        <p:nvSpPr>
          <p:cNvPr id="33808" name="TextovéPole 33"/>
          <p:cNvSpPr txBox="1">
            <a:spLocks noChangeArrowheads="1"/>
          </p:cNvSpPr>
          <p:nvPr/>
        </p:nvSpPr>
        <p:spPr bwMode="auto">
          <a:xfrm>
            <a:off x="6372225" y="4437063"/>
            <a:ext cx="2008188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omic Sans MS" panose="030F0702030302020204" pitchFamily="66" charset="0"/>
              </a:rPr>
              <a:t>NÁRODNÍ PARK PODYJÍ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nimBg="1"/>
      <p:bldP spid="5132" grpId="0" animBg="1"/>
      <p:bldP spid="5133" grpId="0" animBg="1"/>
      <p:bldP spid="5134" grpId="0" animBg="1"/>
      <p:bldP spid="5137" grpId="0" animBg="1"/>
      <p:bldP spid="5143" grpId="0" animBg="1"/>
      <p:bldP spid="5144" grpId="0" animBg="1"/>
      <p:bldP spid="5145" grpId="0" animBg="1"/>
      <p:bldP spid="33804" grpId="0"/>
      <p:bldP spid="33806" grpId="0"/>
      <p:bldP spid="33807" grpId="0"/>
      <p:bldP spid="338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1520" y="260648"/>
            <a:ext cx="871296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54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Krkonošský národní park (KRNAP)</a:t>
            </a:r>
          </a:p>
        </p:txBody>
      </p:sp>
      <p:pic>
        <p:nvPicPr>
          <p:cNvPr id="348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94995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179512" y="2132856"/>
            <a:ext cx="8820472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cs-CZ" sz="34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Vyhlášen byl v roce 1963.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cs-CZ" sz="34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Má rozlohu 36 300 hektarů.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cs-CZ" sz="34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Vyskytuje se zde velké množství chráněných živočichů a rostlin.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cs-CZ" sz="34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Některé druhy žijící v přírodě Krkonoš se nevyskytují nikde jinde na světě (endemity).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856</Words>
  <Application>Microsoft Office PowerPoint</Application>
  <PresentationFormat>Předvádění na obrazovce (4:3)</PresentationFormat>
  <Paragraphs>175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33</vt:i4>
      </vt:variant>
    </vt:vector>
  </HeadingPairs>
  <TitlesOfParts>
    <vt:vector size="41" baseType="lpstr">
      <vt:lpstr>Arial</vt:lpstr>
      <vt:lpstr>Calibri</vt:lpstr>
      <vt:lpstr>Comic Sans MS</vt:lpstr>
      <vt:lpstr>Times New Roman</vt:lpstr>
      <vt:lpstr>Wingdings</vt:lpstr>
      <vt:lpstr>Default Design</vt:lpstr>
      <vt:lpstr>Výchozí návrh</vt:lpstr>
      <vt:lpstr>1_Výchozí návrh</vt:lpstr>
      <vt:lpstr>Chráněná území v České republice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Slušovice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Základní škola</dc:creator>
  <cp:lastModifiedBy>Vladimir</cp:lastModifiedBy>
  <cp:revision>137</cp:revision>
  <dcterms:created xsi:type="dcterms:W3CDTF">2013-01-17T14:52:38Z</dcterms:created>
  <dcterms:modified xsi:type="dcterms:W3CDTF">2014-11-08T23:15:46Z</dcterms:modified>
</cp:coreProperties>
</file>