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69" r:id="rId3"/>
    <p:sldId id="270" r:id="rId4"/>
    <p:sldId id="257" r:id="rId5"/>
    <p:sldId id="258" r:id="rId6"/>
    <p:sldId id="260" r:id="rId7"/>
    <p:sldId id="261" r:id="rId8"/>
    <p:sldId id="273" r:id="rId9"/>
    <p:sldId id="265" r:id="rId10"/>
    <p:sldId id="263" r:id="rId11"/>
    <p:sldId id="264" r:id="rId12"/>
    <p:sldId id="266" r:id="rId13"/>
    <p:sldId id="267" r:id="rId14"/>
    <p:sldId id="268" r:id="rId15"/>
    <p:sldId id="275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9" d="100"/>
          <a:sy n="119" d="100"/>
        </p:scale>
        <p:origin x="-1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66953-00F0-4A6F-AFCA-952EFA57AF9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0F282C-689F-4053-89EF-714B420A88AC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mtClean="0">
              <a:solidFill>
                <a:schemeClr val="tx1"/>
              </a:solidFill>
            </a:rPr>
            <a:t>SLANÁ</a:t>
          </a:r>
          <a:endParaRPr lang="cs-CZ" dirty="0">
            <a:solidFill>
              <a:schemeClr val="tx1"/>
            </a:solidFill>
          </a:endParaRPr>
        </a:p>
      </dgm:t>
    </dgm:pt>
    <dgm:pt modelId="{42836185-A14D-427C-A117-0805F779764B}" type="parTrans" cxnId="{33FDB7FA-1DBB-4A94-B73D-5EC1E6D45BC3}">
      <dgm:prSet/>
      <dgm:spPr/>
      <dgm:t>
        <a:bodyPr/>
        <a:lstStyle/>
        <a:p>
          <a:endParaRPr lang="cs-CZ"/>
        </a:p>
      </dgm:t>
    </dgm:pt>
    <dgm:pt modelId="{738D49A0-C731-400F-B87B-943A829FF4C7}" type="sibTrans" cxnId="{33FDB7FA-1DBB-4A94-B73D-5EC1E6D45BC3}">
      <dgm:prSet/>
      <dgm:spPr/>
      <dgm:t>
        <a:bodyPr/>
        <a:lstStyle/>
        <a:p>
          <a:endParaRPr lang="cs-CZ"/>
        </a:p>
      </dgm:t>
    </dgm:pt>
    <dgm:pt modelId="{8C573A62-7BB4-4B9E-8BA0-E368F755638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mtClean="0">
              <a:solidFill>
                <a:schemeClr val="tx1"/>
              </a:solidFill>
            </a:rPr>
            <a:t>SLADKÁ</a:t>
          </a:r>
          <a:endParaRPr lang="cs-CZ" dirty="0">
            <a:solidFill>
              <a:schemeClr val="tx1"/>
            </a:solidFill>
          </a:endParaRPr>
        </a:p>
      </dgm:t>
    </dgm:pt>
    <dgm:pt modelId="{A6CF8DFE-C221-44C6-8782-BC4AB8B1AC83}" type="parTrans" cxnId="{30B376C5-2E7C-4480-95CE-AD105CEA2B73}">
      <dgm:prSet/>
      <dgm:spPr/>
      <dgm:t>
        <a:bodyPr/>
        <a:lstStyle/>
        <a:p>
          <a:endParaRPr lang="cs-CZ"/>
        </a:p>
      </dgm:t>
    </dgm:pt>
    <dgm:pt modelId="{5DD7DD45-81A4-4B54-BCF0-BBCCCAD5D4F2}" type="sibTrans" cxnId="{30B376C5-2E7C-4480-95CE-AD105CEA2B73}">
      <dgm:prSet/>
      <dgm:spPr/>
      <dgm:t>
        <a:bodyPr/>
        <a:lstStyle/>
        <a:p>
          <a:endParaRPr lang="cs-CZ"/>
        </a:p>
      </dgm:t>
    </dgm:pt>
    <dgm:pt modelId="{C39B77C4-3EE7-434F-9C73-01C3440DB291}" type="pres">
      <dgm:prSet presAssocID="{F1F66953-00F0-4A6F-AFCA-952EFA57AF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E1FED1-1907-4253-8122-B741C41EC82C}" type="pres">
      <dgm:prSet presAssocID="{050F282C-689F-4053-89EF-714B420A88AC}" presName="node" presStyleLbl="node1" presStyleIdx="0" presStyleCnt="2" custScaleX="236415" custLinFactNeighborX="-1860" custLinFactNeighborY="-242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7B16BC-E638-4E5C-9D90-28E3151D58C7}" type="pres">
      <dgm:prSet presAssocID="{738D49A0-C731-400F-B87B-943A829FF4C7}" presName="sibTrans" presStyleCnt="0"/>
      <dgm:spPr/>
    </dgm:pt>
    <dgm:pt modelId="{15771762-434B-4CFA-A931-D1F5D7C578DA}" type="pres">
      <dgm:prSet presAssocID="{8C573A62-7BB4-4B9E-8BA0-E368F7556389}" presName="node" presStyleLbl="node1" presStyleIdx="1" presStyleCnt="2" custScaleX="41946" custLinFactY="-17606" custLinFactNeighborX="99283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109608-D99C-4179-B1EC-B8089F29425D}" type="presOf" srcId="{F1F66953-00F0-4A6F-AFCA-952EFA57AF9C}" destId="{C39B77C4-3EE7-434F-9C73-01C3440DB291}" srcOrd="0" destOrd="0" presId="urn:microsoft.com/office/officeart/2005/8/layout/default#1"/>
    <dgm:cxn modelId="{CF5E761E-339D-45C2-A78F-45A8900FD16D}" type="presOf" srcId="{050F282C-689F-4053-89EF-714B420A88AC}" destId="{BAE1FED1-1907-4253-8122-B741C41EC82C}" srcOrd="0" destOrd="0" presId="urn:microsoft.com/office/officeart/2005/8/layout/default#1"/>
    <dgm:cxn modelId="{565C908A-5820-48C1-B710-59B1BD13A2E2}" type="presOf" srcId="{8C573A62-7BB4-4B9E-8BA0-E368F7556389}" destId="{15771762-434B-4CFA-A931-D1F5D7C578DA}" srcOrd="0" destOrd="0" presId="urn:microsoft.com/office/officeart/2005/8/layout/default#1"/>
    <dgm:cxn modelId="{30B376C5-2E7C-4480-95CE-AD105CEA2B73}" srcId="{F1F66953-00F0-4A6F-AFCA-952EFA57AF9C}" destId="{8C573A62-7BB4-4B9E-8BA0-E368F7556389}" srcOrd="1" destOrd="0" parTransId="{A6CF8DFE-C221-44C6-8782-BC4AB8B1AC83}" sibTransId="{5DD7DD45-81A4-4B54-BCF0-BBCCCAD5D4F2}"/>
    <dgm:cxn modelId="{33FDB7FA-1DBB-4A94-B73D-5EC1E6D45BC3}" srcId="{F1F66953-00F0-4A6F-AFCA-952EFA57AF9C}" destId="{050F282C-689F-4053-89EF-714B420A88AC}" srcOrd="0" destOrd="0" parTransId="{42836185-A14D-427C-A117-0805F779764B}" sibTransId="{738D49A0-C731-400F-B87B-943A829FF4C7}"/>
    <dgm:cxn modelId="{CBE4B074-DC99-411C-B1F8-54512AE4ACCA}" type="presParOf" srcId="{C39B77C4-3EE7-434F-9C73-01C3440DB291}" destId="{BAE1FED1-1907-4253-8122-B741C41EC82C}" srcOrd="0" destOrd="0" presId="urn:microsoft.com/office/officeart/2005/8/layout/default#1"/>
    <dgm:cxn modelId="{60A09631-9B9A-485B-A764-2D8B8B13B8D9}" type="presParOf" srcId="{C39B77C4-3EE7-434F-9C73-01C3440DB291}" destId="{CD7B16BC-E638-4E5C-9D90-28E3151D58C7}" srcOrd="1" destOrd="0" presId="urn:microsoft.com/office/officeart/2005/8/layout/default#1"/>
    <dgm:cxn modelId="{D38C6C2C-E3E2-4816-9447-A27D7DA59B2A}" type="presParOf" srcId="{C39B77C4-3EE7-434F-9C73-01C3440DB291}" destId="{15771762-434B-4CFA-A931-D1F5D7C578D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1FED1-1907-4253-8122-B741C41EC82C}">
      <dsp:nvSpPr>
        <dsp:cNvPr id="0" name=""/>
        <dsp:cNvSpPr/>
      </dsp:nvSpPr>
      <dsp:spPr>
        <a:xfrm>
          <a:off x="0" y="0"/>
          <a:ext cx="5952418" cy="151067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>
              <a:solidFill>
                <a:schemeClr val="tx1"/>
              </a:solidFill>
            </a:rPr>
            <a:t>SLANÁ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0" y="0"/>
        <a:ext cx="5952418" cy="1510670"/>
      </dsp:txXfrm>
    </dsp:sp>
    <dsp:sp modelId="{15771762-434B-4CFA-A931-D1F5D7C578DA}">
      <dsp:nvSpPr>
        <dsp:cNvPr id="0" name=""/>
        <dsp:cNvSpPr/>
      </dsp:nvSpPr>
      <dsp:spPr>
        <a:xfrm>
          <a:off x="6216698" y="0"/>
          <a:ext cx="1056109" cy="151067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>
              <a:solidFill>
                <a:schemeClr val="tx1"/>
              </a:solidFill>
            </a:rPr>
            <a:t>SLADKÁ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6216698" y="0"/>
        <a:ext cx="1056109" cy="151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E971-43C4-452F-9D38-107C92DCE28D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2053-331F-40F6-BE52-83F7B8BA1E39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4206-826D-45E6-B075-4F9582C85143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81963-C5A0-4D1F-BD6C-F3B38FE262D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1525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5D4F-10CE-4DB9-B4F9-53272EEB2FA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203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1A226-10EC-4F24-847F-2689AD82EE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85125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E3E5C-BC3B-4E68-9741-0E443C144D62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379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82789-0B5A-42A2-89CF-7C811663351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9736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19AA4-90D8-46A6-B53C-93866F4A4552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9259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FD92-CDD2-4216-86CA-59B57DFB395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087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D09A-3352-4720-AA44-A81104CD95E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668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A72E-A14C-436C-8998-E2A39BA1590F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0F2C-AC58-42A4-BA63-8470ED0ACAB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0621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6991-D3C8-41AF-8EC0-BE7325D5B0D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36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7910-2C51-4395-A5B7-4B5EE70D7C22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371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4F45-8B63-4C5D-80FE-26203270D6C1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F6CE-A5C1-4BFD-A651-955A70D6F0A0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D-B9E0-4123-92D9-5C74EF83434C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9DB-0A30-4304-A2DA-C5D6FA5217C5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799-3FD6-4AB9-91E1-D1EB78ED2925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1108-FAEE-47E8-81BB-D371C908C896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CEFDD2-BD99-474A-A205-2D5C62BE9D4E}" type="slidenum">
              <a:rPr lang="cs-CZ" smtClean="0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F88A-1536-4C79-9B85-2F0CE860097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ge_de_Western_Australia.JPG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commons.wikimedia.org/wiki/File:149009main_image_feature_576_antartic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eysirEruptionNear.jpg" TargetMode="External"/><Relationship Id="rId5" Type="http://schemas.openxmlformats.org/officeDocument/2006/relationships/hyperlink" Target="http://commons.wikimedia.org/wiki/File:Icewithwater.JPG" TargetMode="External"/><Relationship Id="rId4" Type="http://schemas.openxmlformats.org/officeDocument/2006/relationships/hyperlink" Target="http://commons.wikimedia.org/wiki/File:Water_cycle_blank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pine_stream.jpg?uselang=cs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commons.wikimedia.org/wiki/File:Gentau_Pic_du_Midi_Ossa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ffice.microsoft.com/" TargetMode="External"/><Relationship Id="rId5" Type="http://schemas.openxmlformats.org/officeDocument/2006/relationships/hyperlink" Target="http://commons.wikimedia.org/wiki/File:Bour_Pless_(ennen).jpg" TargetMode="External"/><Relationship Id="rId4" Type="http://schemas.openxmlformats.org/officeDocument/2006/relationships/hyperlink" Target="http://commons.wikimedia.org/wiki/File:Tomice,_studn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Neživá příroda - voda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Pří_147_Rozmanitost </a:t>
            </a:r>
            <a:r>
              <a:rPr lang="cs-CZ" dirty="0" err="1"/>
              <a:t>přírody_Neživá</a:t>
            </a:r>
            <a:r>
              <a:rPr lang="cs-CZ" dirty="0"/>
              <a:t> příroda – </a:t>
            </a:r>
            <a:r>
              <a:rPr lang="cs-CZ" dirty="0" smtClean="0"/>
              <a:t>voda</a:t>
            </a:r>
            <a:endParaRPr lang="cs-CZ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Helena </a:t>
            </a:r>
            <a:r>
              <a:rPr lang="cs-CZ" b="1" dirty="0" err="1">
                <a:solidFill>
                  <a:srgbClr val="171A1B"/>
                </a:solidFill>
              </a:rPr>
              <a:t>Uhříková</a:t>
            </a: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5636005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576064"/>
          </a:xfrm>
        </p:spPr>
        <p:txBody>
          <a:bodyPr>
            <a:noAutofit/>
          </a:bodyPr>
          <a:lstStyle/>
          <a:p>
            <a:pPr algn="ctr"/>
            <a:r>
              <a:rPr lang="cs-CZ" sz="4500" dirty="0" smtClean="0"/>
              <a:t>Koloběh vody</a:t>
            </a:r>
            <a:endParaRPr lang="cs-CZ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200" dirty="0"/>
              <a:t>d</a:t>
            </a:r>
            <a:r>
              <a:rPr lang="cs-CZ" sz="2200" dirty="0" smtClean="0"/>
              <a:t>ěj, který se </a:t>
            </a:r>
            <a:r>
              <a:rPr lang="cs-CZ" sz="2200" dirty="0"/>
              <a:t>stále </a:t>
            </a:r>
            <a:r>
              <a:rPr lang="cs-CZ" sz="2200" dirty="0" smtClean="0"/>
              <a:t>opakuje,</a:t>
            </a:r>
          </a:p>
          <a:p>
            <a:r>
              <a:rPr lang="cs-CZ" sz="2200" dirty="0" smtClean="0"/>
              <a:t>děj, díky kterému dochází </a:t>
            </a:r>
            <a:r>
              <a:rPr lang="cs-CZ" sz="2200" dirty="0"/>
              <a:t>k obnově podzemních zdrojů sladké </a:t>
            </a:r>
            <a:r>
              <a:rPr lang="cs-CZ" sz="2200" dirty="0" smtClean="0"/>
              <a:t>vody – slaná voda oceánů se odpařováním dostane na zem </a:t>
            </a:r>
            <a:r>
              <a:rPr lang="cs-CZ" sz="2200" dirty="0"/>
              <a:t> </a:t>
            </a:r>
            <a:r>
              <a:rPr lang="cs-CZ" sz="2200" dirty="0" smtClean="0"/>
              <a:t>         v podobě sladkého deště nebo sněhu.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000" b="1" dirty="0" smtClean="0"/>
              <a:t>Průběh:</a:t>
            </a:r>
          </a:p>
          <a:p>
            <a:r>
              <a:rPr lang="cs-CZ" sz="2200" dirty="0" smtClean="0"/>
              <a:t>Slunce </a:t>
            </a:r>
            <a:r>
              <a:rPr lang="cs-CZ" sz="2200" dirty="0"/>
              <a:t>ohřívá vodu v mořích a způsobuje tak její vypařování. </a:t>
            </a:r>
            <a:endParaRPr lang="cs-CZ" sz="2200" dirty="0" smtClean="0"/>
          </a:p>
          <a:p>
            <a:r>
              <a:rPr lang="cs-CZ" sz="2200" dirty="0" smtClean="0"/>
              <a:t>Pára </a:t>
            </a:r>
            <a:r>
              <a:rPr lang="cs-CZ" sz="2200" dirty="0"/>
              <a:t>stoupá a v určité výšce vytváří </a:t>
            </a:r>
            <a:r>
              <a:rPr lang="cs-CZ" sz="2200" dirty="0" smtClean="0"/>
              <a:t>mraky.</a:t>
            </a:r>
          </a:p>
          <a:p>
            <a:r>
              <a:rPr lang="cs-CZ" sz="2200" dirty="0" smtClean="0"/>
              <a:t>Vítr přenese mraky nad pevninu.</a:t>
            </a:r>
            <a:endParaRPr lang="cs-CZ" sz="2200" dirty="0"/>
          </a:p>
          <a:p>
            <a:r>
              <a:rPr lang="cs-CZ" sz="2200" dirty="0" smtClean="0"/>
              <a:t>Voda z mraků padá </a:t>
            </a:r>
            <a:r>
              <a:rPr lang="cs-CZ" sz="2200" dirty="0"/>
              <a:t>k zemi jako </a:t>
            </a:r>
            <a:r>
              <a:rPr lang="cs-CZ" sz="2200" dirty="0" smtClean="0"/>
              <a:t>déšť nebo sníh.</a:t>
            </a:r>
          </a:p>
          <a:p>
            <a:r>
              <a:rPr lang="cs-CZ" sz="2200" dirty="0" smtClean="0"/>
              <a:t>Část vody vsákne do podzemí, část vody naplní jezera </a:t>
            </a:r>
            <a:r>
              <a:rPr lang="cs-CZ" sz="2200" dirty="0"/>
              <a:t>nebo </a:t>
            </a:r>
            <a:r>
              <a:rPr lang="cs-CZ" sz="2200" dirty="0" smtClean="0"/>
              <a:t>potoky </a:t>
            </a:r>
            <a:r>
              <a:rPr lang="cs-CZ" sz="2200" dirty="0"/>
              <a:t>a </a:t>
            </a:r>
            <a:r>
              <a:rPr lang="cs-CZ" sz="2200" dirty="0" smtClean="0"/>
              <a:t>řeky.</a:t>
            </a:r>
          </a:p>
          <a:p>
            <a:r>
              <a:rPr lang="cs-CZ" sz="2200" dirty="0" smtClean="0"/>
              <a:t>Voda z potoků a řek se vlévá </a:t>
            </a:r>
            <a:r>
              <a:rPr lang="cs-CZ" sz="2200" dirty="0"/>
              <a:t>zpět do </a:t>
            </a:r>
            <a:r>
              <a:rPr lang="cs-CZ" sz="2200" dirty="0" smtClean="0"/>
              <a:t>moře.</a:t>
            </a:r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196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090"/>
            <a:ext cx="8242738" cy="58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7434759" y="1952836"/>
            <a:ext cx="0" cy="5040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885959" y="2167047"/>
            <a:ext cx="0" cy="5040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244408" y="1996788"/>
            <a:ext cx="0" cy="5040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434759" y="3885614"/>
            <a:ext cx="1206574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Pára stoupá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58782" y="484162"/>
            <a:ext cx="1163962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Slunce hřeje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23811" y="1996788"/>
            <a:ext cx="1352372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Tvoří se mraky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59839" y="1466297"/>
            <a:ext cx="2455079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Vítr žene mraky nad pevninu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41768" y="985775"/>
            <a:ext cx="3150325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Voda padá k zemi jako déšť nebo sníh 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16373" y="4055874"/>
            <a:ext cx="2136557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Voda naplní řeky a jezera</a:t>
            </a:r>
            <a:endParaRPr lang="cs-CZ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475656" y="5313199"/>
            <a:ext cx="2084183" cy="340519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Voda vsákne pod povrch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90474" y="5048012"/>
            <a:ext cx="1641947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Tekoucí voda se vlévá zpět do moře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985933" y="178350"/>
            <a:ext cx="4761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Schéma koloběhu </a:t>
            </a: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vody</a:t>
            </a:r>
          </a:p>
        </p:txBody>
      </p:sp>
    </p:spTree>
    <p:extLst>
      <p:ext uri="{BB962C8B-B14F-4D97-AF65-F5344CB8AC3E}">
        <p14:creationId xmlns:p14="http://schemas.microsoft.com/office/powerpoint/2010/main" val="39250550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719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sz="4500" dirty="0" smtClean="0"/>
              <a:t>Skupenství vody</a:t>
            </a:r>
            <a:endParaRPr lang="cs-CZ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445" y="1124744"/>
            <a:ext cx="8229600" cy="451683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Voda je jediná látka na Zemi, která existuje ve třech skupenstvích.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9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722313" y="2636912"/>
            <a:ext cx="78724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067665" y="2691277"/>
            <a:ext cx="1800200" cy="56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pevné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392597" y="1965770"/>
            <a:ext cx="977832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sym typeface="Symbol"/>
              </a:rPr>
              <a:t>O C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659547" y="1758737"/>
            <a:ext cx="1368151" cy="734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400" b="1" dirty="0" smtClean="0">
                <a:solidFill>
                  <a:schemeClr val="tx1"/>
                </a:solidFill>
                <a:sym typeface="Symbol"/>
              </a:rPr>
              <a:t>100</a:t>
            </a:r>
            <a:r>
              <a:rPr lang="cs-CZ" sz="2800" b="1" dirty="0" smtClean="0">
                <a:solidFill>
                  <a:schemeClr val="tx1"/>
                </a:solidFill>
                <a:sym typeface="Symbol"/>
              </a:rPr>
              <a:t> C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2907411" y="2490533"/>
            <a:ext cx="0" cy="43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6281418" y="2492895"/>
            <a:ext cx="0" cy="43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807" r="1716" b="-807"/>
          <a:stretch/>
        </p:blipFill>
        <p:spPr>
          <a:xfrm>
            <a:off x="1108608" y="3242111"/>
            <a:ext cx="1772636" cy="2072772"/>
          </a:xfrm>
          <a:prstGeom prst="rect">
            <a:avLst/>
          </a:prstGeom>
        </p:spPr>
      </p:pic>
      <p:pic>
        <p:nvPicPr>
          <p:cNvPr id="1027" name="Picture 3" descr="C:\Users\Helena\AppData\Local\Microsoft\Windows\Temporary Internet Files\Content.IE5\60221RF3\MP90039938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 b="12272"/>
          <a:stretch/>
        </p:blipFill>
        <p:spPr bwMode="auto">
          <a:xfrm>
            <a:off x="2948355" y="2704926"/>
            <a:ext cx="3315141" cy="26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648515" y="2704925"/>
            <a:ext cx="1800200" cy="56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kapalné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Helena\AppData\Local\Microsoft\Windows\Temporary Internet Files\Content.IE5\60221RF3\MP90043888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b="16066"/>
          <a:stretch/>
        </p:blipFill>
        <p:spPr bwMode="auto">
          <a:xfrm>
            <a:off x="6343623" y="2704925"/>
            <a:ext cx="1822793" cy="25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6343623" y="2706433"/>
            <a:ext cx="1800200" cy="56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plynné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914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697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ÚKOL</a:t>
            </a:r>
            <a:r>
              <a:rPr lang="cs-CZ" sz="2800" dirty="0">
                <a:solidFill>
                  <a:schemeClr val="tx1"/>
                </a:solidFill>
              </a:rPr>
              <a:t>:  </a:t>
            </a:r>
            <a:r>
              <a:rPr lang="cs-CZ" sz="2800" dirty="0"/>
              <a:t>Doplň text slovy z nápovědy. Doplněný text přepiš do </a:t>
            </a:r>
            <a:r>
              <a:rPr lang="cs-CZ" sz="2800" dirty="0" smtClean="0"/>
              <a:t>sešitu.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0558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200" dirty="0" smtClean="0">
                <a:latin typeface="+mj-lt"/>
              </a:rPr>
              <a:t>Voda </a:t>
            </a:r>
            <a:r>
              <a:rPr lang="cs-CZ" sz="2200" dirty="0">
                <a:latin typeface="+mj-lt"/>
              </a:rPr>
              <a:t>je nezbytnou podmínkou pro………….…….. Je </a:t>
            </a:r>
            <a:r>
              <a:rPr lang="cs-CZ" sz="2200" dirty="0" smtClean="0">
                <a:latin typeface="+mj-lt"/>
              </a:rPr>
              <a:t>přítomna </a:t>
            </a:r>
            <a:r>
              <a:rPr lang="cs-CZ" sz="2200" dirty="0">
                <a:latin typeface="+mj-lt"/>
              </a:rPr>
              <a:t>všude kolem nás. </a:t>
            </a:r>
            <a:r>
              <a:rPr lang="cs-CZ" sz="2200" dirty="0" smtClean="0">
                <a:latin typeface="+mj-lt"/>
              </a:rPr>
              <a:t>Podle obsahu soli rozdělujeme vodu na Zemi na …………… a ……………. Největší zásoba sladké vody je v …………………. Povrchová voda se vyskytuje v podobě vodních toků a……………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200" dirty="0" smtClean="0">
                <a:latin typeface="+mj-lt"/>
              </a:rPr>
              <a:t>Zemská voda je v neustálém pohybu: odpařováním vznikne …………, ta vytvoří mraky, mraky zanese ………….. nad pevninu, kde voda padá na Zemi v podobě deště či sněhu. Tomuto ději říkáme:……………………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23928" y="5534065"/>
            <a:ext cx="490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Nápověda</a:t>
            </a:r>
            <a:r>
              <a:rPr lang="cs-CZ" sz="2000" dirty="0" smtClean="0"/>
              <a:t>: koloběh </a:t>
            </a:r>
            <a:r>
              <a:rPr lang="cs-CZ" sz="2000" dirty="0"/>
              <a:t>vody, ledovci, život, </a:t>
            </a:r>
            <a:r>
              <a:rPr lang="cs-CZ" sz="2000" dirty="0" smtClean="0"/>
              <a:t>slanou, sladkou</a:t>
            </a:r>
            <a:r>
              <a:rPr lang="cs-CZ" sz="2000" dirty="0"/>
              <a:t>, nádrží, vítr, pára.</a:t>
            </a:r>
          </a:p>
          <a:p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207789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ŘEŠENÍ ÚKOLU</a:t>
            </a:r>
            <a:endParaRPr lang="cs-CZ" sz="28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200" dirty="0" smtClean="0">
                <a:latin typeface="+mj-lt"/>
              </a:rPr>
              <a:t>Voda </a:t>
            </a:r>
            <a:r>
              <a:rPr lang="cs-CZ" sz="2200" dirty="0">
                <a:latin typeface="+mj-lt"/>
              </a:rPr>
              <a:t>je nezbytnou podmínkou </a:t>
            </a:r>
            <a:r>
              <a:rPr lang="cs-CZ" sz="2200" dirty="0" smtClean="0">
                <a:latin typeface="+mj-lt"/>
              </a:rPr>
              <a:t>pro </a:t>
            </a:r>
            <a:r>
              <a:rPr lang="cs-CZ" sz="2400" dirty="0" smtClean="0">
                <a:solidFill>
                  <a:srgbClr val="FF0000"/>
                </a:solidFill>
              </a:rPr>
              <a:t>život</a:t>
            </a:r>
            <a:r>
              <a:rPr lang="cs-CZ" sz="2400" dirty="0" smtClean="0"/>
              <a:t>.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>
                <a:latin typeface="+mj-lt"/>
              </a:rPr>
              <a:t>Je </a:t>
            </a:r>
            <a:r>
              <a:rPr lang="cs-CZ" sz="2200" dirty="0" smtClean="0">
                <a:latin typeface="+mj-lt"/>
              </a:rPr>
              <a:t>přítomna </a:t>
            </a:r>
            <a:r>
              <a:rPr lang="cs-CZ" sz="2200" dirty="0">
                <a:latin typeface="+mj-lt"/>
              </a:rPr>
              <a:t>všude kolem nás. </a:t>
            </a:r>
            <a:r>
              <a:rPr lang="cs-CZ" sz="2200" dirty="0" smtClean="0">
                <a:latin typeface="+mj-lt"/>
              </a:rPr>
              <a:t>Podle obsahu soli rozdělujeme vodu na Zemi na </a:t>
            </a:r>
            <a:r>
              <a:rPr lang="cs-CZ" sz="2400" dirty="0" smtClean="0">
                <a:solidFill>
                  <a:srgbClr val="FF0000"/>
                </a:solidFill>
              </a:rPr>
              <a:t>slanou</a:t>
            </a:r>
            <a:r>
              <a:rPr lang="cs-CZ" sz="2200" dirty="0" smtClean="0">
                <a:latin typeface="+mj-lt"/>
              </a:rPr>
              <a:t> a </a:t>
            </a:r>
            <a:r>
              <a:rPr lang="cs-CZ" sz="2400" dirty="0" smtClean="0">
                <a:solidFill>
                  <a:srgbClr val="FF0000"/>
                </a:solidFill>
              </a:rPr>
              <a:t>sladkou.</a:t>
            </a:r>
            <a:r>
              <a:rPr lang="cs-CZ" sz="2200" dirty="0" smtClean="0">
                <a:latin typeface="+mj-lt"/>
              </a:rPr>
              <a:t> Největší zásoba sladké vody je v </a:t>
            </a:r>
            <a:r>
              <a:rPr lang="cs-CZ" sz="2400" dirty="0" smtClean="0">
                <a:solidFill>
                  <a:srgbClr val="FF0000"/>
                </a:solidFill>
              </a:rPr>
              <a:t>ledovci.</a:t>
            </a:r>
            <a:r>
              <a:rPr lang="cs-CZ" sz="2200" dirty="0" smtClean="0">
                <a:latin typeface="+mj-lt"/>
              </a:rPr>
              <a:t> Povrchová voda se vyskytuje v podobě vodních toků a </a:t>
            </a:r>
            <a:r>
              <a:rPr lang="cs-CZ" sz="2400" dirty="0" smtClean="0">
                <a:solidFill>
                  <a:srgbClr val="FF0000"/>
                </a:solidFill>
              </a:rPr>
              <a:t>nádrží</a:t>
            </a:r>
            <a:r>
              <a:rPr lang="cs-CZ" sz="2200" dirty="0" smtClean="0">
                <a:latin typeface="+mj-lt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200" dirty="0" smtClean="0">
                <a:latin typeface="+mj-lt"/>
              </a:rPr>
              <a:t>Zemská voda je v neustálém pohybu: odpařováním vznikne </a:t>
            </a:r>
            <a:r>
              <a:rPr lang="cs-CZ" sz="2400" dirty="0" smtClean="0">
                <a:solidFill>
                  <a:srgbClr val="FF0000"/>
                </a:solidFill>
              </a:rPr>
              <a:t>pára</a:t>
            </a:r>
            <a:r>
              <a:rPr lang="cs-CZ" sz="2200" dirty="0" smtClean="0">
                <a:latin typeface="+mj-lt"/>
              </a:rPr>
              <a:t>, ta vytvoří mraky, mraky zanese </a:t>
            </a:r>
            <a:r>
              <a:rPr lang="cs-CZ" sz="2400" dirty="0" smtClean="0">
                <a:solidFill>
                  <a:srgbClr val="FF0000"/>
                </a:solidFill>
              </a:rPr>
              <a:t>vítr</a:t>
            </a:r>
            <a:r>
              <a:rPr lang="cs-CZ" sz="2200" dirty="0" smtClean="0">
                <a:latin typeface="+mj-lt"/>
              </a:rPr>
              <a:t> nad pevninu, kde voda padá na Zemi v podobě deště či sněhu. Tomuto ději říkáme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koloběh vody.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2784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Které vody je na Zemi více?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Nachází se v ČR voda v ledovci?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Pomocí jaké stavby získáváme vodu z podzemí?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Povrchovou vodu rozdělujeme na: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Popiš koloběh vody na Zemi.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Při kolika stupních Celsia tuhne voda?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Při kolika stupních Celsia se voda mění v páru?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668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ÚKOL</a:t>
            </a:r>
            <a:r>
              <a:rPr lang="cs-CZ" sz="2800" dirty="0">
                <a:solidFill>
                  <a:schemeClr val="tx1"/>
                </a:solidFill>
              </a:rPr>
              <a:t>: </a:t>
            </a:r>
            <a:r>
              <a:rPr lang="cs-CZ" sz="2800" dirty="0" smtClean="0">
                <a:solidFill>
                  <a:schemeClr val="tx1"/>
                </a:solidFill>
              </a:rPr>
              <a:t>Odpověz na otázky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292080" y="1268760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slané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60232" y="1268760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sladké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508104" y="191683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ano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948264" y="191683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020272" y="2492896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studny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64088" y="321297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tekoucí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04248" y="321297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nádržích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5940152" y="443711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O˚ 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020272" y="501317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IOO˚ 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elena\AppData\Local\Microsoft\Windows\Temporary Internet Files\Content.IE5\BUQDF0BK\MC90044040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168" y="0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700" dirty="0"/>
              <a:t>149009main image feature 576 antartic.jpg. In: </a:t>
            </a:r>
            <a:r>
              <a:rPr lang="en-US" sz="1700" i="1" dirty="0"/>
              <a:t>Wikipedia: the free encyclopedia</a:t>
            </a:r>
            <a:r>
              <a:rPr lang="en-US" sz="1700" dirty="0"/>
              <a:t> [online]. San Francisco (CA): Wikimedia Foundation, 2001-, 28. 7. 2006, 03:26 [cit. 2013-01-21]. </a:t>
            </a:r>
            <a:r>
              <a:rPr lang="en-US" sz="1700" dirty="0" err="1"/>
              <a:t>Dostupné</a:t>
            </a:r>
            <a:r>
              <a:rPr lang="en-US" sz="1700" dirty="0"/>
              <a:t> z: </a:t>
            </a:r>
            <a:r>
              <a:rPr lang="en-US" sz="1700" dirty="0">
                <a:hlinkClick r:id="rId2"/>
              </a:rPr>
              <a:t>http://</a:t>
            </a:r>
            <a:r>
              <a:rPr lang="en-US" sz="1700" dirty="0" smtClean="0">
                <a:hlinkClick r:id="rId2"/>
              </a:rPr>
              <a:t>commons.wikimedia.org/wiki/File:149009main_image_feature_576_antartic.jpg?uselang=cs</a:t>
            </a:r>
            <a:endParaRPr lang="cs-CZ" sz="1700" dirty="0" smtClean="0"/>
          </a:p>
          <a:p>
            <a:r>
              <a:rPr lang="cs-CZ" sz="1700" dirty="0" err="1"/>
              <a:t>Plage</a:t>
            </a:r>
            <a:r>
              <a:rPr lang="cs-CZ" sz="1700" dirty="0"/>
              <a:t> de Western Australia.JPG.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18:18, 6 </a:t>
            </a:r>
            <a:r>
              <a:rPr lang="cs-CZ" sz="1700" dirty="0" err="1"/>
              <a:t>February</a:t>
            </a:r>
            <a:r>
              <a:rPr lang="cs-CZ" sz="1700" dirty="0"/>
              <a:t> 2011 [cit. 2013-01-21]. Dostupné z: </a:t>
            </a:r>
            <a:r>
              <a:rPr lang="cs-CZ" sz="1700" dirty="0">
                <a:hlinkClick r:id="rId3"/>
              </a:rPr>
              <a:t>http://</a:t>
            </a:r>
            <a:r>
              <a:rPr lang="cs-CZ" sz="1700" dirty="0" smtClean="0">
                <a:hlinkClick r:id="rId3"/>
              </a:rPr>
              <a:t>commons.wikimedia.org/wiki/File:Plage_de_Western_Australia.JPG</a:t>
            </a:r>
            <a:endParaRPr lang="cs-CZ" sz="1700" dirty="0" smtClean="0"/>
          </a:p>
          <a:p>
            <a:r>
              <a:rPr lang="cs-CZ" sz="1700" dirty="0" err="1"/>
              <a:t>Water</a:t>
            </a:r>
            <a:r>
              <a:rPr lang="cs-CZ" sz="1700" dirty="0"/>
              <a:t> </a:t>
            </a:r>
            <a:r>
              <a:rPr lang="cs-CZ" sz="1700" dirty="0" err="1"/>
              <a:t>cycle</a:t>
            </a:r>
            <a:r>
              <a:rPr lang="cs-CZ" sz="1700" dirty="0"/>
              <a:t> </a:t>
            </a:r>
            <a:r>
              <a:rPr lang="cs-CZ" sz="1700" dirty="0" err="1"/>
              <a:t>blank.svg</a:t>
            </a:r>
            <a:r>
              <a:rPr lang="cs-CZ" sz="1700" dirty="0"/>
              <a:t>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19:27, 14 </a:t>
            </a:r>
            <a:r>
              <a:rPr lang="cs-CZ" sz="1700" dirty="0" err="1"/>
              <a:t>November</a:t>
            </a:r>
            <a:r>
              <a:rPr lang="cs-CZ" sz="1700" dirty="0"/>
              <a:t> 2010 [cit. 2013-01-21]. Dostupné z: </a:t>
            </a:r>
            <a:r>
              <a:rPr lang="cs-CZ" sz="1700" dirty="0">
                <a:hlinkClick r:id="rId4"/>
              </a:rPr>
              <a:t>http://</a:t>
            </a:r>
            <a:r>
              <a:rPr lang="cs-CZ" sz="1700" dirty="0" smtClean="0">
                <a:hlinkClick r:id="rId4"/>
              </a:rPr>
              <a:t>commons.wikimedia.org/wiki/File:Water_cycle_blank.svg</a:t>
            </a:r>
            <a:endParaRPr lang="cs-CZ" sz="1700" dirty="0" smtClean="0"/>
          </a:p>
          <a:p>
            <a:r>
              <a:rPr lang="cs-CZ" sz="1700" dirty="0" smtClean="0"/>
              <a:t>Icewithwater.JPG</a:t>
            </a:r>
            <a:r>
              <a:rPr lang="cs-CZ" sz="1700" dirty="0"/>
              <a:t>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10:45, 15 </a:t>
            </a:r>
            <a:r>
              <a:rPr lang="cs-CZ" sz="1700" dirty="0" err="1"/>
              <a:t>October</a:t>
            </a:r>
            <a:r>
              <a:rPr lang="cs-CZ" sz="1700" dirty="0"/>
              <a:t> 2006 [cit. 2013-01-21]. Dostupné z: </a:t>
            </a:r>
            <a:r>
              <a:rPr lang="cs-CZ" sz="1700" dirty="0">
                <a:hlinkClick r:id="rId5"/>
              </a:rPr>
              <a:t>http://</a:t>
            </a:r>
            <a:r>
              <a:rPr lang="cs-CZ" sz="1700" dirty="0" smtClean="0">
                <a:hlinkClick r:id="rId5"/>
              </a:rPr>
              <a:t>commons.wikimedia.org/wiki/File:Icewithwater.JPG</a:t>
            </a:r>
            <a:endParaRPr lang="cs-CZ" sz="1700" dirty="0" smtClean="0"/>
          </a:p>
          <a:p>
            <a:r>
              <a:rPr lang="cs-CZ" sz="1700" dirty="0"/>
              <a:t>GeysirEruptionNear.jpg.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21:37, 9 </a:t>
            </a:r>
            <a:r>
              <a:rPr lang="cs-CZ" sz="1700" dirty="0" err="1"/>
              <a:t>December</a:t>
            </a:r>
            <a:r>
              <a:rPr lang="cs-CZ" sz="1700" dirty="0"/>
              <a:t> 2005 [cit. 2013-01-21]. Dostupné z: </a:t>
            </a:r>
            <a:r>
              <a:rPr lang="cs-CZ" sz="1700" dirty="0">
                <a:hlinkClick r:id="rId6"/>
              </a:rPr>
              <a:t>http://</a:t>
            </a:r>
            <a:r>
              <a:rPr lang="cs-CZ" sz="1700" dirty="0" smtClean="0">
                <a:hlinkClick r:id="rId6"/>
              </a:rPr>
              <a:t>commons.wikimedia.org/wiki/File:GeysirEruptionNear.jpg</a:t>
            </a:r>
            <a:endParaRPr lang="cs-CZ" sz="17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0557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1700" dirty="0" err="1"/>
              <a:t>Gentau</a:t>
            </a:r>
            <a:r>
              <a:rPr lang="cs-CZ" sz="1700" dirty="0"/>
              <a:t> Pic </a:t>
            </a:r>
            <a:r>
              <a:rPr lang="cs-CZ" sz="1700" dirty="0" err="1"/>
              <a:t>du</a:t>
            </a:r>
            <a:r>
              <a:rPr lang="cs-CZ" sz="1700" dirty="0"/>
              <a:t> </a:t>
            </a:r>
            <a:r>
              <a:rPr lang="cs-CZ" sz="1700" dirty="0" err="1"/>
              <a:t>Midi</a:t>
            </a:r>
            <a:r>
              <a:rPr lang="cs-CZ" sz="1700" dirty="0"/>
              <a:t> Ossau.jpg.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13:01, 28 August 2010 [cit. 2013-01-21]. Dostupné z: </a:t>
            </a:r>
            <a:r>
              <a:rPr lang="cs-CZ" sz="1700" dirty="0">
                <a:hlinkClick r:id="rId2"/>
              </a:rPr>
              <a:t>http://commons.wikimedia.org/wiki/File:Gentau_Pic_du_Midi_Ossau.jpg</a:t>
            </a:r>
            <a:endParaRPr lang="cs-CZ" sz="1700" dirty="0"/>
          </a:p>
          <a:p>
            <a:r>
              <a:rPr lang="cs-CZ" sz="1700" dirty="0"/>
              <a:t>ŠTIKOVÁ, Věra. </a:t>
            </a:r>
            <a:r>
              <a:rPr lang="cs-CZ" sz="1700" i="1" dirty="0"/>
              <a:t>Člověk a jeho svět: přírodověda pro 4. ročník</a:t>
            </a:r>
            <a:r>
              <a:rPr lang="cs-CZ" sz="1700" dirty="0"/>
              <a:t>. Ilustrace Hana Berková, Alena </a:t>
            </a:r>
            <a:r>
              <a:rPr lang="cs-CZ" sz="1700" dirty="0" err="1"/>
              <a:t>Baisová</a:t>
            </a:r>
            <a:r>
              <a:rPr lang="cs-CZ" sz="1700" dirty="0"/>
              <a:t>. Brno: Nová škola, c2010, 2 sv. Duhová řada. ISBN 978-80-7289-212-9</a:t>
            </a:r>
            <a:r>
              <a:rPr lang="cs-CZ" sz="1700" dirty="0" smtClean="0"/>
              <a:t>.</a:t>
            </a:r>
          </a:p>
          <a:p>
            <a:r>
              <a:rPr lang="cs-CZ" sz="1700" dirty="0" err="1"/>
              <a:t>Alpine</a:t>
            </a:r>
            <a:r>
              <a:rPr lang="cs-CZ" sz="1700" dirty="0"/>
              <a:t> stream.jpg.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10. 8. 2005, 13:48 [cit. 2013-01-21]. Dostupné z: </a:t>
            </a:r>
            <a:r>
              <a:rPr lang="cs-CZ" sz="1700" dirty="0">
                <a:hlinkClick r:id="rId3"/>
              </a:rPr>
              <a:t>http://</a:t>
            </a:r>
            <a:r>
              <a:rPr lang="cs-CZ" sz="1700" dirty="0" smtClean="0">
                <a:hlinkClick r:id="rId3"/>
              </a:rPr>
              <a:t>commons.wikimedia.org/wiki/File:Alpine_stream.jpg?uselang=cs</a:t>
            </a:r>
            <a:endParaRPr lang="cs-CZ" sz="1700" dirty="0" smtClean="0"/>
          </a:p>
          <a:p>
            <a:r>
              <a:rPr lang="cs-CZ" sz="1800" dirty="0" err="1" smtClean="0"/>
              <a:t>Tomice</a:t>
            </a:r>
            <a:r>
              <a:rPr lang="cs-CZ" sz="1800" dirty="0" smtClean="0"/>
              <a:t>, studna.</a:t>
            </a:r>
            <a:r>
              <a:rPr lang="cs-CZ" sz="1800" dirty="0" err="1" smtClean="0"/>
              <a:t>jpg</a:t>
            </a:r>
            <a:r>
              <a:rPr lang="cs-CZ" sz="1800" dirty="0" smtClean="0"/>
              <a:t>. In: </a:t>
            </a:r>
            <a:r>
              <a:rPr lang="cs-CZ" sz="1800" i="1" dirty="0" err="1" smtClean="0"/>
              <a:t>Wikipedia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 [online]. San </a:t>
            </a:r>
            <a:r>
              <a:rPr lang="cs-CZ" sz="1800" dirty="0" err="1" smtClean="0"/>
              <a:t>Francisco</a:t>
            </a:r>
            <a:r>
              <a:rPr lang="cs-CZ" sz="1800" dirty="0" smtClean="0"/>
              <a:t>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2001-, 26 June 2014 [cit. 2014-10-10]. Dostupné z: </a:t>
            </a:r>
            <a:r>
              <a:rPr lang="cs-CZ" sz="1800" dirty="0" smtClean="0">
                <a:hlinkClick r:id="rId4"/>
              </a:rPr>
              <a:t>http://commons.wikimedia.org/wiki/File:Tomice,_studna.jpg</a:t>
            </a:r>
            <a:endParaRPr lang="cs-CZ" sz="1800" dirty="0" smtClean="0"/>
          </a:p>
          <a:p>
            <a:r>
              <a:rPr lang="cs-CZ" sz="1800" dirty="0" err="1" smtClean="0"/>
              <a:t>Bour</a:t>
            </a:r>
            <a:r>
              <a:rPr lang="cs-CZ" sz="1800" dirty="0" smtClean="0"/>
              <a:t> </a:t>
            </a:r>
            <a:r>
              <a:rPr lang="cs-CZ" sz="1800" dirty="0" err="1" smtClean="0"/>
              <a:t>Pless</a:t>
            </a:r>
            <a:r>
              <a:rPr lang="cs-CZ" sz="1800" dirty="0" smtClean="0"/>
              <a:t> (</a:t>
            </a:r>
            <a:r>
              <a:rPr lang="cs-CZ" sz="1800" dirty="0" err="1" smtClean="0"/>
              <a:t>ennen</a:t>
            </a:r>
            <a:r>
              <a:rPr lang="cs-CZ" sz="1800" dirty="0" smtClean="0"/>
              <a:t>).</a:t>
            </a:r>
            <a:r>
              <a:rPr lang="cs-CZ" sz="1800" dirty="0" err="1" smtClean="0"/>
              <a:t>jpg</a:t>
            </a:r>
            <a:r>
              <a:rPr lang="cs-CZ" sz="1800" dirty="0" smtClean="0"/>
              <a:t>. In: </a:t>
            </a:r>
            <a:r>
              <a:rPr lang="cs-CZ" sz="1800" i="1" dirty="0" err="1" smtClean="0"/>
              <a:t>Wikipedia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 [online]. San </a:t>
            </a:r>
            <a:r>
              <a:rPr lang="cs-CZ" sz="1800" dirty="0" err="1" smtClean="0"/>
              <a:t>Francisco</a:t>
            </a:r>
            <a:r>
              <a:rPr lang="cs-CZ" sz="1800" dirty="0" smtClean="0"/>
              <a:t>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2001-, 13 </a:t>
            </a:r>
            <a:r>
              <a:rPr lang="cs-CZ" sz="1800" dirty="0" err="1" smtClean="0"/>
              <a:t>March</a:t>
            </a:r>
            <a:r>
              <a:rPr lang="cs-CZ" sz="1800" dirty="0" smtClean="0"/>
              <a:t> 2011 [cit. 2014-10-11]. Dostupné z: </a:t>
            </a:r>
            <a:r>
              <a:rPr lang="cs-CZ" sz="1800" dirty="0" smtClean="0">
                <a:hlinkClick r:id="rId5"/>
              </a:rPr>
              <a:t>http://commons.wikimedia.org/wiki/File:Bour_Pless_(ennen).jpg</a:t>
            </a:r>
            <a:endParaRPr lang="cs-CZ" sz="1700" dirty="0"/>
          </a:p>
          <a:p>
            <a:r>
              <a:rPr lang="cs-CZ" sz="1700" u="sng" dirty="0" smtClean="0">
                <a:hlinkClick r:id="rId6"/>
              </a:rPr>
              <a:t>www.office.microsoft.com</a:t>
            </a:r>
            <a:endParaRPr lang="cs-CZ" sz="1700" dirty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6121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pro opakování, upevňování a rozšiřování, seznámení, procvičování, srovnávání, … 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rozvíjí, podporuje, prověřuje, vysvětluje, …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……. a ročník ………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je určen pro seznámení žáků s vodou jako součástí neživé přírody.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V materiálu </a:t>
            </a:r>
            <a:r>
              <a:rPr lang="cs-CZ" dirty="0" smtClean="0">
                <a:solidFill>
                  <a:srgbClr val="171A1B"/>
                </a:solidFill>
              </a:rPr>
              <a:t>je popsáno rozdělení zásob vody na Zemi a cyklus koloběhu vody, vysvětlen pojem skupenství vody.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přírodověda a 4. 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Tento materiál vznikl jako doplňující materiál k učebnici: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ŠTIKOVÁ</a:t>
            </a:r>
            <a:r>
              <a:rPr lang="cs-CZ" dirty="0"/>
              <a:t>, Věra. </a:t>
            </a:r>
            <a:r>
              <a:rPr lang="cs-CZ" i="1" dirty="0"/>
              <a:t>Člověk a jeho svět: přírodověda pro 4. ročník</a:t>
            </a:r>
            <a:r>
              <a:rPr lang="cs-CZ" dirty="0"/>
              <a:t>. Ilustrace Hana Berková, Alena </a:t>
            </a:r>
            <a:r>
              <a:rPr lang="cs-CZ" dirty="0" err="1"/>
              <a:t>Baisová</a:t>
            </a:r>
            <a:r>
              <a:rPr lang="cs-CZ" dirty="0"/>
              <a:t>. Brno: Nová škola, c2010, 2 sv. Duhová řada. ISBN 978-80-7289-212-9.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38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767808"/>
          </a:xfrm>
        </p:spPr>
        <p:txBody>
          <a:bodyPr>
            <a:normAutofit lnSpcReduction="10000"/>
          </a:bodyPr>
          <a:lstStyle/>
          <a:p>
            <a:pPr marL="36000" indent="0">
              <a:lnSpc>
                <a:spcPct val="200000"/>
              </a:lnSpc>
              <a:spcBef>
                <a:spcPts val="0"/>
              </a:spcBef>
              <a:buNone/>
              <a:tabLst>
                <a:tab pos="180000" algn="l"/>
              </a:tabLs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  <a:sym typeface="Symbol"/>
              </a:rPr>
              <a:t></a:t>
            </a:r>
            <a:r>
              <a:rPr lang="cs-CZ" b="1" dirty="0" smtClean="0">
                <a:solidFill>
                  <a:schemeClr val="accent1"/>
                </a:solidFill>
                <a:latin typeface="Candara" pitchFamily="34" charset="0"/>
                <a:cs typeface="Arial" pitchFamily="34" charset="0"/>
                <a:sym typeface="Symbol"/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Je nejrozšířenější látka na naší planetě.</a:t>
            </a:r>
          </a:p>
          <a:p>
            <a:pPr marL="36000" indent="0">
              <a:lnSpc>
                <a:spcPct val="200000"/>
              </a:lnSpc>
              <a:spcBef>
                <a:spcPts val="0"/>
              </a:spcBef>
              <a:buNone/>
              <a:tabLst>
                <a:tab pos="180000" algn="l"/>
              </a:tabLst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  <a:sym typeface="Symbol"/>
              </a:rPr>
              <a:t>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 Doprovází nás na každém kroku našeho života.</a:t>
            </a:r>
          </a:p>
          <a:p>
            <a:pPr marL="36000" indent="0">
              <a:lnSpc>
                <a:spcPct val="200000"/>
              </a:lnSpc>
              <a:spcBef>
                <a:spcPts val="0"/>
              </a:spcBef>
              <a:buNone/>
              <a:tabLst>
                <a:tab pos="180000" algn="l"/>
              </a:tabLst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  <a:sym typeface="Symbol"/>
              </a:rPr>
              <a:t>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Existují živé organismy,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které dokážou žít bez kyslíku,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bez   slunečního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záření, bez různých živin,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ale bez vody NE.</a:t>
            </a:r>
          </a:p>
          <a:p>
            <a:pPr marL="36000" indent="0">
              <a:lnSpc>
                <a:spcPct val="200000"/>
              </a:lnSpc>
              <a:spcBef>
                <a:spcPts val="0"/>
              </a:spcBef>
              <a:buNone/>
              <a:tabLst>
                <a:tab pos="180000" algn="l"/>
              </a:tabLst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  <a:sym typeface="Symbol"/>
              </a:rPr>
              <a:t> Na celém světě není nic měkčího a poddajnějšího než voda. 	Voda zároveň může být tak silná, že rozdrtí skálu.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>
              <a:lnSpc>
                <a:spcPct val="200000"/>
              </a:lnSpc>
            </a:pPr>
            <a:endParaRPr lang="cs-CZ" sz="2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0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961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Rozdělení zásob vody na Zemi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17662"/>
              </p:ext>
            </p:extLst>
          </p:nvPr>
        </p:nvGraphicFramePr>
        <p:xfrm>
          <a:off x="971600" y="1628800"/>
          <a:ext cx="727280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419872" y="400506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85855"/>
              </p:ext>
            </p:extLst>
          </p:nvPr>
        </p:nvGraphicFramePr>
        <p:xfrm>
          <a:off x="971599" y="3808657"/>
          <a:ext cx="7272809" cy="11314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54688"/>
                <a:gridCol w="2130419"/>
                <a:gridCol w="587702"/>
              </a:tblGrid>
              <a:tr h="1131478"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Přímá spojnice 19"/>
          <p:cNvCxnSpPr/>
          <p:nvPr/>
        </p:nvCxnSpPr>
        <p:spPr>
          <a:xfrm flipH="1">
            <a:off x="971600" y="3140968"/>
            <a:ext cx="61926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8244408" y="314096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520179" y="4178188"/>
            <a:ext cx="2139989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podpovrchová voda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277759" y="4189730"/>
            <a:ext cx="1847737" cy="408623"/>
          </a:xfrm>
          <a:prstGeom prst="round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voda v ledovcích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666526" y="4036496"/>
            <a:ext cx="1369970" cy="7150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ovrchová voda</a:t>
            </a:r>
            <a:endParaRPr lang="cs-CZ" dirty="0"/>
          </a:p>
        </p:txBody>
      </p:sp>
      <p:pic>
        <p:nvPicPr>
          <p:cNvPr id="26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0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5466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483768" y="188640"/>
            <a:ext cx="40324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Voda v ledovci</a:t>
            </a:r>
            <a:endParaRPr lang="cs-CZ" sz="3200" dirty="0"/>
          </a:p>
        </p:txBody>
      </p:sp>
      <p:pic>
        <p:nvPicPr>
          <p:cNvPr id="3" name="Picture 8" descr="OPVK_hor_zakladni_logolink_RGB_cz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900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2483768" y="188640"/>
            <a:ext cx="40324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Podpovrchová voda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611560" y="1313115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Voda v půdě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300192" y="1313115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/>
              <a:t>Voda </a:t>
            </a:r>
          </a:p>
          <a:p>
            <a:pPr algn="ctr"/>
            <a:r>
              <a:rPr lang="cs-CZ" sz="2200" b="1" dirty="0" smtClean="0"/>
              <a:t>v podzemí</a:t>
            </a:r>
            <a:endParaRPr lang="cs-CZ" sz="2200" b="1" dirty="0"/>
          </a:p>
        </p:txBody>
      </p:sp>
      <p:cxnSp>
        <p:nvCxnSpPr>
          <p:cNvPr id="16" name="Přímá spojnice se šipkou 15"/>
          <p:cNvCxnSpPr>
            <a:stCxn id="7" idx="2"/>
          </p:cNvCxnSpPr>
          <p:nvPr/>
        </p:nvCxnSpPr>
        <p:spPr>
          <a:xfrm flipH="1">
            <a:off x="1460310" y="836712"/>
            <a:ext cx="1023458" cy="446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7" idx="6"/>
          </p:cNvCxnSpPr>
          <p:nvPr/>
        </p:nvCxnSpPr>
        <p:spPr>
          <a:xfrm>
            <a:off x="6516216" y="836712"/>
            <a:ext cx="949109" cy="446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15675" y="2364922"/>
            <a:ext cx="3836558" cy="3417888"/>
            <a:chOff x="33" y="2002"/>
            <a:chExt cx="2371" cy="2153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45" y="2666"/>
              <a:ext cx="824" cy="839"/>
            </a:xfrm>
            <a:custGeom>
              <a:avLst/>
              <a:gdLst>
                <a:gd name="T0" fmla="*/ 30 w 824"/>
                <a:gd name="T1" fmla="*/ 492 h 839"/>
                <a:gd name="T2" fmla="*/ 302 w 824"/>
                <a:gd name="T3" fmla="*/ 38 h 839"/>
                <a:gd name="T4" fmla="*/ 756 w 824"/>
                <a:gd name="T5" fmla="*/ 265 h 839"/>
                <a:gd name="T6" fmla="*/ 710 w 824"/>
                <a:gd name="T7" fmla="*/ 673 h 839"/>
                <a:gd name="T8" fmla="*/ 121 w 824"/>
                <a:gd name="T9" fmla="*/ 809 h 839"/>
                <a:gd name="T10" fmla="*/ 30 w 824"/>
                <a:gd name="T11" fmla="*/ 49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39">
                  <a:moveTo>
                    <a:pt x="30" y="492"/>
                  </a:moveTo>
                  <a:cubicBezTo>
                    <a:pt x="60" y="364"/>
                    <a:pt x="181" y="76"/>
                    <a:pt x="302" y="38"/>
                  </a:cubicBezTo>
                  <a:cubicBezTo>
                    <a:pt x="423" y="0"/>
                    <a:pt x="688" y="159"/>
                    <a:pt x="756" y="265"/>
                  </a:cubicBezTo>
                  <a:cubicBezTo>
                    <a:pt x="824" y="371"/>
                    <a:pt x="816" y="582"/>
                    <a:pt x="710" y="673"/>
                  </a:cubicBezTo>
                  <a:cubicBezTo>
                    <a:pt x="604" y="764"/>
                    <a:pt x="234" y="839"/>
                    <a:pt x="121" y="809"/>
                  </a:cubicBezTo>
                  <a:cubicBezTo>
                    <a:pt x="8" y="779"/>
                    <a:pt x="0" y="620"/>
                    <a:pt x="30" y="492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468" y="3301"/>
              <a:ext cx="874" cy="605"/>
            </a:xfrm>
            <a:custGeom>
              <a:avLst/>
              <a:gdLst>
                <a:gd name="T0" fmla="*/ 91 w 1135"/>
                <a:gd name="T1" fmla="*/ 477 h 553"/>
                <a:gd name="T2" fmla="*/ 182 w 1135"/>
                <a:gd name="T3" fmla="*/ 23 h 553"/>
                <a:gd name="T4" fmla="*/ 1044 w 1135"/>
                <a:gd name="T5" fmla="*/ 341 h 553"/>
                <a:gd name="T6" fmla="*/ 726 w 1135"/>
                <a:gd name="T7" fmla="*/ 477 h 553"/>
                <a:gd name="T8" fmla="*/ 91 w 1135"/>
                <a:gd name="T9" fmla="*/ 47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5" h="553">
                  <a:moveTo>
                    <a:pt x="91" y="477"/>
                  </a:moveTo>
                  <a:cubicBezTo>
                    <a:pt x="0" y="401"/>
                    <a:pt x="23" y="46"/>
                    <a:pt x="182" y="23"/>
                  </a:cubicBezTo>
                  <a:cubicBezTo>
                    <a:pt x="341" y="0"/>
                    <a:pt x="953" y="265"/>
                    <a:pt x="1044" y="341"/>
                  </a:cubicBezTo>
                  <a:cubicBezTo>
                    <a:pt x="1135" y="417"/>
                    <a:pt x="885" y="454"/>
                    <a:pt x="726" y="477"/>
                  </a:cubicBezTo>
                  <a:cubicBezTo>
                    <a:pt x="567" y="500"/>
                    <a:pt x="182" y="553"/>
                    <a:pt x="91" y="477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708" y="2886"/>
              <a:ext cx="696" cy="665"/>
            </a:xfrm>
            <a:custGeom>
              <a:avLst/>
              <a:gdLst>
                <a:gd name="T0" fmla="*/ 310 w 696"/>
                <a:gd name="T1" fmla="*/ 589 h 665"/>
                <a:gd name="T2" fmla="*/ 38 w 696"/>
                <a:gd name="T3" fmla="*/ 408 h 665"/>
                <a:gd name="T4" fmla="*/ 83 w 696"/>
                <a:gd name="T5" fmla="*/ 136 h 665"/>
                <a:gd name="T6" fmla="*/ 537 w 696"/>
                <a:gd name="T7" fmla="*/ 45 h 665"/>
                <a:gd name="T8" fmla="*/ 673 w 696"/>
                <a:gd name="T9" fmla="*/ 408 h 665"/>
                <a:gd name="T10" fmla="*/ 401 w 696"/>
                <a:gd name="T11" fmla="*/ 635 h 665"/>
                <a:gd name="T12" fmla="*/ 310 w 696"/>
                <a:gd name="T13" fmla="*/ 58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665">
                  <a:moveTo>
                    <a:pt x="310" y="589"/>
                  </a:moveTo>
                  <a:cubicBezTo>
                    <a:pt x="250" y="551"/>
                    <a:pt x="76" y="483"/>
                    <a:pt x="38" y="408"/>
                  </a:cubicBezTo>
                  <a:cubicBezTo>
                    <a:pt x="0" y="333"/>
                    <a:pt x="0" y="196"/>
                    <a:pt x="83" y="136"/>
                  </a:cubicBezTo>
                  <a:cubicBezTo>
                    <a:pt x="166" y="76"/>
                    <a:pt x="439" y="0"/>
                    <a:pt x="537" y="45"/>
                  </a:cubicBezTo>
                  <a:cubicBezTo>
                    <a:pt x="635" y="90"/>
                    <a:pt x="696" y="310"/>
                    <a:pt x="673" y="408"/>
                  </a:cubicBezTo>
                  <a:cubicBezTo>
                    <a:pt x="650" y="506"/>
                    <a:pt x="461" y="605"/>
                    <a:pt x="401" y="635"/>
                  </a:cubicBezTo>
                  <a:cubicBezTo>
                    <a:pt x="341" y="665"/>
                    <a:pt x="370" y="627"/>
                    <a:pt x="310" y="5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3" y="2175"/>
              <a:ext cx="556" cy="738"/>
            </a:xfrm>
            <a:custGeom>
              <a:avLst/>
              <a:gdLst>
                <a:gd name="T0" fmla="*/ 46 w 556"/>
                <a:gd name="T1" fmla="*/ 466 h 738"/>
                <a:gd name="T2" fmla="*/ 74 w 556"/>
                <a:gd name="T3" fmla="*/ 45 h 738"/>
                <a:gd name="T4" fmla="*/ 488 w 556"/>
                <a:gd name="T5" fmla="*/ 198 h 738"/>
                <a:gd name="T6" fmla="*/ 482 w 556"/>
                <a:gd name="T7" fmla="*/ 635 h 738"/>
                <a:gd name="T8" fmla="*/ 300 w 556"/>
                <a:gd name="T9" fmla="*/ 726 h 738"/>
                <a:gd name="T10" fmla="*/ 196 w 556"/>
                <a:gd name="T11" fmla="*/ 708 h 738"/>
                <a:gd name="T12" fmla="*/ 87 w 556"/>
                <a:gd name="T13" fmla="*/ 591 h 738"/>
                <a:gd name="T14" fmla="*/ 62 w 556"/>
                <a:gd name="T15" fmla="*/ 55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738">
                  <a:moveTo>
                    <a:pt x="46" y="466"/>
                  </a:moveTo>
                  <a:cubicBezTo>
                    <a:pt x="49" y="396"/>
                    <a:pt x="0" y="90"/>
                    <a:pt x="74" y="45"/>
                  </a:cubicBezTo>
                  <a:cubicBezTo>
                    <a:pt x="148" y="0"/>
                    <a:pt x="420" y="100"/>
                    <a:pt x="488" y="198"/>
                  </a:cubicBezTo>
                  <a:cubicBezTo>
                    <a:pt x="556" y="296"/>
                    <a:pt x="513" y="547"/>
                    <a:pt x="482" y="635"/>
                  </a:cubicBezTo>
                  <a:cubicBezTo>
                    <a:pt x="451" y="723"/>
                    <a:pt x="348" y="714"/>
                    <a:pt x="300" y="726"/>
                  </a:cubicBezTo>
                  <a:cubicBezTo>
                    <a:pt x="252" y="738"/>
                    <a:pt x="231" y="730"/>
                    <a:pt x="196" y="708"/>
                  </a:cubicBezTo>
                  <a:cubicBezTo>
                    <a:pt x="161" y="686"/>
                    <a:pt x="109" y="616"/>
                    <a:pt x="87" y="591"/>
                  </a:cubicBezTo>
                  <a:cubicBezTo>
                    <a:pt x="65" y="566"/>
                    <a:pt x="67" y="564"/>
                    <a:pt x="62" y="557"/>
                  </a:cubicBezTo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438" y="3460"/>
              <a:ext cx="1240" cy="695"/>
            </a:xfrm>
            <a:custGeom>
              <a:avLst/>
              <a:gdLst>
                <a:gd name="T0" fmla="*/ 83 w 1240"/>
                <a:gd name="T1" fmla="*/ 424 h 695"/>
                <a:gd name="T2" fmla="*/ 628 w 1240"/>
                <a:gd name="T3" fmla="*/ 15 h 695"/>
                <a:gd name="T4" fmla="*/ 1217 w 1240"/>
                <a:gd name="T5" fmla="*/ 333 h 695"/>
                <a:gd name="T6" fmla="*/ 764 w 1240"/>
                <a:gd name="T7" fmla="*/ 650 h 695"/>
                <a:gd name="T8" fmla="*/ 129 w 1240"/>
                <a:gd name="T9" fmla="*/ 605 h 695"/>
                <a:gd name="T10" fmla="*/ 83 w 1240"/>
                <a:gd name="T11" fmla="*/ 42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0" h="695">
                  <a:moveTo>
                    <a:pt x="83" y="424"/>
                  </a:moveTo>
                  <a:cubicBezTo>
                    <a:pt x="166" y="326"/>
                    <a:pt x="439" y="30"/>
                    <a:pt x="628" y="15"/>
                  </a:cubicBezTo>
                  <a:cubicBezTo>
                    <a:pt x="817" y="0"/>
                    <a:pt x="1194" y="227"/>
                    <a:pt x="1217" y="333"/>
                  </a:cubicBezTo>
                  <a:cubicBezTo>
                    <a:pt x="1240" y="439"/>
                    <a:pt x="945" y="605"/>
                    <a:pt x="764" y="650"/>
                  </a:cubicBezTo>
                  <a:cubicBezTo>
                    <a:pt x="583" y="695"/>
                    <a:pt x="242" y="643"/>
                    <a:pt x="129" y="605"/>
                  </a:cubicBezTo>
                  <a:cubicBezTo>
                    <a:pt x="16" y="567"/>
                    <a:pt x="0" y="522"/>
                    <a:pt x="83" y="424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58" y="2727"/>
              <a:ext cx="779" cy="1021"/>
            </a:xfrm>
            <a:custGeom>
              <a:avLst/>
              <a:gdLst>
                <a:gd name="T0" fmla="*/ 137 w 779"/>
                <a:gd name="T1" fmla="*/ 386 h 1021"/>
                <a:gd name="T2" fmla="*/ 273 w 779"/>
                <a:gd name="T3" fmla="*/ 23 h 1021"/>
                <a:gd name="T4" fmla="*/ 635 w 779"/>
                <a:gd name="T5" fmla="*/ 249 h 1021"/>
                <a:gd name="T6" fmla="*/ 772 w 779"/>
                <a:gd name="T7" fmla="*/ 476 h 1021"/>
                <a:gd name="T8" fmla="*/ 590 w 779"/>
                <a:gd name="T9" fmla="*/ 885 h 1021"/>
                <a:gd name="T10" fmla="*/ 91 w 779"/>
                <a:gd name="T11" fmla="*/ 975 h 1021"/>
                <a:gd name="T12" fmla="*/ 46 w 779"/>
                <a:gd name="T13" fmla="*/ 612 h 1021"/>
                <a:gd name="T14" fmla="*/ 137 w 779"/>
                <a:gd name="T15" fmla="*/ 386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9" h="1021">
                  <a:moveTo>
                    <a:pt x="137" y="386"/>
                  </a:moveTo>
                  <a:cubicBezTo>
                    <a:pt x="175" y="288"/>
                    <a:pt x="190" y="46"/>
                    <a:pt x="273" y="23"/>
                  </a:cubicBezTo>
                  <a:cubicBezTo>
                    <a:pt x="356" y="0"/>
                    <a:pt x="552" y="173"/>
                    <a:pt x="635" y="249"/>
                  </a:cubicBezTo>
                  <a:cubicBezTo>
                    <a:pt x="718" y="325"/>
                    <a:pt x="779" y="370"/>
                    <a:pt x="772" y="476"/>
                  </a:cubicBezTo>
                  <a:cubicBezTo>
                    <a:pt x="765" y="582"/>
                    <a:pt x="703" y="802"/>
                    <a:pt x="590" y="885"/>
                  </a:cubicBezTo>
                  <a:cubicBezTo>
                    <a:pt x="477" y="968"/>
                    <a:pt x="182" y="1021"/>
                    <a:pt x="91" y="975"/>
                  </a:cubicBezTo>
                  <a:cubicBezTo>
                    <a:pt x="0" y="929"/>
                    <a:pt x="38" y="703"/>
                    <a:pt x="46" y="612"/>
                  </a:cubicBezTo>
                  <a:cubicBezTo>
                    <a:pt x="54" y="521"/>
                    <a:pt x="99" y="484"/>
                    <a:pt x="137" y="386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521" y="2440"/>
              <a:ext cx="869" cy="529"/>
            </a:xfrm>
            <a:custGeom>
              <a:avLst/>
              <a:gdLst>
                <a:gd name="T0" fmla="*/ 227 w 869"/>
                <a:gd name="T1" fmla="*/ 491 h 529"/>
                <a:gd name="T2" fmla="*/ 91 w 869"/>
                <a:gd name="T3" fmla="*/ 83 h 529"/>
                <a:gd name="T4" fmla="*/ 771 w 869"/>
                <a:gd name="T5" fmla="*/ 38 h 529"/>
                <a:gd name="T6" fmla="*/ 681 w 869"/>
                <a:gd name="T7" fmla="*/ 310 h 529"/>
                <a:gd name="T8" fmla="*/ 227 w 869"/>
                <a:gd name="T9" fmla="*/ 49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29">
                  <a:moveTo>
                    <a:pt x="227" y="491"/>
                  </a:moveTo>
                  <a:cubicBezTo>
                    <a:pt x="129" y="453"/>
                    <a:pt x="0" y="158"/>
                    <a:pt x="91" y="83"/>
                  </a:cubicBezTo>
                  <a:cubicBezTo>
                    <a:pt x="182" y="8"/>
                    <a:pt x="673" y="0"/>
                    <a:pt x="771" y="38"/>
                  </a:cubicBezTo>
                  <a:cubicBezTo>
                    <a:pt x="869" y="76"/>
                    <a:pt x="772" y="234"/>
                    <a:pt x="681" y="310"/>
                  </a:cubicBezTo>
                  <a:cubicBezTo>
                    <a:pt x="590" y="386"/>
                    <a:pt x="325" y="529"/>
                    <a:pt x="227" y="49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314" y="2281"/>
              <a:ext cx="848" cy="642"/>
            </a:xfrm>
            <a:custGeom>
              <a:avLst/>
              <a:gdLst>
                <a:gd name="T0" fmla="*/ 197 w 848"/>
                <a:gd name="T1" fmla="*/ 474 h 642"/>
                <a:gd name="T2" fmla="*/ 24 w 848"/>
                <a:gd name="T3" fmla="*/ 287 h 642"/>
                <a:gd name="T4" fmla="*/ 341 w 848"/>
                <a:gd name="T5" fmla="*/ 15 h 642"/>
                <a:gd name="T6" fmla="*/ 795 w 848"/>
                <a:gd name="T7" fmla="*/ 197 h 642"/>
                <a:gd name="T8" fmla="*/ 659 w 848"/>
                <a:gd name="T9" fmla="*/ 469 h 642"/>
                <a:gd name="T10" fmla="*/ 422 w 848"/>
                <a:gd name="T11" fmla="*/ 641 h 642"/>
                <a:gd name="T12" fmla="*/ 197 w 848"/>
                <a:gd name="T13" fmla="*/ 47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642">
                  <a:moveTo>
                    <a:pt x="197" y="474"/>
                  </a:moveTo>
                  <a:cubicBezTo>
                    <a:pt x="152" y="421"/>
                    <a:pt x="0" y="363"/>
                    <a:pt x="24" y="287"/>
                  </a:cubicBezTo>
                  <a:cubicBezTo>
                    <a:pt x="48" y="211"/>
                    <a:pt x="213" y="30"/>
                    <a:pt x="341" y="15"/>
                  </a:cubicBezTo>
                  <a:cubicBezTo>
                    <a:pt x="469" y="0"/>
                    <a:pt x="742" y="122"/>
                    <a:pt x="795" y="197"/>
                  </a:cubicBezTo>
                  <a:cubicBezTo>
                    <a:pt x="848" y="272"/>
                    <a:pt x="721" y="395"/>
                    <a:pt x="659" y="469"/>
                  </a:cubicBezTo>
                  <a:cubicBezTo>
                    <a:pt x="597" y="543"/>
                    <a:pt x="499" y="640"/>
                    <a:pt x="422" y="641"/>
                  </a:cubicBezTo>
                  <a:cubicBezTo>
                    <a:pt x="345" y="642"/>
                    <a:pt x="244" y="509"/>
                    <a:pt x="197" y="474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 rot="1110416">
              <a:off x="1487" y="2002"/>
              <a:ext cx="816" cy="383"/>
            </a:xfrm>
            <a:custGeom>
              <a:avLst/>
              <a:gdLst>
                <a:gd name="T0" fmla="*/ 32 w 816"/>
                <a:gd name="T1" fmla="*/ 302 h 383"/>
                <a:gd name="T2" fmla="*/ 32 w 816"/>
                <a:gd name="T3" fmla="*/ 202 h 383"/>
                <a:gd name="T4" fmla="*/ 226 w 816"/>
                <a:gd name="T5" fmla="*/ 60 h 383"/>
                <a:gd name="T6" fmla="*/ 725 w 816"/>
                <a:gd name="T7" fmla="*/ 15 h 383"/>
                <a:gd name="T8" fmla="*/ 770 w 816"/>
                <a:gd name="T9" fmla="*/ 151 h 383"/>
                <a:gd name="T10" fmla="*/ 589 w 816"/>
                <a:gd name="T11" fmla="*/ 332 h 383"/>
                <a:gd name="T12" fmla="*/ 407 w 816"/>
                <a:gd name="T13" fmla="*/ 332 h 383"/>
                <a:gd name="T14" fmla="*/ 180 w 816"/>
                <a:gd name="T15" fmla="*/ 378 h 383"/>
                <a:gd name="T16" fmla="*/ 32 w 816"/>
                <a:gd name="T17" fmla="*/ 30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383">
                  <a:moveTo>
                    <a:pt x="32" y="302"/>
                  </a:moveTo>
                  <a:cubicBezTo>
                    <a:pt x="7" y="273"/>
                    <a:pt x="0" y="242"/>
                    <a:pt x="32" y="202"/>
                  </a:cubicBezTo>
                  <a:cubicBezTo>
                    <a:pt x="64" y="162"/>
                    <a:pt x="111" y="91"/>
                    <a:pt x="226" y="60"/>
                  </a:cubicBezTo>
                  <a:cubicBezTo>
                    <a:pt x="341" y="29"/>
                    <a:pt x="634" y="0"/>
                    <a:pt x="725" y="15"/>
                  </a:cubicBezTo>
                  <a:cubicBezTo>
                    <a:pt x="816" y="30"/>
                    <a:pt x="793" y="98"/>
                    <a:pt x="770" y="151"/>
                  </a:cubicBezTo>
                  <a:cubicBezTo>
                    <a:pt x="747" y="204"/>
                    <a:pt x="649" y="302"/>
                    <a:pt x="589" y="332"/>
                  </a:cubicBezTo>
                  <a:cubicBezTo>
                    <a:pt x="529" y="362"/>
                    <a:pt x="475" y="324"/>
                    <a:pt x="407" y="332"/>
                  </a:cubicBezTo>
                  <a:cubicBezTo>
                    <a:pt x="339" y="340"/>
                    <a:pt x="242" y="383"/>
                    <a:pt x="180" y="378"/>
                  </a:cubicBezTo>
                  <a:cubicBezTo>
                    <a:pt x="118" y="373"/>
                    <a:pt x="57" y="331"/>
                    <a:pt x="32" y="302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38" y="2083"/>
              <a:ext cx="544" cy="470"/>
            </a:xfrm>
            <a:custGeom>
              <a:avLst/>
              <a:gdLst>
                <a:gd name="T0" fmla="*/ 129 w 544"/>
                <a:gd name="T1" fmla="*/ 596 h 634"/>
                <a:gd name="T2" fmla="*/ 38 w 544"/>
                <a:gd name="T3" fmla="*/ 370 h 634"/>
                <a:gd name="T4" fmla="*/ 355 w 544"/>
                <a:gd name="T5" fmla="*/ 7 h 634"/>
                <a:gd name="T6" fmla="*/ 537 w 544"/>
                <a:gd name="T7" fmla="*/ 415 h 634"/>
                <a:gd name="T8" fmla="*/ 310 w 544"/>
                <a:gd name="T9" fmla="*/ 596 h 634"/>
                <a:gd name="T10" fmla="*/ 129 w 544"/>
                <a:gd name="T11" fmla="*/ 59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634">
                  <a:moveTo>
                    <a:pt x="129" y="596"/>
                  </a:moveTo>
                  <a:cubicBezTo>
                    <a:pt x="84" y="558"/>
                    <a:pt x="0" y="468"/>
                    <a:pt x="38" y="370"/>
                  </a:cubicBezTo>
                  <a:cubicBezTo>
                    <a:pt x="76" y="272"/>
                    <a:pt x="272" y="0"/>
                    <a:pt x="355" y="7"/>
                  </a:cubicBezTo>
                  <a:cubicBezTo>
                    <a:pt x="438" y="14"/>
                    <a:pt x="544" y="317"/>
                    <a:pt x="537" y="415"/>
                  </a:cubicBezTo>
                  <a:cubicBezTo>
                    <a:pt x="530" y="513"/>
                    <a:pt x="378" y="566"/>
                    <a:pt x="310" y="596"/>
                  </a:cubicBezTo>
                  <a:cubicBezTo>
                    <a:pt x="242" y="626"/>
                    <a:pt x="174" y="634"/>
                    <a:pt x="129" y="596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 rot="540051">
              <a:off x="928" y="2062"/>
              <a:ext cx="597" cy="484"/>
            </a:xfrm>
            <a:custGeom>
              <a:avLst/>
              <a:gdLst>
                <a:gd name="T0" fmla="*/ 136 w 597"/>
                <a:gd name="T1" fmla="*/ 454 h 484"/>
                <a:gd name="T2" fmla="*/ 45 w 597"/>
                <a:gd name="T3" fmla="*/ 182 h 484"/>
                <a:gd name="T4" fmla="*/ 408 w 597"/>
                <a:gd name="T5" fmla="*/ 0 h 484"/>
                <a:gd name="T6" fmla="*/ 589 w 597"/>
                <a:gd name="T7" fmla="*/ 182 h 484"/>
                <a:gd name="T8" fmla="*/ 362 w 597"/>
                <a:gd name="T9" fmla="*/ 363 h 484"/>
                <a:gd name="T10" fmla="*/ 136 w 597"/>
                <a:gd name="T11" fmla="*/ 45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7" h="484">
                  <a:moveTo>
                    <a:pt x="136" y="454"/>
                  </a:moveTo>
                  <a:cubicBezTo>
                    <a:pt x="83" y="424"/>
                    <a:pt x="0" y="258"/>
                    <a:pt x="45" y="182"/>
                  </a:cubicBezTo>
                  <a:cubicBezTo>
                    <a:pt x="90" y="106"/>
                    <a:pt x="317" y="0"/>
                    <a:pt x="408" y="0"/>
                  </a:cubicBezTo>
                  <a:cubicBezTo>
                    <a:pt x="499" y="0"/>
                    <a:pt x="597" y="122"/>
                    <a:pt x="589" y="182"/>
                  </a:cubicBezTo>
                  <a:cubicBezTo>
                    <a:pt x="581" y="242"/>
                    <a:pt x="437" y="318"/>
                    <a:pt x="362" y="363"/>
                  </a:cubicBezTo>
                  <a:cubicBezTo>
                    <a:pt x="287" y="408"/>
                    <a:pt x="189" y="484"/>
                    <a:pt x="136" y="454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2" name="Freeform 22"/>
          <p:cNvSpPr>
            <a:spLocks/>
          </p:cNvSpPr>
          <p:nvPr/>
        </p:nvSpPr>
        <p:spPr bwMode="auto">
          <a:xfrm>
            <a:off x="2131752" y="4575655"/>
            <a:ext cx="348619" cy="3968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" name="Freeform 22"/>
          <p:cNvSpPr>
            <a:spLocks/>
          </p:cNvSpPr>
          <p:nvPr/>
        </p:nvSpPr>
        <p:spPr bwMode="auto">
          <a:xfrm>
            <a:off x="1358201" y="4427085"/>
            <a:ext cx="240506" cy="3968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" name="Freeform 22"/>
          <p:cNvSpPr>
            <a:spLocks/>
          </p:cNvSpPr>
          <p:nvPr/>
        </p:nvSpPr>
        <p:spPr bwMode="auto">
          <a:xfrm>
            <a:off x="1310763" y="3733347"/>
            <a:ext cx="481012" cy="273844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" name="Freeform 22"/>
          <p:cNvSpPr>
            <a:spLocks/>
          </p:cNvSpPr>
          <p:nvPr/>
        </p:nvSpPr>
        <p:spPr bwMode="auto">
          <a:xfrm>
            <a:off x="2119821" y="2920850"/>
            <a:ext cx="299864" cy="215900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" name="Freeform 22"/>
          <p:cNvSpPr>
            <a:spLocks/>
          </p:cNvSpPr>
          <p:nvPr/>
        </p:nvSpPr>
        <p:spPr bwMode="auto">
          <a:xfrm>
            <a:off x="2940508" y="3534910"/>
            <a:ext cx="348619" cy="3968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7" name="Freeform 22"/>
          <p:cNvSpPr>
            <a:spLocks/>
          </p:cNvSpPr>
          <p:nvPr/>
        </p:nvSpPr>
        <p:spPr bwMode="auto">
          <a:xfrm>
            <a:off x="2659020" y="3765648"/>
            <a:ext cx="348619" cy="220523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8" name="Freeform 22"/>
          <p:cNvSpPr>
            <a:spLocks/>
          </p:cNvSpPr>
          <p:nvPr/>
        </p:nvSpPr>
        <p:spPr bwMode="auto">
          <a:xfrm>
            <a:off x="2006197" y="3289301"/>
            <a:ext cx="299864" cy="215900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172783" y="4017764"/>
            <a:ext cx="299864" cy="215900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0" name="Freeform 22"/>
          <p:cNvSpPr>
            <a:spLocks/>
          </p:cNvSpPr>
          <p:nvPr/>
        </p:nvSpPr>
        <p:spPr bwMode="auto">
          <a:xfrm>
            <a:off x="765417" y="5028747"/>
            <a:ext cx="299864" cy="215900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4531056" y="3768272"/>
            <a:ext cx="4380931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2243"/>
            <a:ext cx="4432519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Freeform 22"/>
          <p:cNvSpPr>
            <a:spLocks/>
          </p:cNvSpPr>
          <p:nvPr/>
        </p:nvSpPr>
        <p:spPr bwMode="auto">
          <a:xfrm>
            <a:off x="4695213" y="3900035"/>
            <a:ext cx="2984014" cy="772111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  <a:gd name="connsiteX0" fmla="*/ 1746 w 10012"/>
              <a:gd name="connsiteY0" fmla="*/ 7518 h 9358"/>
              <a:gd name="connsiteX1" fmla="*/ 465 w 10012"/>
              <a:gd name="connsiteY1" fmla="*/ 2078 h 9358"/>
              <a:gd name="connsiteX2" fmla="*/ 9238 w 10012"/>
              <a:gd name="connsiteY2" fmla="*/ 278 h 9358"/>
              <a:gd name="connsiteX3" fmla="*/ 9238 w 10012"/>
              <a:gd name="connsiteY3" fmla="*/ 7518 h 9358"/>
              <a:gd name="connsiteX4" fmla="*/ 6235 w 10012"/>
              <a:gd name="connsiteY4" fmla="*/ 9358 h 9358"/>
              <a:gd name="connsiteX5" fmla="*/ 1746 w 10012"/>
              <a:gd name="connsiteY5" fmla="*/ 7518 h 9358"/>
              <a:gd name="connsiteX0" fmla="*/ 1794 w 10588"/>
              <a:gd name="connsiteY0" fmla="*/ 6864 h 8830"/>
              <a:gd name="connsiteX1" fmla="*/ 514 w 10588"/>
              <a:gd name="connsiteY1" fmla="*/ 1051 h 8830"/>
              <a:gd name="connsiteX2" fmla="*/ 10008 w 10588"/>
              <a:gd name="connsiteY2" fmla="*/ 545 h 8830"/>
              <a:gd name="connsiteX3" fmla="*/ 9277 w 10588"/>
              <a:gd name="connsiteY3" fmla="*/ 6864 h 8830"/>
              <a:gd name="connsiteX4" fmla="*/ 6278 w 10588"/>
              <a:gd name="connsiteY4" fmla="*/ 8830 h 8830"/>
              <a:gd name="connsiteX5" fmla="*/ 1794 w 10588"/>
              <a:gd name="connsiteY5" fmla="*/ 6864 h 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8" h="8830">
                <a:moveTo>
                  <a:pt x="1794" y="6864"/>
                </a:moveTo>
                <a:cubicBezTo>
                  <a:pt x="833" y="5568"/>
                  <a:pt x="-855" y="2104"/>
                  <a:pt x="514" y="1051"/>
                </a:cubicBezTo>
                <a:cubicBezTo>
                  <a:pt x="1883" y="-2"/>
                  <a:pt x="8548" y="-424"/>
                  <a:pt x="10008" y="545"/>
                </a:cubicBezTo>
                <a:cubicBezTo>
                  <a:pt x="11468" y="1514"/>
                  <a:pt x="9771" y="5239"/>
                  <a:pt x="9277" y="6864"/>
                </a:cubicBezTo>
                <a:cubicBezTo>
                  <a:pt x="8783" y="8488"/>
                  <a:pt x="7530" y="8830"/>
                  <a:pt x="6278" y="8830"/>
                </a:cubicBezTo>
                <a:cubicBezTo>
                  <a:pt x="5024" y="8830"/>
                  <a:pt x="2755" y="8160"/>
                  <a:pt x="1794" y="68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5063444" y="3046458"/>
            <a:ext cx="22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Studna nebo pramen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495769" y="4925102"/>
            <a:ext cx="232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Nepropustná hornina</a:t>
            </a:r>
          </a:p>
          <a:p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8172400" y="324129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ůda</a:t>
            </a:r>
            <a:endParaRPr lang="cs-CZ" dirty="0"/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5076056" y="2299941"/>
            <a:ext cx="0" cy="16736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0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22"/>
          <p:cNvSpPr>
            <a:spLocks/>
          </p:cNvSpPr>
          <p:nvPr/>
        </p:nvSpPr>
        <p:spPr bwMode="auto">
          <a:xfrm>
            <a:off x="217940" y="3792085"/>
            <a:ext cx="299864" cy="215900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202462" y="4233664"/>
            <a:ext cx="240506" cy="2444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>
            <a:off x="457266" y="5135563"/>
            <a:ext cx="348619" cy="3968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4" name="Freeform 22"/>
          <p:cNvSpPr>
            <a:spLocks/>
          </p:cNvSpPr>
          <p:nvPr/>
        </p:nvSpPr>
        <p:spPr bwMode="auto">
          <a:xfrm>
            <a:off x="1355403" y="3900035"/>
            <a:ext cx="240506" cy="244475"/>
          </a:xfrm>
          <a:custGeom>
            <a:avLst/>
            <a:gdLst>
              <a:gd name="T0" fmla="*/ 38 w 303"/>
              <a:gd name="T1" fmla="*/ 204 h 250"/>
              <a:gd name="T2" fmla="*/ 38 w 303"/>
              <a:gd name="T3" fmla="*/ 68 h 250"/>
              <a:gd name="T4" fmla="*/ 265 w 303"/>
              <a:gd name="T5" fmla="*/ 23 h 250"/>
              <a:gd name="T6" fmla="*/ 265 w 303"/>
              <a:gd name="T7" fmla="*/ 204 h 250"/>
              <a:gd name="T8" fmla="*/ 174 w 303"/>
              <a:gd name="T9" fmla="*/ 250 h 250"/>
              <a:gd name="T10" fmla="*/ 38 w 303"/>
              <a:gd name="T11" fmla="*/ 20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250">
                <a:moveTo>
                  <a:pt x="38" y="204"/>
                </a:moveTo>
                <a:cubicBezTo>
                  <a:pt x="15" y="174"/>
                  <a:pt x="0" y="98"/>
                  <a:pt x="38" y="68"/>
                </a:cubicBezTo>
                <a:cubicBezTo>
                  <a:pt x="76" y="38"/>
                  <a:pt x="227" y="0"/>
                  <a:pt x="265" y="23"/>
                </a:cubicBezTo>
                <a:cubicBezTo>
                  <a:pt x="303" y="46"/>
                  <a:pt x="280" y="166"/>
                  <a:pt x="265" y="204"/>
                </a:cubicBezTo>
                <a:cubicBezTo>
                  <a:pt x="250" y="242"/>
                  <a:pt x="212" y="250"/>
                  <a:pt x="174" y="250"/>
                </a:cubicBezTo>
                <a:cubicBezTo>
                  <a:pt x="136" y="250"/>
                  <a:pt x="61" y="234"/>
                  <a:pt x="38" y="2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923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a\Desktop\Tomice,_stud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8846"/>
            <a:ext cx="4725089" cy="611915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1187624" y="0"/>
            <a:ext cx="2088232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 </a:t>
            </a:r>
            <a:r>
              <a:rPr lang="cs-CZ" sz="2400" dirty="0" smtClean="0"/>
              <a:t>Studna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724128" y="0"/>
            <a:ext cx="2664296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 </a:t>
            </a:r>
            <a:r>
              <a:rPr lang="cs-CZ" sz="2400" dirty="0" smtClean="0"/>
              <a:t>Pohled do studny</a:t>
            </a:r>
            <a:endParaRPr lang="cs-CZ" sz="2400" b="1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Bour_Pless_(ennen).jpg (640×48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773632" y="1487631"/>
            <a:ext cx="6137564" cy="460317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92664"/>
          </a:xfrm>
        </p:spPr>
        <p:txBody>
          <a:bodyPr>
            <a:noAutofit/>
          </a:bodyPr>
          <a:lstStyle/>
          <a:p>
            <a:r>
              <a:rPr lang="cs-CZ" sz="4000" b="1" dirty="0"/>
              <a:t>Úkol</a:t>
            </a:r>
            <a:r>
              <a:rPr lang="cs-CZ" sz="4000" dirty="0"/>
              <a:t>: </a:t>
            </a:r>
            <a:r>
              <a:rPr lang="cs-CZ" sz="4000" dirty="0" smtClean="0"/>
              <a:t>Poznáš </a:t>
            </a:r>
            <a:r>
              <a:rPr lang="cs-CZ" sz="4000" dirty="0"/>
              <a:t>tento zvláštní typ pramene?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4" y="1017640"/>
            <a:ext cx="7296122" cy="5042337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7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97859" y="1032336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355859" y="4799978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782001" y="1032336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746167" y="1017641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788719" y="3529745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97859" y="4797641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746167" y="3537641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40001" y="4799978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240001" y="2277641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267512" y="1032336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88167" y="3552336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746167" y="4797641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746167" y="2277641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351512" y="3541174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324001" y="1032336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813859" y="2292336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809512" y="4812336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920474" y="2320828"/>
            <a:ext cx="1458000" cy="12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330719" y="2320828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920474" y="3580828"/>
            <a:ext cx="1458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287909" y="1074440"/>
            <a:ext cx="2446183" cy="9144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GEJZÍR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222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483768" y="188640"/>
            <a:ext cx="40324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Povrchová voda</a:t>
            </a:r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611560" y="1354058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Tekoucí 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300192" y="1354058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/>
              <a:t>Nádrže</a:t>
            </a:r>
            <a:endParaRPr lang="cs-CZ" sz="22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475656" y="836712"/>
            <a:ext cx="1008112" cy="476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516216" y="836712"/>
            <a:ext cx="936104" cy="476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OPVK_hor_zakladni_logolink_RGB_c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Helena\Desktop\800px-Gentau_Pic_du_Midi_Ossa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/>
          <a:stretch/>
        </p:blipFill>
        <p:spPr bwMode="auto">
          <a:xfrm>
            <a:off x="4910337" y="2560777"/>
            <a:ext cx="4085979" cy="32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elena\Desktop\800px-Alpine_stre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"/>
          <a:stretch/>
        </p:blipFill>
        <p:spPr bwMode="auto">
          <a:xfrm>
            <a:off x="179512" y="2560777"/>
            <a:ext cx="4105832" cy="32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76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927</TotalTime>
  <Words>728</Words>
  <Application>Microsoft Office PowerPoint</Application>
  <PresentationFormat>Předvádění na obrazovce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Tok</vt:lpstr>
      <vt:lpstr>Výchozí návrh</vt:lpstr>
      <vt:lpstr>Neživá příroda - voda</vt:lpstr>
      <vt:lpstr>Anotace:</vt:lpstr>
      <vt:lpstr>Voda</vt:lpstr>
      <vt:lpstr>Rozdělení zásob vody na Zemi</vt:lpstr>
      <vt:lpstr>Prezentace aplikace PowerPoint</vt:lpstr>
      <vt:lpstr>Prezentace aplikace PowerPoint</vt:lpstr>
      <vt:lpstr>Prezentace aplikace PowerPoint</vt:lpstr>
      <vt:lpstr>Úkol: Poznáš tento zvláštní typ pramene?</vt:lpstr>
      <vt:lpstr>Prezentace aplikace PowerPoint</vt:lpstr>
      <vt:lpstr>Koloběh vody</vt:lpstr>
      <vt:lpstr>Prezentace aplikace PowerPoint</vt:lpstr>
      <vt:lpstr>Skupenství vody</vt:lpstr>
      <vt:lpstr>ÚKOL:  Doplň text slovy z nápovědy. Doplněný text přepiš do sešitu.</vt:lpstr>
      <vt:lpstr>ŘEŠENÍ ÚKOLU</vt:lpstr>
      <vt:lpstr>ÚKOL: Odpověz na otázky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Neživá příroda - voda</dc:title>
  <dc:creator>Helena</dc:creator>
  <cp:lastModifiedBy>ucitel</cp:lastModifiedBy>
  <cp:revision>75</cp:revision>
  <dcterms:created xsi:type="dcterms:W3CDTF">2013-01-19T10:06:40Z</dcterms:created>
  <dcterms:modified xsi:type="dcterms:W3CDTF">2014-10-21T12:56:25Z</dcterms:modified>
</cp:coreProperties>
</file>