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5" r:id="rId3"/>
    <p:sldId id="273" r:id="rId4"/>
    <p:sldId id="275" r:id="rId5"/>
    <p:sldId id="272" r:id="rId6"/>
    <p:sldId id="276" r:id="rId7"/>
    <p:sldId id="277" r:id="rId8"/>
    <p:sldId id="278" r:id="rId9"/>
    <p:sldId id="282" r:id="rId10"/>
    <p:sldId id="259" r:id="rId11"/>
    <p:sldId id="271" r:id="rId12"/>
    <p:sldId id="270" r:id="rId13"/>
    <p:sldId id="269" r:id="rId14"/>
    <p:sldId id="274" r:id="rId15"/>
    <p:sldId id="279" r:id="rId16"/>
    <p:sldId id="280" r:id="rId17"/>
    <p:sldId id="281" r:id="rId18"/>
    <p:sldId id="268" r:id="rId19"/>
    <p:sldId id="26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2ADD-719A-4328-BB5E-6F6CEFD03D1B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AAB25-CC96-430C-BC55-C9E540F1B9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07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AAB25-CC96-430C-BC55-C9E540F1B9D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25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85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71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59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64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93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73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74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57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26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F776-015F-44E4-A2BE-B550F6DA20B5}" type="datetimeFigureOut">
              <a:rPr lang="cs-CZ" smtClean="0"/>
              <a:pPr/>
              <a:t>11. 11. 2014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0885-455F-4C53-A8E8-B7E43E3E6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1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hihuahua1_bvdb.jpg" TargetMode="External"/><Relationship Id="rId5" Type="http://schemas.openxmlformats.org/officeDocument/2006/relationships/hyperlink" Target="http://commons.wikimedia.org/wiki/File:Spitz.jpg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4/4c/Spitz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4/4c/Chihuahua1_bvdb.jpg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 domácí 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smtClean="0"/>
              <a:t>Pří_177_Rozmanitost </a:t>
            </a:r>
            <a:r>
              <a:rPr lang="cs-CZ" b="1" dirty="0" err="1" smtClean="0"/>
              <a:t>přírody_Pes</a:t>
            </a:r>
            <a:r>
              <a:rPr lang="cs-CZ" b="1" dirty="0" smtClean="0"/>
              <a:t> domácí 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Eliška </a:t>
            </a:r>
            <a:r>
              <a:rPr lang="cs-CZ" b="1" dirty="0" err="1" smtClean="0"/>
              <a:t>Galíková</a:t>
            </a:r>
            <a:r>
              <a:rPr lang="cs-CZ" b="1" dirty="0" smtClean="0"/>
              <a:t> 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58206019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Stavba těla</a:t>
            </a:r>
            <a:endParaRPr lang="cs-CZ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Soubor:Anatomy d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179840" cy="41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80312" y="14847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stop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12360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morda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12360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krk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12360" y="397549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lopatka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4725144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loket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83488" y="5373216"/>
            <a:ext cx="156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</a:t>
            </a:r>
            <a:r>
              <a:rPr lang="cs-CZ" b="1" dirty="0" smtClean="0"/>
              <a:t>rudní končetina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91680" y="13181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záď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568" y="384620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stehno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5292" y="4344822"/>
            <a:ext cx="1080120" cy="38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hlezno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490981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pánevní       končetiny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067944" y="150278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kohoutek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403648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koleno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275856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tlapy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01824" y="3429000"/>
            <a:ext cx="127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ocas</a:t>
            </a:r>
            <a:endParaRPr lang="cs-CZ" sz="2000" b="1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701824" y="3798332"/>
            <a:ext cx="17099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701824" y="4160158"/>
            <a:ext cx="2574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485292" y="4725143"/>
            <a:ext cx="14224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323528" y="5556141"/>
            <a:ext cx="1872208" cy="5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Přímá spojnice se šipkou 2048"/>
          <p:cNvCxnSpPr/>
          <p:nvPr/>
        </p:nvCxnSpPr>
        <p:spPr>
          <a:xfrm>
            <a:off x="2411760" y="1669450"/>
            <a:ext cx="1008112" cy="1336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Přímá spojnice 2051"/>
          <p:cNvCxnSpPr/>
          <p:nvPr/>
        </p:nvCxnSpPr>
        <p:spPr>
          <a:xfrm>
            <a:off x="1565412" y="1669450"/>
            <a:ext cx="846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Přímá spojnice se šipkou 2054"/>
          <p:cNvCxnSpPr/>
          <p:nvPr/>
        </p:nvCxnSpPr>
        <p:spPr>
          <a:xfrm>
            <a:off x="5076056" y="1854116"/>
            <a:ext cx="216024" cy="96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Přímá spojnice 2056"/>
          <p:cNvCxnSpPr/>
          <p:nvPr/>
        </p:nvCxnSpPr>
        <p:spPr>
          <a:xfrm>
            <a:off x="4067944" y="185411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Přímá spojnice se šipkou 2058"/>
          <p:cNvCxnSpPr/>
          <p:nvPr/>
        </p:nvCxnSpPr>
        <p:spPr>
          <a:xfrm flipV="1">
            <a:off x="2195736" y="4725143"/>
            <a:ext cx="1224136" cy="1881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Přímá spojnice 2060"/>
          <p:cNvCxnSpPr/>
          <p:nvPr/>
        </p:nvCxnSpPr>
        <p:spPr>
          <a:xfrm flipH="1">
            <a:off x="1403648" y="660664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Přímá spojnice se šipkou 2062"/>
          <p:cNvCxnSpPr/>
          <p:nvPr/>
        </p:nvCxnSpPr>
        <p:spPr>
          <a:xfrm flipV="1">
            <a:off x="3923928" y="5373216"/>
            <a:ext cx="144016" cy="1233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Přímá spojnice 2064"/>
          <p:cNvCxnSpPr/>
          <p:nvPr/>
        </p:nvCxnSpPr>
        <p:spPr>
          <a:xfrm>
            <a:off x="3275856" y="660664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Přímá spojnice se šipkou 2070"/>
          <p:cNvCxnSpPr/>
          <p:nvPr/>
        </p:nvCxnSpPr>
        <p:spPr>
          <a:xfrm flipH="1" flipV="1">
            <a:off x="5796136" y="5696381"/>
            <a:ext cx="1872208" cy="337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Přímá spojnice 2072"/>
          <p:cNvCxnSpPr/>
          <p:nvPr/>
        </p:nvCxnSpPr>
        <p:spPr>
          <a:xfrm>
            <a:off x="7668344" y="6034151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Přímá spojnice se šipkou 2074"/>
          <p:cNvCxnSpPr/>
          <p:nvPr/>
        </p:nvCxnSpPr>
        <p:spPr>
          <a:xfrm flipH="1" flipV="1">
            <a:off x="6084168" y="4534982"/>
            <a:ext cx="1584176" cy="559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Přímá spojnice 2076"/>
          <p:cNvCxnSpPr/>
          <p:nvPr/>
        </p:nvCxnSpPr>
        <p:spPr>
          <a:xfrm>
            <a:off x="7668344" y="5094476"/>
            <a:ext cx="809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Přímá spojnice se šipkou 2078"/>
          <p:cNvCxnSpPr/>
          <p:nvPr/>
        </p:nvCxnSpPr>
        <p:spPr>
          <a:xfrm flipH="1" flipV="1">
            <a:off x="5652120" y="3613666"/>
            <a:ext cx="2160240" cy="731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Přímá spojnice 1024"/>
          <p:cNvCxnSpPr/>
          <p:nvPr/>
        </p:nvCxnSpPr>
        <p:spPr>
          <a:xfrm>
            <a:off x="7812360" y="4344823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Přímá spojnice se šipkou 1027"/>
          <p:cNvCxnSpPr/>
          <p:nvPr/>
        </p:nvCxnSpPr>
        <p:spPr>
          <a:xfrm flipH="1" flipV="1">
            <a:off x="6732240" y="3613666"/>
            <a:ext cx="93610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Přímá spojnice 1029"/>
          <p:cNvCxnSpPr>
            <a:endCxn id="6" idx="2"/>
          </p:cNvCxnSpPr>
          <p:nvPr/>
        </p:nvCxnSpPr>
        <p:spPr>
          <a:xfrm>
            <a:off x="7668344" y="379833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Přímá spojnice se šipkou 1032"/>
          <p:cNvCxnSpPr/>
          <p:nvPr/>
        </p:nvCxnSpPr>
        <p:spPr>
          <a:xfrm flipH="1">
            <a:off x="7380312" y="300624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Přímá spojnice se šipkou 1035"/>
          <p:cNvCxnSpPr/>
          <p:nvPr/>
        </p:nvCxnSpPr>
        <p:spPr>
          <a:xfrm flipH="1">
            <a:off x="7200292" y="1854116"/>
            <a:ext cx="180020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Přímá spojnice 1037"/>
          <p:cNvCxnSpPr/>
          <p:nvPr/>
        </p:nvCxnSpPr>
        <p:spPr>
          <a:xfrm>
            <a:off x="7380312" y="185411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89" y="6040725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0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9/97/Chrup_psa_%C4%8Desk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02" y="886408"/>
            <a:ext cx="653809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1696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Chrup psa</a:t>
            </a:r>
            <a:endParaRPr lang="cs-CZ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i="1" dirty="0" smtClean="0"/>
              <a:t>Srst a zbarvení srsti</a:t>
            </a:r>
            <a:endParaRPr lang="cs-CZ" sz="4400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12160" y="2672400"/>
            <a:ext cx="268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Dlouhá srst s podstatou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64752" y="322639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Hladká srst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2759195"/>
            <a:ext cx="192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Hedvábná srst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06340" y="5188971"/>
            <a:ext cx="243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Kudrnatá nelínající srst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3520" y="515140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Hrubá srst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44555" y="57469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Zvláštní druh srsti</a:t>
            </a:r>
            <a:endParaRPr lang="cs-CZ" dirty="0"/>
          </a:p>
        </p:txBody>
      </p:sp>
      <p:pic>
        <p:nvPicPr>
          <p:cNvPr id="1026" name="Picture 2" descr="Soubor:Helos 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60594"/>
            <a:ext cx="2134022" cy="15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2/27/Short-haired-Dachshund.jpg/120px-Short-haired-Dachshu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66" y="1657723"/>
            <a:ext cx="2103568" cy="15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f/f6/Yorkshire_teriery_522.jpg/120px-Yorkshire_teriery_5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0" y="1030089"/>
            <a:ext cx="2139100" cy="172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c/c7/Miniature_Poodle_stacked.jpg/120px-Miniature_Poodle_stack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6973"/>
            <a:ext cx="2002103" cy="19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a/a1/Airedale-terrier-charles14m.jpg/120px-Airedale-terrier-charles14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9" y="3497623"/>
            <a:ext cx="1879465" cy="158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8/8b/Komondor_delvin.jpg/113px-Komondor_delv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63" y="3670468"/>
            <a:ext cx="1954974" cy="20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2" y="-230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sphotos-e.ak.fbcdn.net/hphotos-ak-prn1/521665_583137771705823_200282198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56" y="1772816"/>
            <a:ext cx="6921963" cy="41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67946" y="61032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Z</a:t>
            </a:r>
            <a:r>
              <a:rPr lang="cs-CZ" sz="2000" b="1" i="1" dirty="0"/>
              <a:t> téměř 37tisíc nejkrásnějších pejsků z celé republiky, vybrali lidé v internetovém hlasování televize Nova </a:t>
            </a:r>
            <a:r>
              <a:rPr lang="cs-CZ" sz="2000" b="1" i="1" dirty="0" err="1" smtClean="0"/>
              <a:t>Little</a:t>
            </a:r>
            <a:r>
              <a:rPr lang="cs-CZ" sz="2000" b="1" i="1" dirty="0" smtClean="0"/>
              <a:t> </a:t>
            </a:r>
            <a:r>
              <a:rPr lang="cs-CZ" sz="2000" b="1" i="1" dirty="0" err="1"/>
              <a:t>Jay</a:t>
            </a:r>
            <a:r>
              <a:rPr lang="cs-CZ" sz="2000" b="1" i="1" dirty="0"/>
              <a:t>, Bernského salašnického </a:t>
            </a:r>
            <a:r>
              <a:rPr lang="cs-CZ" sz="2000" b="1" i="1" dirty="0" smtClean="0"/>
              <a:t>psa. Majitelé jsou manželé Chovancovi z Březnice u Zlína.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20614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-25204" y="18863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i="1" dirty="0" smtClean="0"/>
              <a:t>Opakování</a:t>
            </a:r>
            <a:endParaRPr lang="cs-CZ" sz="4400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126876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25707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Rozhodněte správná tvrzení</a:t>
            </a:r>
            <a:endParaRPr lang="cs-CZ" sz="3600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2455" y="2154521"/>
            <a:ext cx="6003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Patří pes do třídy savců?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8951" y="2862407"/>
            <a:ext cx="652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Má pes zatažitelné drápky?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2847018"/>
            <a:ext cx="134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7482" y="3570293"/>
            <a:ext cx="644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 nejmenší plemeno čivava?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97482" y="4365104"/>
            <a:ext cx="7317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 největší plemeno Bernský Salašnický?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461816" y="3577042"/>
            <a:ext cx="2589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ANO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500499" y="4509120"/>
            <a:ext cx="222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ANO /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20856" y="2161983"/>
            <a:ext cx="154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ANO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12360" y="2161983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16722" y="2169049"/>
            <a:ext cx="19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/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420856" y="2847018"/>
            <a:ext cx="18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ANO /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591578" y="3577042"/>
            <a:ext cx="134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/ NE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867905" y="4537573"/>
            <a:ext cx="1066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87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228" y="2012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Opakování </a:t>
            </a:r>
            <a:endParaRPr lang="cs-CZ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7218" y="1285056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Jezevčík má: </a:t>
            </a:r>
            <a:endParaRPr lang="cs-CZ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58202" y="134661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a) hedvábnou srst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90067" y="220486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b) hladkou srst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90067" y="3084349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c) kudrnatou srst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5856" y="393955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Pudl má: </a:t>
            </a:r>
            <a:endParaRPr lang="cs-CZ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773047" y="4001113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a) kudrnatou nelínající srst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26154" y="474566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b) dlouhou srst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73047" y="5453547"/>
            <a:ext cx="415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c) hrubou srst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3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 flipH="1">
            <a:off x="0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Opakování </a:t>
            </a:r>
            <a:endParaRPr lang="cs-CZ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268760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Hrají si psi: </a:t>
            </a:r>
            <a:endParaRPr lang="cs-CZ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206084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j</a:t>
            </a:r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 když jsou štěňata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19872" y="278092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 celý život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206084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eradi si hrají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07504" y="371703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Delšího věku se dožívají: </a:t>
            </a:r>
            <a:endParaRPr lang="cs-CZ" sz="4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15616" y="479715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itchFamily="18" charset="-78"/>
                <a:cs typeface="Andalus" pitchFamily="18" charset="-78"/>
              </a:rPr>
              <a:t>malá plemena </a:t>
            </a:r>
            <a:endParaRPr lang="cs-CZ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44008" y="479715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itchFamily="18" charset="-78"/>
                <a:cs typeface="Andalus" pitchFamily="18" charset="-78"/>
              </a:rPr>
              <a:t>velká plemena</a:t>
            </a:r>
            <a:endParaRPr lang="cs-CZ" sz="4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9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504" y="1524361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Psi přijímají potravu: </a:t>
            </a:r>
            <a:endParaRPr lang="cs-CZ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76086" y="232623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Andalus" pitchFamily="18" charset="-78"/>
                <a:cs typeface="Andalus" pitchFamily="18" charset="-78"/>
              </a:rPr>
              <a:t>a) hltavým způsobem </a:t>
            </a:r>
            <a:endParaRPr lang="cs-CZ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79712" y="3284984"/>
            <a:ext cx="677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b) vychutnávají si ji pomalu 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Opakování </a:t>
            </a:r>
            <a:endParaRPr lang="cs-CZ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87918" y="4170632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c) je vybíravý, vychutnává si      </a:t>
            </a:r>
          </a:p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jen granule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17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23808" y="313327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 smtClean="0"/>
              <a:t>Zdroje</a:t>
            </a:r>
            <a:endParaRPr lang="cs-CZ" sz="4400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8566" y="116082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i="1" dirty="0"/>
              <a:t>ČLOVĚK A JEHO SVĚT, </a:t>
            </a:r>
            <a:r>
              <a:rPr lang="en-US" i="1" dirty="0" err="1"/>
              <a:t>Přírodověda</a:t>
            </a:r>
            <a:r>
              <a:rPr lang="en-US" i="1" dirty="0"/>
              <a:t> pro 4. </a:t>
            </a:r>
            <a:r>
              <a:rPr lang="en-US" i="1" dirty="0" err="1"/>
              <a:t>ročník</a:t>
            </a:r>
            <a:r>
              <a:rPr lang="en-US" i="1" dirty="0"/>
              <a:t>. </a:t>
            </a:r>
            <a:r>
              <a:rPr lang="cs-CZ" i="1" dirty="0" smtClean="0"/>
              <a:t>Štiková, Věra. </a:t>
            </a:r>
            <a:r>
              <a:rPr lang="en-US" i="1" dirty="0" smtClean="0"/>
              <a:t>NOVÁ </a:t>
            </a:r>
            <a:r>
              <a:rPr lang="en-US" i="1" dirty="0"/>
              <a:t>ŠKOLA, </a:t>
            </a:r>
            <a:r>
              <a:rPr lang="en-US" i="1" dirty="0" err="1"/>
              <a:t>s.r.o</a:t>
            </a:r>
            <a:r>
              <a:rPr lang="en-US" i="1" dirty="0"/>
              <a:t>., 2010. </a:t>
            </a:r>
            <a:endParaRPr lang="cs-CZ" i="1" dirty="0" smtClean="0"/>
          </a:p>
          <a:p>
            <a:pPr lvl="0"/>
            <a:r>
              <a:rPr lang="cs-CZ" i="1" dirty="0" smtClean="0"/>
              <a:t>     </a:t>
            </a:r>
            <a:r>
              <a:rPr lang="en-US" i="1" dirty="0" smtClean="0"/>
              <a:t>ISBN </a:t>
            </a:r>
            <a:r>
              <a:rPr lang="en-US" i="1" dirty="0"/>
              <a:t>978–80–7289–211–2.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8566" y="191683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/>
              <a:t>Yorkshire</a:t>
            </a:r>
            <a:r>
              <a:rPr lang="cs-CZ" dirty="0"/>
              <a:t> </a:t>
            </a:r>
            <a:r>
              <a:rPr lang="cs-CZ" dirty="0" err="1"/>
              <a:t>teriery</a:t>
            </a:r>
            <a:r>
              <a:rPr lang="cs-CZ" dirty="0"/>
              <a:t> 522.jpg.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9.5.2006 [cit. 2013-04-19]. Dostupné z: http://cs.wikipedia.org/wiki/Soubor:Yorkshire_teriery_522.jpg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273350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Anatomy dog.png.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2.6.2006 [cit. 2013-04-19]. Dostupné z: http://cs.wikipedia.org/wiki/Soubor:Anatomy_dog.png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365683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Chrup psa česky.png.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2013-04-19]. Dostupné z: http://cs.wikipedia.org/wiki/Soubor:Chrup_psa_%C4%8Desky.png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463684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/>
              <a:t>Helos</a:t>
            </a:r>
            <a:r>
              <a:rPr lang="cs-CZ" dirty="0"/>
              <a:t> 11.jpg.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10.4.2009 [cit. 2013-04-19]. Dostupné z: http://cs.wikipedia.org/wiki/Soubor:Helos_11.jpg</a:t>
            </a:r>
          </a:p>
        </p:txBody>
      </p:sp>
    </p:spTree>
    <p:extLst>
      <p:ext uri="{BB962C8B-B14F-4D97-AF65-F5344CB8AC3E}">
        <p14:creationId xmlns:p14="http://schemas.microsoft.com/office/powerpoint/2010/main" val="20614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0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Short-haired-Dachshund.jpg.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21.1.2008 [cit. 2013-04-19]. Dostupné z: http://cs.wikipedia.org/wiki/Soubor:Short-haired-Dachshund.jpg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980728"/>
            <a:ext cx="804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/>
              <a:t>Miniature</a:t>
            </a:r>
            <a:r>
              <a:rPr lang="cs-CZ" dirty="0"/>
              <a:t> </a:t>
            </a:r>
            <a:r>
              <a:rPr lang="cs-CZ" dirty="0" err="1"/>
              <a:t>Poodle</a:t>
            </a:r>
            <a:r>
              <a:rPr lang="cs-CZ" dirty="0"/>
              <a:t> stacked.jpg.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18.7.2007 [cit. 2013-04-19]. Dostupné z: http://cs.wikipedia.org/wiki/Soubor:Miniature_Poodle_stacked.jpg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988840"/>
            <a:ext cx="847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Airedale-terrier-charles14m.jpg.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6.9.2011 [cit. 2013-04-19]. Dostupné z: http://cs.wikipedia.org/wiki/Soubor:Airedale-terrier-charles14m.jpg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2924944"/>
            <a:ext cx="8262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Komondor delvin.jpg.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14.9.2009 [cit. 2013-04-19]. Dostupné z: http://cs.wikipedia.org/wiki/Soubor:Komondor_delvin.jpg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3528" y="38610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</a:t>
            </a:r>
            <a:r>
              <a:rPr lang="en-US" dirty="0" smtClean="0"/>
              <a:t>Spitz. In: </a:t>
            </a:r>
            <a:r>
              <a:rPr lang="en-US" i="1" dirty="0" smtClean="0"/>
              <a:t>Wikipedia: the free encyclopedia</a:t>
            </a:r>
            <a:r>
              <a:rPr lang="en-US" dirty="0" smtClean="0"/>
              <a:t> [online]. San Francisco (CA): </a:t>
            </a:r>
            <a:r>
              <a:rPr lang="cs-CZ" dirty="0" smtClean="0"/>
              <a:t>   </a:t>
            </a:r>
            <a:r>
              <a:rPr lang="en-US" dirty="0" smtClean="0"/>
              <a:t>Wikimedia Foundation, 2001-, 6.1.2007 [cit. 2014-10-12]. </a:t>
            </a:r>
            <a:r>
              <a:rPr lang="en-US" dirty="0" err="1" smtClean="0"/>
              <a:t>Dostupné</a:t>
            </a:r>
            <a:r>
              <a:rPr lang="en-US" dirty="0" smtClean="0"/>
              <a:t> z: </a:t>
            </a:r>
            <a:r>
              <a:rPr lang="en-US" dirty="0" smtClean="0">
                <a:hlinkClick r:id="rId5"/>
              </a:rPr>
              <a:t>http://commons.wikimedia.org/wiki/File:Spitz.jpg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323528" y="494116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 Chihuahua1 </a:t>
            </a:r>
            <a:r>
              <a:rPr lang="cs-CZ" dirty="0" err="1" smtClean="0"/>
              <a:t>bvdb</a:t>
            </a:r>
            <a:r>
              <a:rPr lang="cs-CZ" dirty="0" smtClean="0"/>
              <a:t>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21.7.2011 [cit. 2014-10-12]. Dostupné z: </a:t>
            </a:r>
            <a:r>
              <a:rPr lang="cs-CZ" dirty="0" smtClean="0">
                <a:hlinkClick r:id="rId6"/>
              </a:rPr>
              <a:t>http://commons.wikimedia.org/wiki/File:Chihuahua1_bvdb.jpg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4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k seznámení žáků se psem domácím.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rozvíjí nově získané vědomosti a dovednosti žáků o psovi domácím.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určen pro předmět přírodověda a ročník čtvrtý.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</a:t>
            </a:r>
          </a:p>
          <a:p>
            <a:pPr lvl="0"/>
            <a:r>
              <a:rPr lang="en-US" i="1" dirty="0"/>
              <a:t>ČLOVĚK A JEHO SVĚT, </a:t>
            </a:r>
            <a:r>
              <a:rPr lang="en-US" i="1" dirty="0" err="1"/>
              <a:t>Přírodověda</a:t>
            </a:r>
            <a:r>
              <a:rPr lang="en-US" i="1" dirty="0"/>
              <a:t> pro 4. </a:t>
            </a:r>
            <a:r>
              <a:rPr lang="en-US" i="1" dirty="0" err="1"/>
              <a:t>ročník</a:t>
            </a:r>
            <a:r>
              <a:rPr lang="en-US" i="1" dirty="0"/>
              <a:t>. </a:t>
            </a:r>
            <a:r>
              <a:rPr lang="cs-CZ" i="1" dirty="0" smtClean="0"/>
              <a:t>Štiková, Věra. </a:t>
            </a:r>
          </a:p>
          <a:p>
            <a:pPr lvl="0"/>
            <a:r>
              <a:rPr lang="en-US" i="1" dirty="0" smtClean="0"/>
              <a:t>NOVÁ </a:t>
            </a:r>
            <a:r>
              <a:rPr lang="en-US" i="1" dirty="0"/>
              <a:t>ŠKOLA, </a:t>
            </a:r>
            <a:r>
              <a:rPr lang="en-US" i="1" dirty="0" err="1"/>
              <a:t>s.r.o</a:t>
            </a:r>
            <a:r>
              <a:rPr lang="en-US" i="1" dirty="0"/>
              <a:t>., 2010. </a:t>
            </a:r>
            <a:r>
              <a:rPr lang="cs-CZ" i="1" dirty="0"/>
              <a:t> </a:t>
            </a:r>
            <a:r>
              <a:rPr lang="en-US" i="1" dirty="0" smtClean="0"/>
              <a:t>ISBN </a:t>
            </a:r>
            <a:r>
              <a:rPr lang="en-US" i="1" dirty="0"/>
              <a:t>978–80–7289–211–2</a:t>
            </a:r>
            <a:r>
              <a:rPr lang="en-US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02138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ubor:Yorkshire teriery 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7" y="3435037"/>
            <a:ext cx="3483073" cy="28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7781" y="1412781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Základní pojmy</a:t>
            </a:r>
            <a:endParaRPr lang="cs-CZ" sz="4400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38804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Pes domácí</a:t>
            </a:r>
            <a:endParaRPr lang="cs-CZ" sz="60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2182222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Jméno: </a:t>
            </a:r>
            <a:r>
              <a:rPr lang="cs-CZ" sz="4400" dirty="0"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cs-CZ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es</a:t>
            </a:r>
            <a:endParaRPr lang="cs-CZ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314096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Třída: </a:t>
            </a:r>
            <a:r>
              <a:rPr lang="cs-CZ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savci</a:t>
            </a:r>
            <a:endParaRPr lang="cs-CZ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9735" y="407006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Řád: </a:t>
            </a:r>
            <a:r>
              <a:rPr lang="cs-CZ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šelmy</a:t>
            </a:r>
            <a:endParaRPr lang="cs-CZ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2025" y="5013176"/>
            <a:ext cx="3942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Čeleď: </a:t>
            </a:r>
            <a:r>
              <a:rPr lang="cs-CZ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psovití</a:t>
            </a:r>
            <a:endParaRPr lang="cs-CZ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14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7504" y="3645024"/>
            <a:ext cx="91297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/>
              <a:t>Délka života: </a:t>
            </a:r>
            <a:r>
              <a:rPr lang="cs-CZ" sz="4400" dirty="0"/>
              <a:t>velká plemena 8</a:t>
            </a:r>
            <a:r>
              <a:rPr lang="cs-CZ" sz="4400" b="1" dirty="0"/>
              <a:t> </a:t>
            </a:r>
            <a:r>
              <a:rPr lang="cs-CZ" sz="4400" dirty="0"/>
              <a:t>- 10 let,      	          </a:t>
            </a:r>
            <a:r>
              <a:rPr lang="cs-CZ" sz="4400" dirty="0" smtClean="0"/>
              <a:t>      malá </a:t>
            </a:r>
            <a:r>
              <a:rPr lang="cs-CZ" sz="4400" dirty="0"/>
              <a:t>plemena 12 – 14 </a:t>
            </a:r>
            <a:r>
              <a:rPr lang="cs-CZ" sz="4400" dirty="0" smtClean="0"/>
              <a:t>let</a:t>
            </a:r>
            <a:endParaRPr lang="cs-CZ" sz="4400" dirty="0"/>
          </a:p>
        </p:txBody>
      </p:sp>
      <p:sp>
        <p:nvSpPr>
          <p:cNvPr id="6" name="Obdélník 5"/>
          <p:cNvSpPr/>
          <p:nvPr/>
        </p:nvSpPr>
        <p:spPr>
          <a:xfrm>
            <a:off x="107504" y="1412776"/>
            <a:ext cx="4139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Druh: </a:t>
            </a:r>
            <a:r>
              <a:rPr lang="cs-CZ" sz="4400" dirty="0">
                <a:latin typeface="Andalus" panose="02020603050405020304" pitchFamily="18" charset="-78"/>
                <a:cs typeface="Andalus" panose="02020603050405020304" pitchFamily="18" charset="-78"/>
              </a:rPr>
              <a:t>vlk obecný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0690" y="332656"/>
            <a:ext cx="2022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Rod:</a:t>
            </a:r>
            <a:r>
              <a:rPr lang="cs-CZ" sz="4400" dirty="0">
                <a:latin typeface="Andalus" panose="02020603050405020304" pitchFamily="18" charset="-78"/>
                <a:cs typeface="Andalus" panose="02020603050405020304" pitchFamily="18" charset="-78"/>
              </a:rPr>
              <a:t> vlk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2564904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Kmen:</a:t>
            </a:r>
            <a:r>
              <a:rPr lang="cs-CZ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strunatci </a:t>
            </a:r>
            <a:endParaRPr lang="cs-CZ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File:Spitz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32656"/>
            <a:ext cx="3020015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áhled obrázku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558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Popis</a:t>
            </a:r>
            <a:endParaRPr lang="cs-CZ" sz="54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609" y="97913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Pes patří mezi psovité šelmy.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2649" y="1882567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Má štíhlé svalnaté tělo s mohutným hrudníkem. Na hrudník je nasazen svalnatý krk, který nese hlavu s prodlouženým čenichem.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9671" y="458112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Oči jsou menší, naopak ušní boltce jsou nápadné.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14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9718" y="1196752"/>
            <a:ext cx="87427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Tělo psa je zpravidla kryté srstí různé délky i struktury.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9718" y="11057"/>
            <a:ext cx="8994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Ocas psa je obecně středně dlouhý a jen málokdy je zcela rovný.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9718" y="2348880"/>
            <a:ext cx="8994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Končetiny jsou stavěny pro vytrvalost v chůzi i v běhu. Pes je prstochodec, našlapuje na pružné </a:t>
            </a:r>
            <a:r>
              <a:rPr lang="cs-CZ" sz="4000" dirty="0" err="1">
                <a:latin typeface="Andalus" panose="02020603050405020304" pitchFamily="18" charset="-78"/>
                <a:cs typeface="Andalus" panose="02020603050405020304" pitchFamily="18" charset="-78"/>
              </a:rPr>
              <a:t>nášlapové</a:t>
            </a:r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 polštáře, což jsou zrohovatělé bezprsté útvary na tlapkách, drápy jsou pevné, tupé a nezatažitelné. </a:t>
            </a: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233746"/>
            <a:ext cx="91340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Mezi dnešními plemeny psů existují obrovské rozdíly co do velikosti i tělesných proporcí: nejmenším plemenem je čivava, největším psem je irský vlkodav, nejtěžšími psy jsou bernardýn a anglický mastif.</a:t>
            </a: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File:Chihuahua1 bvd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56992"/>
            <a:ext cx="3524250" cy="306705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843808" y="53732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ndalus" pitchFamily="18" charset="-78"/>
                <a:cs typeface="Andalus" pitchFamily="18" charset="-78"/>
              </a:rPr>
              <a:t>čivava</a:t>
            </a:r>
            <a:endParaRPr lang="cs-CZ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Potravní chování </a:t>
            </a:r>
            <a:endParaRPr lang="cs-CZ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916832"/>
            <a:ext cx="8569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Žaludek má schopnost se roztáhnout. Pes často zvrací.  </a:t>
            </a:r>
            <a:endParaRPr lang="cs-CZ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50430" y="1274923"/>
            <a:ext cx="8340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Pes přijímá potravu po velkých kusech</a:t>
            </a:r>
            <a:r>
              <a:rPr lang="cs-CZ" dirty="0"/>
              <a:t>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512" y="3068960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itchFamily="18" charset="-78"/>
                <a:cs typeface="Andalus" pitchFamily="18" charset="-78"/>
              </a:rPr>
              <a:t>Méně aktivní psi by měli dostávat menší dávky krmiva, aktivní psi potřebují více potravy.</a:t>
            </a:r>
            <a:endParaRPr lang="cs-CZ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486916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ndalus" pitchFamily="18" charset="-78"/>
                <a:cs typeface="Andalus" pitchFamily="18" charset="-78"/>
              </a:rPr>
              <a:t>Psům bychom neměli dávat jídlo určené lidem, je pro ně tučné, kořeněné a slané. </a:t>
            </a:r>
            <a:endParaRPr lang="cs-CZ" sz="4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2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600" dirty="0">
                <a:latin typeface="Andalus" panose="02020603050405020304" pitchFamily="18" charset="-78"/>
                <a:cs typeface="Andalus" panose="02020603050405020304" pitchFamily="18" charset="-78"/>
              </a:rPr>
              <a:t>Hravé chování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980728"/>
            <a:ext cx="775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Psi si rádi hrají až do vysokého věku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7768" y="1688614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Projevuje se to například: </a:t>
            </a:r>
          </a:p>
          <a:p>
            <a:r>
              <a:rPr lang="cs-C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hrabáním </a:t>
            </a:r>
            <a:r>
              <a:rPr lang="cs-CZ" sz="4000" dirty="0">
                <a:latin typeface="Andalus" panose="02020603050405020304" pitchFamily="18" charset="-78"/>
                <a:cs typeface="Andalus" panose="02020603050405020304" pitchFamily="18" charset="-78"/>
              </a:rPr>
              <a:t>v zemi, hra s kameny nebo klacky, honění vlastního ocasu, nebo ničením předmětů. Přirozenější je pro psa sociální hra, kdy si hraje s člověkem nebo jiným psem.  </a:t>
            </a: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978"/>
            <a:ext cx="3653444" cy="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Předvádění na obrazovce (4:3)</PresentationFormat>
  <Paragraphs>121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Pes domácí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Galik</dc:creator>
  <cp:lastModifiedBy>Tomáš</cp:lastModifiedBy>
  <cp:revision>48</cp:revision>
  <dcterms:created xsi:type="dcterms:W3CDTF">2013-04-14T14:57:11Z</dcterms:created>
  <dcterms:modified xsi:type="dcterms:W3CDTF">2014-11-11T19:01:02Z</dcterms:modified>
</cp:coreProperties>
</file>