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5" r:id="rId2"/>
    <p:sldId id="266" r:id="rId3"/>
    <p:sldId id="258" r:id="rId4"/>
    <p:sldId id="268" r:id="rId5"/>
    <p:sldId id="260" r:id="rId6"/>
    <p:sldId id="271" r:id="rId7"/>
    <p:sldId id="270" r:id="rId8"/>
    <p:sldId id="261" r:id="rId9"/>
    <p:sldId id="269" r:id="rId10"/>
    <p:sldId id="259" r:id="rId11"/>
    <p:sldId id="272" r:id="rId12"/>
    <p:sldId id="273" r:id="rId13"/>
    <p:sldId id="262" r:id="rId14"/>
    <p:sldId id="274" r:id="rId15"/>
    <p:sldId id="263" r:id="rId16"/>
    <p:sldId id="277" r:id="rId17"/>
    <p:sldId id="275" r:id="rId18"/>
    <p:sldId id="276" r:id="rId19"/>
    <p:sldId id="264" r:id="rId20"/>
    <p:sldId id="267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8A49E-EAA4-433A-9DE1-9DBB483DA390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147C5-7AE8-47C9-84D1-A74588D338F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806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147C5-7AE8-47C9-84D1-A74588D338FE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479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254E-C455-4697-8024-E474C4846070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D4593-6F6D-49E5-BD56-3F13CF519AA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242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254E-C455-4697-8024-E474C4846070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D4593-6F6D-49E5-BD56-3F13CF519AA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5661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254E-C455-4697-8024-E474C4846070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D4593-6F6D-49E5-BD56-3F13CF519AA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950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254E-C455-4697-8024-E474C4846070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D4593-6F6D-49E5-BD56-3F13CF519AA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1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254E-C455-4697-8024-E474C4846070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D4593-6F6D-49E5-BD56-3F13CF519AA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6029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254E-C455-4697-8024-E474C4846070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D4593-6F6D-49E5-BD56-3F13CF519AA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8106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254E-C455-4697-8024-E474C4846070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D4593-6F6D-49E5-BD56-3F13CF519AA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33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254E-C455-4697-8024-E474C4846070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D4593-6F6D-49E5-BD56-3F13CF519AA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839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254E-C455-4697-8024-E474C4846070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D4593-6F6D-49E5-BD56-3F13CF519AA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534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254E-C455-4697-8024-E474C4846070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D4593-6F6D-49E5-BD56-3F13CF519AA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495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254E-C455-4697-8024-E474C4846070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D4593-6F6D-49E5-BD56-3F13CF519AA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170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0254E-C455-4697-8024-E474C4846070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D4593-6F6D-49E5-BD56-3F13CF519AA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709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8/81/Persialainen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Persialainen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mmons.wikimedia.org/wiki/File:AfricanWildCat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a/ae/AfricanWildCat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914400"/>
          </a:xfrm>
        </p:spPr>
        <p:txBody>
          <a:bodyPr/>
          <a:lstStyle/>
          <a:p>
            <a:r>
              <a:rPr lang="cs-CZ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Kočka domácí </a:t>
            </a:r>
            <a:endParaRPr lang="cs-CZ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100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147732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b="1" dirty="0" smtClean="0"/>
              <a:t>Pří_178_Rozmanitost přírody_Kočka domácí</a:t>
            </a:r>
          </a:p>
          <a:p>
            <a:pPr algn="ctr"/>
            <a:endParaRPr lang="cs-CZ" b="1" dirty="0" smtClean="0"/>
          </a:p>
          <a:p>
            <a:pPr algn="ctr"/>
            <a:r>
              <a:rPr lang="cs-CZ" b="1" dirty="0" smtClean="0"/>
              <a:t>Autor</a:t>
            </a:r>
            <a:r>
              <a:rPr lang="cs-CZ" b="1" dirty="0"/>
              <a:t>: Mgr. </a:t>
            </a:r>
            <a:r>
              <a:rPr lang="cs-CZ" b="1" dirty="0" smtClean="0"/>
              <a:t>Eliška </a:t>
            </a:r>
            <a:r>
              <a:rPr lang="cs-CZ" b="1" dirty="0" err="1" smtClean="0"/>
              <a:t>Galíková</a:t>
            </a:r>
            <a:r>
              <a:rPr lang="cs-CZ" b="1" dirty="0" smtClean="0"/>
              <a:t> 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</a:t>
            </a:r>
            <a:r>
              <a:rPr lang="cs-CZ" dirty="0" smtClean="0"/>
              <a:t>Fryšták, </a:t>
            </a:r>
            <a:r>
              <a:rPr lang="cs-CZ" dirty="0"/>
              <a:t>okres Zlín, příspěvková organizace 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dirty="0"/>
              <a:t>Registrační číslo projektu: CZ.1.07/1.1.38/02.0025</a:t>
            </a:r>
          </a:p>
          <a:p>
            <a:pPr algn="ctr"/>
            <a:r>
              <a:rPr lang="cs-CZ" dirty="0"/>
              <a:t>Název projektu: Modernizace výuky na ZŠ Slušovice, </a:t>
            </a:r>
            <a:r>
              <a:rPr lang="cs-CZ" dirty="0" err="1"/>
              <a:t>Fryšták</a:t>
            </a:r>
            <a:r>
              <a:rPr lang="cs-CZ" dirty="0"/>
              <a:t>, </a:t>
            </a:r>
            <a:r>
              <a:rPr lang="cs-CZ" dirty="0" err="1"/>
              <a:t>Kašava</a:t>
            </a:r>
            <a:r>
              <a:rPr lang="cs-CZ" dirty="0"/>
              <a:t> a Velehrad</a:t>
            </a:r>
          </a:p>
          <a:p>
            <a:pPr algn="ctr"/>
            <a:r>
              <a:rPr lang="cs-CZ" sz="1200" dirty="0"/>
              <a:t>Tento projekt je spolufinancován z Evropského sociálního fondu a státního rozpočtu České republiky.</a:t>
            </a:r>
          </a:p>
        </p:txBody>
      </p:sp>
    </p:spTree>
    <p:extLst>
      <p:ext uri="{BB962C8B-B14F-4D97-AF65-F5344CB8AC3E}">
        <p14:creationId xmlns:p14="http://schemas.microsoft.com/office/powerpoint/2010/main" val="2221936868"/>
      </p:ext>
    </p:extLst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9978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60078" y="116632"/>
            <a:ext cx="83529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Kočka má ostré smysly, dokáže se potichu plížit i vyvinout velkou rychlost (udává se 48 km/h</a:t>
            </a:r>
            <a:r>
              <a:rPr lang="cs-CZ" sz="4000" baseline="30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[</a:t>
            </a:r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 a je vyzbrojena zuby a zejména drápy k usmrcení kořisti.</a:t>
            </a:r>
            <a:endParaRPr lang="cs-CZ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0078" y="3034695"/>
            <a:ext cx="83529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Drápy jsou zatažitelné a při chůzi skryté v kožních záhybech. To kočce umožňuje tichý pohyb, který je důležitý pro úspěšný lov. </a:t>
            </a:r>
            <a:endParaRPr lang="cs-CZ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43631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6756" y="332656"/>
            <a:ext cx="88924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latin typeface="Andalus" panose="02020603050405020304" pitchFamily="18" charset="-78"/>
                <a:cs typeface="Andalus" panose="02020603050405020304" pitchFamily="18" charset="-78"/>
              </a:rPr>
              <a:t>Kůže kočky je kryta srstí. U koček se vyskytuje několik typů srsti - krátkosrstá kočka má po celém těle krátkou a přilehlou srst, </a:t>
            </a:r>
            <a:r>
              <a:rPr lang="cs-CZ" sz="4000" dirty="0" err="1">
                <a:latin typeface="Andalus" panose="02020603050405020304" pitchFamily="18" charset="-78"/>
                <a:cs typeface="Andalus" panose="02020603050405020304" pitchFamily="18" charset="-78"/>
              </a:rPr>
              <a:t>polodlouhosrsté</a:t>
            </a:r>
            <a:r>
              <a:rPr lang="cs-CZ" sz="4000" dirty="0">
                <a:latin typeface="Andalus" panose="02020603050405020304" pitchFamily="18" charset="-78"/>
                <a:cs typeface="Andalus" panose="02020603050405020304" pitchFamily="18" charset="-78"/>
              </a:rPr>
              <a:t> a dlouhosrsté mají srst delší a zpravidla jemnější.</a:t>
            </a:r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9978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2" descr="File:Persialainen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73016"/>
            <a:ext cx="2104281" cy="2947172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3995936" y="5445224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Andalus" pitchFamily="18" charset="-78"/>
                <a:cs typeface="Andalus" pitchFamily="18" charset="-78"/>
              </a:rPr>
              <a:t>Perská kočka </a:t>
            </a:r>
            <a:endParaRPr lang="cs-CZ" sz="24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6575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07504" y="188640"/>
            <a:ext cx="87129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latin typeface="Andalus" panose="02020603050405020304" pitchFamily="18" charset="-78"/>
                <a:cs typeface="Andalus" panose="02020603050405020304" pitchFamily="18" charset="-78"/>
              </a:rPr>
              <a:t>Kočka domácí má vynikající čich, sluch i zrak. Na světle se kočičí zornice stáhne do úzké štěrbiny. Kočka zřejmě vidí barevně, v jejím světě je však nejdůležitější pohyb a barvy nehrají důležitou roli.</a:t>
            </a:r>
            <a:endParaRPr lang="cs-CZ" sz="4000" dirty="0"/>
          </a:p>
        </p:txBody>
      </p:sp>
      <p:pic>
        <p:nvPicPr>
          <p:cNvPr id="5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9978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ttp://upload.wikimedia.org/wikipedia/commons/thumb/1/1b/Black_and_white_housecat_curled_up.jpg/220px-Black_and_white_housecat_curled_u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429000"/>
            <a:ext cx="3377437" cy="250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/>
          <p:cNvSpPr/>
          <p:nvPr/>
        </p:nvSpPr>
        <p:spPr>
          <a:xfrm>
            <a:off x="3779912" y="5931375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400" dirty="0">
                <a:latin typeface="Andalus" panose="02020603050405020304" pitchFamily="18" charset="-78"/>
                <a:cs typeface="Andalus" panose="02020603050405020304" pitchFamily="18" charset="-78"/>
              </a:rPr>
              <a:t>Odražené světlo způsobuje zlatozelený svit kočičích očí</a:t>
            </a:r>
          </a:p>
        </p:txBody>
      </p:sp>
    </p:spTree>
    <p:extLst>
      <p:ext uri="{BB962C8B-B14F-4D97-AF65-F5344CB8AC3E}">
        <p14:creationId xmlns:p14="http://schemas.microsoft.com/office/powerpoint/2010/main" val="326195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99752" y="404664"/>
            <a:ext cx="86647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latin typeface="Andalus" panose="02020603050405020304" pitchFamily="18" charset="-78"/>
                <a:cs typeface="Andalus" panose="02020603050405020304" pitchFamily="18" charset="-78"/>
              </a:rPr>
              <a:t>Březost domácí kočky trvá přibližně 9 </a:t>
            </a:r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týdnů.</a:t>
            </a:r>
            <a:endParaRPr lang="cs-CZ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99752" y="1916832"/>
            <a:ext cx="884424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latin typeface="Andalus" panose="02020603050405020304" pitchFamily="18" charset="-78"/>
                <a:cs typeface="Andalus" panose="02020603050405020304" pitchFamily="18" charset="-78"/>
              </a:rPr>
              <a:t>Koťata se rodí slepá a hluchá, osrstěná. Hmotnost se pohybuje okolo 57–114 </a:t>
            </a:r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gramů.</a:t>
            </a:r>
            <a:r>
              <a:rPr lang="cs-CZ" sz="4000" baseline="30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Koťata </a:t>
            </a:r>
            <a:r>
              <a:rPr lang="cs-CZ" sz="4000" dirty="0">
                <a:latin typeface="Andalus" panose="02020603050405020304" pitchFamily="18" charset="-78"/>
                <a:cs typeface="Andalus" panose="02020603050405020304" pitchFamily="18" charset="-78"/>
              </a:rPr>
              <a:t>mají hned po narození vyvinutý čich a </a:t>
            </a:r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hmat</a:t>
            </a:r>
            <a:r>
              <a:rPr lang="cs-CZ" sz="4000" dirty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</p:txBody>
      </p:sp>
      <p:pic>
        <p:nvPicPr>
          <p:cNvPr id="13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" y="6059978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 descr="http://upload.wikimedia.org/wikipedia/commons/thumb/8/8a/Laitche-P013.jpg/220px-Laitche-P013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958378"/>
            <a:ext cx="3429976" cy="247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3801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upload.wikimedia.org/wikipedia/commons/thumb/a/a0/Kitten-kasimir-in-hand.jpg/220px-Kitten-kasimir-in-ha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103225"/>
            <a:ext cx="3735814" cy="280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>
            <a:off x="404927" y="548680"/>
            <a:ext cx="84249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latin typeface="Andalus" panose="02020603050405020304" pitchFamily="18" charset="-78"/>
                <a:cs typeface="Andalus" panose="02020603050405020304" pitchFamily="18" charset="-78"/>
              </a:rPr>
              <a:t>Koťata otvírají oči kolem </a:t>
            </a:r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10 </a:t>
            </a:r>
            <a:r>
              <a:rPr lang="cs-CZ" sz="4000" dirty="0">
                <a:latin typeface="Andalus" panose="02020603050405020304" pitchFamily="18" charset="-78"/>
                <a:cs typeface="Andalus" panose="02020603050405020304" pitchFamily="18" charset="-78"/>
              </a:rPr>
              <a:t>dne věku. V té době váží okolo 200 gramů. Začínají vnímat svoje okolí a aktivně ho prozkoumávat.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288538" y="5157192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Andalus" panose="02020603050405020304" pitchFamily="18" charset="-78"/>
                <a:cs typeface="Andalus" panose="02020603050405020304" pitchFamily="18" charset="-78"/>
              </a:rPr>
              <a:t>t</a:t>
            </a:r>
            <a:r>
              <a:rPr lang="cs-CZ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ři dny staré kotě </a:t>
            </a:r>
            <a:endParaRPr lang="cs-CZ" sz="2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8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" y="6059978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512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cs-CZ" sz="6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Opakování </a:t>
            </a:r>
            <a:endParaRPr lang="cs-CZ" sz="6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9978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2970" y="1168655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Rozhodněte o správnosti tvrzení. </a:t>
            </a:r>
            <a:endParaRPr lang="cs-CZ" sz="3600" u="sng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0523" y="2060848"/>
            <a:ext cx="525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Kočka se živí lovem </a:t>
            </a:r>
            <a:endParaRPr lang="cs-CZ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161320" y="2092657"/>
            <a:ext cx="1331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ANO</a:t>
            </a:r>
            <a:endParaRPr lang="cs-CZ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4900" y="2768734"/>
            <a:ext cx="54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Loví ve smečkách </a:t>
            </a:r>
            <a:endParaRPr lang="cs-CZ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153679" y="2800543"/>
            <a:ext cx="13389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ANO </a:t>
            </a:r>
            <a:endParaRPr lang="cs-CZ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4900" y="3387907"/>
            <a:ext cx="60349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/>
              <a:t>Její tělo je pro lov </a:t>
            </a:r>
            <a:r>
              <a:rPr lang="cs-CZ" sz="4000" dirty="0">
                <a:latin typeface="Andalus" panose="02020603050405020304" pitchFamily="18" charset="-78"/>
                <a:cs typeface="Andalus" panose="02020603050405020304" pitchFamily="18" charset="-78"/>
              </a:rPr>
              <a:t>dobře</a:t>
            </a:r>
            <a:r>
              <a:rPr lang="cs-CZ" sz="4000" dirty="0"/>
              <a:t> </a:t>
            </a:r>
            <a:r>
              <a:rPr lang="cs-CZ" sz="4000" dirty="0" smtClean="0"/>
              <a:t>uzpůsobené</a:t>
            </a:r>
            <a:r>
              <a:rPr lang="cs-CZ" sz="4000" dirty="0"/>
              <a:t>	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161320" y="3505786"/>
            <a:ext cx="12156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ANO </a:t>
            </a:r>
            <a:endParaRPr lang="cs-CZ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4900" y="4633228"/>
            <a:ext cx="660725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latin typeface="Andalus" panose="02020603050405020304" pitchFamily="18" charset="-78"/>
                <a:cs typeface="Andalus" panose="02020603050405020304" pitchFamily="18" charset="-78"/>
              </a:rPr>
              <a:t>Má ostré zuby a zatažitelné </a:t>
            </a:r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drápy </a:t>
            </a:r>
            <a:r>
              <a:rPr lang="cs-CZ" dirty="0">
                <a:latin typeface="Andalus" panose="02020603050405020304" pitchFamily="18" charset="-78"/>
                <a:cs typeface="Andalus" panose="02020603050405020304" pitchFamily="18" charset="-78"/>
              </a:rPr>
              <a:t>			</a:t>
            </a:r>
          </a:p>
          <a:p>
            <a:endParaRPr lang="cs-CZ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6161320" y="4690212"/>
            <a:ext cx="1331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ANO</a:t>
            </a:r>
            <a:endParaRPr lang="cs-CZ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491061" y="2110612"/>
            <a:ext cx="1331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NE</a:t>
            </a:r>
            <a:endParaRPr lang="cs-CZ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584595" y="2800543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NE</a:t>
            </a:r>
            <a:endParaRPr lang="cs-CZ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7584595" y="3508429"/>
            <a:ext cx="8038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NE</a:t>
            </a:r>
            <a:endParaRPr lang="cs-CZ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7584595" y="4717561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NE</a:t>
            </a:r>
            <a:endParaRPr lang="cs-CZ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0369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4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0" y="18864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Opakování </a:t>
            </a:r>
            <a:endParaRPr lang="cs-CZ" sz="6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9028" y="1204303"/>
            <a:ext cx="64235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u="sng" dirty="0">
                <a:latin typeface="Andalus" panose="02020603050405020304" pitchFamily="18" charset="-78"/>
                <a:cs typeface="Andalus" panose="02020603050405020304" pitchFamily="18" charset="-78"/>
              </a:rPr>
              <a:t>Rozhodněte o správnosti tvrzení. </a:t>
            </a:r>
          </a:p>
        </p:txBody>
      </p:sp>
      <p:pic>
        <p:nvPicPr>
          <p:cNvPr id="7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9978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179512" y="2060848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Loví pouze ve dne, protože v noci dobře </a:t>
            </a:r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nevidí</a:t>
            </a:r>
            <a:endParaRPr lang="cs-CZ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79512" y="3501008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Slyší velmi dobře? </a:t>
            </a:r>
            <a:endParaRPr lang="cs-CZ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45274" y="4365104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	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045113" y="3501008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ANO</a:t>
            </a:r>
            <a:endParaRPr lang="cs-CZ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164288" y="3501008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/NE</a:t>
            </a:r>
            <a:endParaRPr lang="cs-CZ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045113" y="2492896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ANO /</a:t>
            </a:r>
            <a:endParaRPr lang="cs-CZ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80312" y="2480584"/>
            <a:ext cx="936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NE</a:t>
            </a:r>
            <a:endParaRPr lang="cs-CZ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6045113" y="4605835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ANO</a:t>
            </a:r>
            <a:endParaRPr lang="cs-CZ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7200292" y="4605835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/NE</a:t>
            </a:r>
            <a:endParaRPr lang="cs-CZ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237656" y="4549770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Má velmi dobrý čich?</a:t>
            </a:r>
            <a:endParaRPr lang="cs-CZ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425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Opakování </a:t>
            </a:r>
            <a:endParaRPr lang="cs-CZ" sz="6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5280" y="1587452"/>
            <a:ext cx="5832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Kočky se dožívají: </a:t>
            </a:r>
            <a:endParaRPr lang="cs-CZ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2476079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5 – 8 let </a:t>
            </a:r>
            <a:endParaRPr lang="cs-CZ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493359" y="2500521"/>
            <a:ext cx="3024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12 – 14 let</a:t>
            </a:r>
            <a:endParaRPr lang="cs-CZ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843808" y="2295338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16 – 18 let </a:t>
            </a:r>
            <a:endParaRPr lang="cs-CZ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8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9978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15280" y="3768073"/>
            <a:ext cx="72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Koťata začínají vnímat své okolí:  </a:t>
            </a:r>
            <a:endParaRPr lang="cs-CZ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85470" y="4478626"/>
            <a:ext cx="4320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latin typeface="Andalus" panose="02020603050405020304" pitchFamily="18" charset="-78"/>
                <a:cs typeface="Andalus" panose="02020603050405020304" pitchFamily="18" charset="-78"/>
              </a:rPr>
              <a:t>h</a:t>
            </a:r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ned po narození </a:t>
            </a:r>
            <a:endParaRPr lang="cs-CZ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383868" y="5234016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latin typeface="Andalus" panose="02020603050405020304" pitchFamily="18" charset="-78"/>
                <a:cs typeface="Andalus" panose="02020603050405020304" pitchFamily="18" charset="-78"/>
              </a:rPr>
              <a:t>o</a:t>
            </a:r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kolo 10 dne </a:t>
            </a:r>
            <a:endParaRPr lang="cs-CZ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5515419" y="4475959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latin typeface="Andalus" panose="02020603050405020304" pitchFamily="18" charset="-78"/>
                <a:cs typeface="Andalus" panose="02020603050405020304" pitchFamily="18" charset="-78"/>
              </a:rPr>
              <a:t>p</a:t>
            </a:r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 měsíci </a:t>
            </a:r>
            <a:endParaRPr lang="cs-CZ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41249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25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25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Opakování </a:t>
            </a:r>
            <a:endParaRPr lang="cs-CZ" sz="6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8118" y="1368808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Typ perské kočky: </a:t>
            </a:r>
            <a:endParaRPr lang="cs-CZ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184803" y="2454240"/>
            <a:ext cx="32763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Zavalitý typ </a:t>
            </a:r>
            <a:endParaRPr lang="cs-CZ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335038" y="2454240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Útlý typ </a:t>
            </a:r>
            <a:endParaRPr lang="cs-CZ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40694" y="2422138"/>
            <a:ext cx="28813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Svalnatý typ </a:t>
            </a:r>
            <a:endParaRPr lang="cs-CZ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609" y="3926806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Typ siamské kočky: </a:t>
            </a:r>
            <a:endParaRPr lang="cs-CZ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40694" y="4797152"/>
            <a:ext cx="468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Svalnatý typ </a:t>
            </a:r>
            <a:endParaRPr lang="cs-CZ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265030" y="4778174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Zavalitý typ </a:t>
            </a:r>
            <a:endParaRPr lang="cs-CZ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456650" y="4634845"/>
            <a:ext cx="23941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Útlý typ </a:t>
            </a:r>
            <a:endParaRPr lang="cs-CZ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1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9978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983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25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25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9776"/>
            <a:ext cx="8229600" cy="1143000"/>
          </a:xfrm>
        </p:spPr>
        <p:txBody>
          <a:bodyPr/>
          <a:lstStyle/>
          <a:p>
            <a:r>
              <a:rPr lang="cs-CZ" b="1" i="1" dirty="0" smtClean="0"/>
              <a:t>Zdroje</a:t>
            </a:r>
            <a:endParaRPr lang="cs-CZ" b="1" i="1" dirty="0"/>
          </a:p>
        </p:txBody>
      </p:sp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9978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179512" y="1268760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cs-CZ" i="1" dirty="0" smtClean="0"/>
              <a:t>PŘÍRODOVĚDA – pracovní sešit</a:t>
            </a:r>
            <a:r>
              <a:rPr lang="cs-CZ" i="1" dirty="0"/>
              <a:t> </a:t>
            </a:r>
            <a:r>
              <a:rPr lang="cs-CZ" i="1" dirty="0" smtClean="0"/>
              <a:t>pro 5.</a:t>
            </a:r>
            <a:r>
              <a:rPr lang="en-US" i="1" dirty="0" smtClean="0"/>
              <a:t> </a:t>
            </a:r>
            <a:r>
              <a:rPr lang="en-US" i="1" dirty="0" err="1" smtClean="0"/>
              <a:t>ročník</a:t>
            </a:r>
            <a:r>
              <a:rPr lang="en-US" i="1" dirty="0" smtClean="0"/>
              <a:t>.</a:t>
            </a:r>
            <a:r>
              <a:rPr lang="cs-CZ" i="1" dirty="0" smtClean="0"/>
              <a:t> </a:t>
            </a:r>
            <a:r>
              <a:rPr lang="cs-CZ" i="1" smtClean="0"/>
              <a:t>Jurčák Jaroslav </a:t>
            </a:r>
            <a:r>
              <a:rPr lang="cs-CZ" i="1" dirty="0" smtClean="0"/>
              <a:t>a kol. PRODOS</a:t>
            </a:r>
            <a:r>
              <a:rPr lang="en-US" i="1" dirty="0" smtClean="0"/>
              <a:t>, </a:t>
            </a:r>
            <a:r>
              <a:rPr lang="en-US" i="1" dirty="0" err="1"/>
              <a:t>s.r.o</a:t>
            </a:r>
            <a:r>
              <a:rPr lang="en-US" i="1" dirty="0"/>
              <a:t>., </a:t>
            </a:r>
            <a:r>
              <a:rPr lang="cs-CZ" i="1" dirty="0" smtClean="0"/>
              <a:t>1996.</a:t>
            </a:r>
            <a:r>
              <a:rPr lang="en-US" i="1" dirty="0" smtClean="0"/>
              <a:t> </a:t>
            </a:r>
            <a:endParaRPr lang="cs-CZ" i="1" dirty="0" smtClean="0"/>
          </a:p>
          <a:p>
            <a:pPr lvl="0"/>
            <a:r>
              <a:rPr lang="cs-CZ" i="1" dirty="0" smtClean="0"/>
              <a:t>      </a:t>
            </a:r>
            <a:r>
              <a:rPr lang="en-US" i="1" dirty="0" smtClean="0"/>
              <a:t>ISBN </a:t>
            </a:r>
            <a:r>
              <a:rPr lang="cs-CZ" i="1" dirty="0" smtClean="0"/>
              <a:t>80-85806-42-8. 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79512" y="1915645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Collage of Six Cats-01.jpg. In: </a:t>
            </a:r>
            <a:r>
              <a:rPr lang="en-US" i="1" dirty="0"/>
              <a:t>Wikipedia: the free encyclopedia</a:t>
            </a:r>
            <a:r>
              <a:rPr lang="en-US" dirty="0"/>
              <a:t> [online]. San Francisco (CA): Wikimedia Foundation, 2001-, 10.11.2009 [cit. 2013-04-19]. </a:t>
            </a:r>
            <a:r>
              <a:rPr lang="en-US" dirty="0" err="1"/>
              <a:t>Dostupné</a:t>
            </a:r>
            <a:r>
              <a:rPr lang="en-US" dirty="0"/>
              <a:t> z: http://cs.wikipedia.org/wiki/Soubor:Collage_of_Six_Cats-01.jpg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79512" y="2838975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err="1"/>
              <a:t>Katze</a:t>
            </a:r>
            <a:r>
              <a:rPr lang="cs-CZ" dirty="0"/>
              <a:t> Senckenberg.jpg. In: </a:t>
            </a:r>
            <a:r>
              <a:rPr lang="cs-CZ" i="1" dirty="0" err="1"/>
              <a:t>Wikipedia</a:t>
            </a:r>
            <a:r>
              <a:rPr lang="cs-CZ" i="1" dirty="0"/>
              <a:t>: </a:t>
            </a:r>
            <a:r>
              <a:rPr lang="cs-CZ" i="1" dirty="0" err="1"/>
              <a:t>the</a:t>
            </a:r>
            <a:r>
              <a:rPr lang="cs-CZ" i="1" dirty="0"/>
              <a:t> free </a:t>
            </a:r>
            <a:r>
              <a:rPr lang="cs-CZ" i="1" dirty="0" err="1"/>
              <a:t>encyclopedia</a:t>
            </a:r>
            <a:r>
              <a:rPr lang="cs-CZ" dirty="0"/>
              <a:t> [online]. San Francisco (CA): </a:t>
            </a:r>
            <a:r>
              <a:rPr lang="cs-CZ" dirty="0" err="1"/>
              <a:t>Wikimedia</a:t>
            </a:r>
            <a:r>
              <a:rPr lang="cs-CZ" dirty="0"/>
              <a:t> </a:t>
            </a:r>
            <a:r>
              <a:rPr lang="cs-CZ" dirty="0" err="1"/>
              <a:t>Foundation</a:t>
            </a:r>
            <a:r>
              <a:rPr lang="cs-CZ" dirty="0"/>
              <a:t>, 2001-, 29.12.2007 [cit. 2013-04-19]. Dostupné z: http://cs.wikipedia.org/wiki/Soubor:Katze_Senckenberg.jpg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79512" y="3888251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Cat-MaineCoon-Lara1.png. In: </a:t>
            </a:r>
            <a:r>
              <a:rPr lang="cs-CZ" i="1" dirty="0" err="1"/>
              <a:t>Wikipedia</a:t>
            </a:r>
            <a:r>
              <a:rPr lang="cs-CZ" i="1" dirty="0"/>
              <a:t>: </a:t>
            </a:r>
            <a:r>
              <a:rPr lang="cs-CZ" i="1" dirty="0" err="1"/>
              <a:t>the</a:t>
            </a:r>
            <a:r>
              <a:rPr lang="cs-CZ" i="1" dirty="0"/>
              <a:t> free </a:t>
            </a:r>
            <a:r>
              <a:rPr lang="cs-CZ" i="1" dirty="0" err="1"/>
              <a:t>encyclopedia</a:t>
            </a:r>
            <a:r>
              <a:rPr lang="cs-CZ" dirty="0"/>
              <a:t> [online]. San Francisco (CA): </a:t>
            </a:r>
            <a:r>
              <a:rPr lang="cs-CZ" dirty="0" err="1"/>
              <a:t>Wikimedia</a:t>
            </a:r>
            <a:r>
              <a:rPr lang="cs-CZ" dirty="0"/>
              <a:t> </a:t>
            </a:r>
            <a:r>
              <a:rPr lang="cs-CZ" dirty="0" err="1"/>
              <a:t>Foundation</a:t>
            </a:r>
            <a:r>
              <a:rPr lang="cs-CZ" dirty="0"/>
              <a:t>, 2001-, 29.1.2007 [cit. 2013-04-19]. Dostupné z: http://cs.wikipedia.org/wiki/Soubor:Cat-MaineCoon-Lara1.png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07901" y="4927948"/>
            <a:ext cx="85595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Siam lilacpoint.jpg. In: </a:t>
            </a:r>
            <a:r>
              <a:rPr lang="cs-CZ" i="1" dirty="0" err="1"/>
              <a:t>Wikipedia</a:t>
            </a:r>
            <a:r>
              <a:rPr lang="cs-CZ" i="1" dirty="0"/>
              <a:t>: </a:t>
            </a:r>
            <a:r>
              <a:rPr lang="cs-CZ" i="1" dirty="0" err="1"/>
              <a:t>the</a:t>
            </a:r>
            <a:r>
              <a:rPr lang="cs-CZ" i="1" dirty="0"/>
              <a:t> free </a:t>
            </a:r>
            <a:r>
              <a:rPr lang="cs-CZ" i="1" dirty="0" err="1"/>
              <a:t>encyclopedia</a:t>
            </a:r>
            <a:r>
              <a:rPr lang="cs-CZ" dirty="0"/>
              <a:t> [online]. San Francisco (CA): </a:t>
            </a:r>
            <a:r>
              <a:rPr lang="cs-CZ" dirty="0" err="1"/>
              <a:t>Wikimedia</a:t>
            </a:r>
            <a:r>
              <a:rPr lang="cs-CZ" dirty="0"/>
              <a:t> </a:t>
            </a:r>
            <a:r>
              <a:rPr lang="cs-CZ" dirty="0" err="1"/>
              <a:t>Foundation</a:t>
            </a:r>
            <a:r>
              <a:rPr lang="cs-CZ" dirty="0"/>
              <a:t>, 2001-, 4.11.2007 [cit. 2013-04-19]. Dostupné z: http://cs.wikipedia.org/wiki/Soubor:Siam_lilacpoint.jpg</a:t>
            </a:r>
          </a:p>
        </p:txBody>
      </p:sp>
    </p:spTree>
    <p:extLst>
      <p:ext uri="{BB962C8B-B14F-4D97-AF65-F5344CB8AC3E}">
        <p14:creationId xmlns:p14="http://schemas.microsoft.com/office/powerpoint/2010/main" val="185821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9011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175432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 smtClean="0"/>
              <a:t>Digitální učební materiál je určen k seznámení žáků s kočkou domácí.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Materiál rozvíjí nově získané vědomosti a dovednosti žáků o kočce domácí.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Je určen pro předmět přírodověda a ročník čtvrtý.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Tento materiál vznikl jako doplňující materiál k učebnici:</a:t>
            </a:r>
          </a:p>
          <a:p>
            <a:pPr lvl="0"/>
            <a:r>
              <a:rPr lang="en-US" i="1" dirty="0"/>
              <a:t>ČLOVĚK A JEHO SVĚT, </a:t>
            </a:r>
            <a:r>
              <a:rPr lang="en-US" i="1" dirty="0" err="1"/>
              <a:t>Přírodověda</a:t>
            </a:r>
            <a:r>
              <a:rPr lang="en-US" i="1" dirty="0"/>
              <a:t> pro 4. </a:t>
            </a:r>
            <a:r>
              <a:rPr lang="en-US" i="1" dirty="0" err="1"/>
              <a:t>ročník</a:t>
            </a:r>
            <a:r>
              <a:rPr lang="en-US" i="1" dirty="0"/>
              <a:t>. </a:t>
            </a:r>
            <a:r>
              <a:rPr lang="cs-CZ" i="1" dirty="0" smtClean="0"/>
              <a:t>Štiková, Věra. </a:t>
            </a:r>
          </a:p>
          <a:p>
            <a:pPr lvl="0"/>
            <a:r>
              <a:rPr lang="en-US" i="1" dirty="0" smtClean="0"/>
              <a:t>NOVÁ </a:t>
            </a:r>
            <a:r>
              <a:rPr lang="en-US" i="1" dirty="0"/>
              <a:t>ŠKOLA, </a:t>
            </a:r>
            <a:r>
              <a:rPr lang="en-US" i="1" dirty="0" err="1"/>
              <a:t>s.r.o</a:t>
            </a:r>
            <a:r>
              <a:rPr lang="en-US" i="1" dirty="0"/>
              <a:t>., 2010. </a:t>
            </a:r>
            <a:r>
              <a:rPr lang="cs-CZ" i="1" dirty="0"/>
              <a:t> </a:t>
            </a:r>
            <a:r>
              <a:rPr lang="en-US" i="1" dirty="0" smtClean="0"/>
              <a:t>ISBN </a:t>
            </a:r>
            <a:r>
              <a:rPr lang="en-US" i="1" dirty="0"/>
              <a:t>978–80–7289–211–2</a:t>
            </a:r>
            <a:r>
              <a:rPr lang="en-US" i="1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3668437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9978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251520" y="260648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Black and white housecat curled up.jpg. In: </a:t>
            </a:r>
            <a:r>
              <a:rPr lang="en-US" i="1" dirty="0"/>
              <a:t>Wikipedia: the free encyclopedia</a:t>
            </a:r>
            <a:r>
              <a:rPr lang="en-US" dirty="0"/>
              <a:t> [online]. San Francisco (CA): Wikimedia Foundation, 2001-, 24.11.2007 [cit. 2013-04-19]. </a:t>
            </a:r>
            <a:r>
              <a:rPr lang="en-US" dirty="0" err="1"/>
              <a:t>Dostupné</a:t>
            </a:r>
            <a:r>
              <a:rPr lang="en-US" dirty="0"/>
              <a:t> z: http://cs.wikipedia.org/wiki/Soubor:Black_and_white_housecat_curled_up.jpg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23975" y="1840180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Kitten-kasimir-in-hand.jpg. In: </a:t>
            </a:r>
            <a:r>
              <a:rPr lang="cs-CZ" i="1" dirty="0" err="1"/>
              <a:t>Wikipedia</a:t>
            </a:r>
            <a:r>
              <a:rPr lang="cs-CZ" i="1" dirty="0"/>
              <a:t>: </a:t>
            </a:r>
            <a:r>
              <a:rPr lang="cs-CZ" i="1" dirty="0" err="1"/>
              <a:t>the</a:t>
            </a:r>
            <a:r>
              <a:rPr lang="cs-CZ" i="1" dirty="0"/>
              <a:t> free </a:t>
            </a:r>
            <a:r>
              <a:rPr lang="cs-CZ" i="1" dirty="0" err="1"/>
              <a:t>encyclopedia</a:t>
            </a:r>
            <a:r>
              <a:rPr lang="cs-CZ" dirty="0"/>
              <a:t> [online]. San Francisco (CA): </a:t>
            </a:r>
            <a:r>
              <a:rPr lang="cs-CZ" dirty="0" err="1"/>
              <a:t>Wikimedia</a:t>
            </a:r>
            <a:r>
              <a:rPr lang="cs-CZ" dirty="0"/>
              <a:t> </a:t>
            </a:r>
            <a:r>
              <a:rPr lang="cs-CZ" dirty="0" err="1"/>
              <a:t>Foundation</a:t>
            </a:r>
            <a:r>
              <a:rPr lang="cs-CZ" dirty="0"/>
              <a:t>, 2001-, 1.5.2006 [cit. 2013-04-19]. Dostupné z: http://cs.wikipedia.org/wiki/Soubor:Kitten-kasimir-in-hand.jpg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51520" y="2996952"/>
            <a:ext cx="93165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Laitche-P013.jpg. In: </a:t>
            </a:r>
            <a:r>
              <a:rPr lang="cs-CZ" i="1" dirty="0" err="1"/>
              <a:t>Wikipedia</a:t>
            </a:r>
            <a:r>
              <a:rPr lang="cs-CZ" i="1" dirty="0"/>
              <a:t>: </a:t>
            </a:r>
            <a:r>
              <a:rPr lang="cs-CZ" i="1" dirty="0" err="1"/>
              <a:t>the</a:t>
            </a:r>
            <a:r>
              <a:rPr lang="cs-CZ" i="1" dirty="0"/>
              <a:t> free </a:t>
            </a:r>
            <a:r>
              <a:rPr lang="cs-CZ" i="1" dirty="0" err="1"/>
              <a:t>encyclopedia</a:t>
            </a:r>
            <a:r>
              <a:rPr lang="cs-CZ" dirty="0"/>
              <a:t> [online]. San Francisco (CA): </a:t>
            </a:r>
            <a:r>
              <a:rPr lang="cs-CZ" dirty="0" err="1"/>
              <a:t>Wikimedia</a:t>
            </a:r>
            <a:r>
              <a:rPr lang="cs-CZ" dirty="0"/>
              <a:t> </a:t>
            </a:r>
            <a:r>
              <a:rPr lang="cs-CZ" dirty="0" err="1"/>
              <a:t>Foundation</a:t>
            </a:r>
            <a:r>
              <a:rPr lang="cs-CZ" dirty="0"/>
              <a:t>, 2001-, 2.9.2007 [cit. 2013-04-19]. Dostupné z: http://cs.wikipedia.org/wiki/Soubor:Laitche-P013.jpg</a:t>
            </a:r>
          </a:p>
        </p:txBody>
      </p:sp>
      <p:sp>
        <p:nvSpPr>
          <p:cNvPr id="7" name="Obdélník 6"/>
          <p:cNvSpPr/>
          <p:nvPr/>
        </p:nvSpPr>
        <p:spPr>
          <a:xfrm>
            <a:off x="251520" y="4077072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  </a:t>
            </a:r>
            <a:r>
              <a:rPr lang="cs-CZ" dirty="0" err="1" smtClean="0"/>
              <a:t>Persialainen</a:t>
            </a:r>
            <a:r>
              <a:rPr lang="cs-CZ" dirty="0" smtClean="0"/>
              <a:t>. In: </a:t>
            </a:r>
            <a:r>
              <a:rPr lang="cs-CZ" i="1" dirty="0" err="1" smtClean="0"/>
              <a:t>Wikipedia</a:t>
            </a:r>
            <a:r>
              <a:rPr lang="cs-CZ" i="1" dirty="0" smtClean="0"/>
              <a:t>: </a:t>
            </a:r>
            <a:r>
              <a:rPr lang="cs-CZ" i="1" dirty="0" err="1" smtClean="0"/>
              <a:t>the</a:t>
            </a:r>
            <a:r>
              <a:rPr lang="cs-CZ" i="1" dirty="0" smtClean="0"/>
              <a:t> free </a:t>
            </a:r>
            <a:r>
              <a:rPr lang="cs-CZ" i="1" dirty="0" err="1" smtClean="0"/>
              <a:t>encyclopedia</a:t>
            </a:r>
            <a:r>
              <a:rPr lang="cs-CZ" dirty="0" smtClean="0"/>
              <a:t> [online]. San </a:t>
            </a:r>
            <a:r>
              <a:rPr lang="cs-CZ" dirty="0" err="1" smtClean="0"/>
              <a:t>Francisco</a:t>
            </a:r>
            <a:r>
              <a:rPr lang="cs-CZ" dirty="0" smtClean="0"/>
              <a:t> (CA): </a:t>
            </a:r>
            <a:r>
              <a:rPr lang="cs-CZ" dirty="0" err="1" smtClean="0"/>
              <a:t>Wikimedia</a:t>
            </a:r>
            <a:r>
              <a:rPr lang="cs-CZ" dirty="0" smtClean="0"/>
              <a:t> </a:t>
            </a:r>
            <a:r>
              <a:rPr lang="cs-CZ" dirty="0" err="1" smtClean="0"/>
              <a:t>Foundation</a:t>
            </a:r>
            <a:r>
              <a:rPr lang="cs-CZ" dirty="0" smtClean="0"/>
              <a:t>, 2001-, 13.12.2011 [cit. 2014-10-12]. Dostupné z: </a:t>
            </a:r>
            <a:r>
              <a:rPr lang="cs-CZ" dirty="0" smtClean="0">
                <a:hlinkClick r:id="rId3"/>
              </a:rPr>
              <a:t>http://commons.wikimedia.org/wiki/File:Persialainen.jpg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179512" y="5085184"/>
            <a:ext cx="89644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  </a:t>
            </a:r>
            <a:r>
              <a:rPr lang="cs-CZ" dirty="0" err="1" smtClean="0"/>
              <a:t>AfricanWildCat</a:t>
            </a:r>
            <a:r>
              <a:rPr lang="cs-CZ" dirty="0" smtClean="0"/>
              <a:t>. In: </a:t>
            </a:r>
            <a:r>
              <a:rPr lang="cs-CZ" i="1" dirty="0" err="1" smtClean="0"/>
              <a:t>Wikipedia</a:t>
            </a:r>
            <a:r>
              <a:rPr lang="cs-CZ" i="1" dirty="0" smtClean="0"/>
              <a:t>: </a:t>
            </a:r>
            <a:r>
              <a:rPr lang="cs-CZ" i="1" dirty="0" err="1" smtClean="0"/>
              <a:t>the</a:t>
            </a:r>
            <a:r>
              <a:rPr lang="cs-CZ" i="1" dirty="0" smtClean="0"/>
              <a:t> free </a:t>
            </a:r>
            <a:r>
              <a:rPr lang="cs-CZ" i="1" dirty="0" err="1" smtClean="0"/>
              <a:t>encyclopedia</a:t>
            </a:r>
            <a:r>
              <a:rPr lang="cs-CZ" dirty="0" smtClean="0"/>
              <a:t> [online]. San </a:t>
            </a:r>
            <a:r>
              <a:rPr lang="cs-CZ" dirty="0" err="1" smtClean="0"/>
              <a:t>Francisco</a:t>
            </a:r>
            <a:r>
              <a:rPr lang="cs-CZ" dirty="0" smtClean="0"/>
              <a:t> (CA): </a:t>
            </a:r>
            <a:r>
              <a:rPr lang="cs-CZ" dirty="0" err="1" smtClean="0"/>
              <a:t>Wikimedia</a:t>
            </a:r>
            <a:r>
              <a:rPr lang="cs-CZ" dirty="0" smtClean="0"/>
              <a:t> </a:t>
            </a:r>
            <a:r>
              <a:rPr lang="cs-CZ" dirty="0" err="1" smtClean="0"/>
              <a:t>Foundation</a:t>
            </a:r>
            <a:r>
              <a:rPr lang="cs-CZ" dirty="0" smtClean="0"/>
              <a:t>, 2001- [cit. 2014-10-12]. Dostupné z: </a:t>
            </a:r>
            <a:r>
              <a:rPr lang="cs-CZ" dirty="0" smtClean="0">
                <a:hlinkClick r:id="rId4"/>
              </a:rPr>
              <a:t>http://commons.wikimedia.org/wiki/File:AfricanWildCat.jpg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856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6059016" cy="922114"/>
          </a:xfrm>
        </p:spPr>
        <p:txBody>
          <a:bodyPr>
            <a:noAutofit/>
          </a:bodyPr>
          <a:lstStyle/>
          <a:p>
            <a:r>
              <a:rPr lang="cs-CZ" sz="6000" b="1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Kočka domácí</a:t>
            </a:r>
            <a:endParaRPr lang="cs-CZ" sz="6000" b="1" i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50938" y="1340768"/>
            <a:ext cx="475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Základní pojmy</a:t>
            </a:r>
            <a:endParaRPr lang="cs-CZ" sz="4000" u="sng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26352" y="2204864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Jméno: </a:t>
            </a:r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kočka </a:t>
            </a:r>
            <a:endParaRPr lang="cs-CZ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25399" y="3068960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Třída: </a:t>
            </a:r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savci</a:t>
            </a:r>
            <a:endParaRPr lang="cs-CZ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02206" y="4005064"/>
            <a:ext cx="36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Řád: </a:t>
            </a:r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šelmy</a:t>
            </a:r>
            <a:endParaRPr lang="cs-CZ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94954" y="5000982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Čeleď: </a:t>
            </a:r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kočkovití</a:t>
            </a:r>
            <a:endParaRPr lang="cs-CZ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1026" name="Picture 2" descr="http://upload.wikimedia.org/wikipedia/commons/5/58/Collage_of_Six_Cats-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0937" y="2161487"/>
            <a:ext cx="3558341" cy="353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9978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171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0258" y="2790119"/>
            <a:ext cx="53243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Délka života: </a:t>
            </a:r>
            <a:r>
              <a:rPr lang="cs-CZ" sz="4000" dirty="0">
                <a:latin typeface="Andalus" panose="02020603050405020304" pitchFamily="18" charset="-78"/>
                <a:cs typeface="Andalus" panose="02020603050405020304" pitchFamily="18" charset="-78"/>
              </a:rPr>
              <a:t>12 – 14 let </a:t>
            </a:r>
          </a:p>
        </p:txBody>
      </p:sp>
      <p:sp>
        <p:nvSpPr>
          <p:cNvPr id="5" name="Obdélník 4"/>
          <p:cNvSpPr/>
          <p:nvPr/>
        </p:nvSpPr>
        <p:spPr>
          <a:xfrm>
            <a:off x="-14630" y="1412776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Počet mláďat: </a:t>
            </a:r>
            <a:r>
              <a:rPr lang="cs-CZ" sz="4000" dirty="0">
                <a:latin typeface="Andalus" panose="02020603050405020304" pitchFamily="18" charset="-78"/>
                <a:cs typeface="Andalus" panose="02020603050405020304" pitchFamily="18" charset="-78"/>
              </a:rPr>
              <a:t>v jednom vrhu 1 – 5, </a:t>
            </a:r>
          </a:p>
          <a:p>
            <a:r>
              <a:rPr lang="cs-CZ" sz="4000" dirty="0">
                <a:latin typeface="Andalus" panose="02020603050405020304" pitchFamily="18" charset="-78"/>
                <a:cs typeface="Andalus" panose="02020603050405020304" pitchFamily="18" charset="-78"/>
              </a:rPr>
              <a:t>                           může být až 10 koťat</a:t>
            </a:r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9978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26159" y="468435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Kmen:</a:t>
            </a:r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strunatci </a:t>
            </a:r>
            <a:endParaRPr lang="cs-CZ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6596" y="3588117"/>
            <a:ext cx="88707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Předchůdce kočky domácí</a:t>
            </a:r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: Kočka divoká       						(plavá) </a:t>
            </a:r>
            <a:endParaRPr lang="cs-CZ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18434" name="Picture 2" descr="File:AfricanWildCat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4221088"/>
            <a:ext cx="2304256" cy="17281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11487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9978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http://upload.wikimedia.org/wikipedia/commons/thumb/6/6b/Katze_Senckenberg.jpg/220px-Katze_Senckenber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069" y="992320"/>
            <a:ext cx="2997306" cy="3991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179511" y="5038244"/>
            <a:ext cx="3739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Andalus" panose="02020603050405020304" pitchFamily="18" charset="-78"/>
                <a:cs typeface="Andalus" panose="02020603050405020304" pitchFamily="18" charset="-78"/>
              </a:rPr>
              <a:t>e</a:t>
            </a:r>
            <a:r>
              <a:rPr lang="cs-CZ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gyptská socha kočky</a:t>
            </a:r>
            <a:endParaRPr lang="cs-CZ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468987" y="836712"/>
            <a:ext cx="561662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/>
              <a:t>Kolem roku 3000 př. n. l. se kočka stala významnou součástí života v </a:t>
            </a:r>
            <a:r>
              <a:rPr lang="cs-CZ" sz="4000" dirty="0" smtClean="0"/>
              <a:t>Egyptě, </a:t>
            </a:r>
            <a:r>
              <a:rPr lang="cs-CZ" sz="4000" dirty="0"/>
              <a:t>dokladem jsou obrazy koček na stěnách hrobek, sošky koček a jejich mumie. </a:t>
            </a:r>
            <a:endParaRPr lang="cs-CZ" sz="4000" dirty="0" smtClean="0"/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82100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13687" y="908720"/>
            <a:ext cx="863477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200" dirty="0">
                <a:latin typeface="Andalus" panose="02020603050405020304" pitchFamily="18" charset="-78"/>
                <a:cs typeface="Andalus" panose="02020603050405020304" pitchFamily="18" charset="-78"/>
              </a:rPr>
              <a:t>Staří Egypťané kočky uctívali jako božstvo a věřili, že mají moc chránit člověka před zlem. Přítomnost kočky v domě znamenala požehnání. Nejposvátnější byly černé kočky chránící egyptské chrámy.</a:t>
            </a:r>
            <a:r>
              <a:rPr lang="cs-CZ" sz="4000" dirty="0">
                <a:latin typeface="Andalus" panose="02020603050405020304" pitchFamily="18" charset="-78"/>
                <a:cs typeface="Andalus" panose="02020603050405020304" pitchFamily="18" charset="-78"/>
              </a:rPr>
              <a:t> </a:t>
            </a:r>
          </a:p>
        </p:txBody>
      </p:sp>
      <p:pic>
        <p:nvPicPr>
          <p:cNvPr id="5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9978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150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16748" y="332656"/>
            <a:ext cx="741682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latin typeface="Andalus" panose="02020603050405020304" pitchFamily="18" charset="-78"/>
                <a:cs typeface="Andalus" panose="02020603050405020304" pitchFamily="18" charset="-78"/>
              </a:rPr>
              <a:t>První kočky se do blízkosti lidí dostaly před 10–12 tisíci lety, v době, kdy začala vznikat první trvalá lidská sídla.</a:t>
            </a:r>
          </a:p>
        </p:txBody>
      </p:sp>
      <p:sp>
        <p:nvSpPr>
          <p:cNvPr id="5" name="Obdélník 4"/>
          <p:cNvSpPr/>
          <p:nvPr/>
        </p:nvSpPr>
        <p:spPr>
          <a:xfrm>
            <a:off x="304853" y="2996952"/>
            <a:ext cx="83597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latin typeface="Andalus" panose="02020603050405020304" pitchFamily="18" charset="-78"/>
                <a:cs typeface="Andalus" panose="02020603050405020304" pitchFamily="18" charset="-78"/>
              </a:rPr>
              <a:t>Pro zemědělce měla kočka obrovský význam jako lovec hlodavců, kteří ohrožovali skladiště obilí a potravin.</a:t>
            </a:r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9978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1600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38138"/>
          </a:xfrm>
        </p:spPr>
        <p:txBody>
          <a:bodyPr>
            <a:normAutofit/>
          </a:bodyPr>
          <a:lstStyle/>
          <a:p>
            <a:r>
              <a:rPr lang="cs-CZ" sz="6000" b="1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Popis</a:t>
            </a:r>
            <a:endParaRPr lang="cs-CZ" sz="6000" b="1" i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9978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251520" y="980728"/>
            <a:ext cx="86409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Kočka </a:t>
            </a:r>
            <a:r>
              <a:rPr lang="cs-CZ" sz="4000" dirty="0">
                <a:latin typeface="Andalus" panose="02020603050405020304" pitchFamily="18" charset="-78"/>
                <a:cs typeface="Andalus" panose="02020603050405020304" pitchFamily="18" charset="-78"/>
              </a:rPr>
              <a:t>má dlouhé tělo s relativně krátkými končetinami, krátký krk, poměrně širokou a krátkou hlavou a středně dlouhý ocas. 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51520" y="3356992"/>
            <a:ext cx="79208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Délka </a:t>
            </a:r>
            <a:r>
              <a:rPr lang="cs-CZ" sz="4000" dirty="0">
                <a:latin typeface="Andalus" panose="02020603050405020304" pitchFamily="18" charset="-78"/>
                <a:cs typeface="Andalus" panose="02020603050405020304" pitchFamily="18" charset="-78"/>
              </a:rPr>
              <a:t>těla včetně ocasu činí pak kolem 80 cm. Kocouři jsou větší než samice a váží asi 3,5–7 kg, hmotnost koček se pohybuje od 2,5–4,5 kg.</a:t>
            </a:r>
          </a:p>
        </p:txBody>
      </p:sp>
    </p:spTree>
    <p:extLst>
      <p:ext uri="{BB962C8B-B14F-4D97-AF65-F5344CB8AC3E}">
        <p14:creationId xmlns:p14="http://schemas.microsoft.com/office/powerpoint/2010/main" val="38073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64882" y="260648"/>
            <a:ext cx="8964488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latin typeface="Andalus" panose="02020603050405020304" pitchFamily="18" charset="-78"/>
                <a:cs typeface="Andalus" panose="02020603050405020304" pitchFamily="18" charset="-78"/>
              </a:rPr>
              <a:t>Existují tři základní tělesné typy koček:</a:t>
            </a:r>
          </a:p>
          <a:p>
            <a:endParaRPr lang="cs-CZ" sz="1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342900" indent="-342900">
              <a:buFontTx/>
              <a:buChar char="-"/>
            </a:pPr>
            <a:r>
              <a:rPr lang="cs-CZ" sz="4000" dirty="0">
                <a:latin typeface="Andalus" panose="02020603050405020304" pitchFamily="18" charset="-78"/>
                <a:cs typeface="Andalus" panose="02020603050405020304" pitchFamily="18" charset="-78"/>
              </a:rPr>
              <a:t>zavalitý typ ( perská kočka )</a:t>
            </a:r>
          </a:p>
          <a:p>
            <a:pPr marL="285750" indent="-285750">
              <a:buFontTx/>
              <a:buChar char="-"/>
            </a:pPr>
            <a:r>
              <a:rPr lang="cs-CZ" sz="4000" dirty="0">
                <a:latin typeface="Andalus" panose="02020603050405020304" pitchFamily="18" charset="-78"/>
                <a:cs typeface="Andalus" panose="02020603050405020304" pitchFamily="18" charset="-78"/>
              </a:rPr>
              <a:t>svalnatý typ </a:t>
            </a:r>
          </a:p>
          <a:p>
            <a:pPr marL="285750" indent="-285750">
              <a:buFontTx/>
              <a:buChar char="-"/>
            </a:pPr>
            <a:r>
              <a:rPr lang="cs-CZ" sz="4000" dirty="0">
                <a:latin typeface="Andalus" panose="02020603050405020304" pitchFamily="18" charset="-78"/>
                <a:cs typeface="Andalus" panose="02020603050405020304" pitchFamily="18" charset="-78"/>
              </a:rPr>
              <a:t>útlý typ ( siamská kočka )</a:t>
            </a:r>
          </a:p>
        </p:txBody>
      </p:sp>
      <p:pic>
        <p:nvPicPr>
          <p:cNvPr id="5" name="Picture 2" descr="http://upload.wikimedia.org/wikipedia/commons/thumb/2/2e/Cat-MaineCoon-Lara1.png/220px-Cat-MaineCoon-Lara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078" y="2999859"/>
            <a:ext cx="2358144" cy="2551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upload.wikimedia.org/wikipedia/commons/thumb/2/25/Siam_lilacpoint.jpg/220px-Siam_lilacpoin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232" y="2984082"/>
            <a:ext cx="2521023" cy="2566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/>
          <p:cNvSpPr/>
          <p:nvPr/>
        </p:nvSpPr>
        <p:spPr>
          <a:xfrm>
            <a:off x="1552780" y="5550943"/>
            <a:ext cx="26350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latin typeface="Andalus" panose="02020603050405020304" pitchFamily="18" charset="-78"/>
                <a:cs typeface="Andalus" panose="02020603050405020304" pitchFamily="18" charset="-78"/>
              </a:rPr>
              <a:t>svalnatý typ kočky</a:t>
            </a:r>
          </a:p>
        </p:txBody>
      </p:sp>
      <p:pic>
        <p:nvPicPr>
          <p:cNvPr id="8" name="Picture 8" descr="OPVK_hor_zakladni_logolink_RGB_cz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9978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bdélník 8"/>
          <p:cNvSpPr/>
          <p:nvPr/>
        </p:nvSpPr>
        <p:spPr>
          <a:xfrm>
            <a:off x="5417147" y="5593399"/>
            <a:ext cx="1959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latin typeface="Andalus" panose="02020603050405020304" pitchFamily="18" charset="-78"/>
                <a:cs typeface="Andalus" panose="02020603050405020304" pitchFamily="18" charset="-78"/>
              </a:rPr>
              <a:t>útlý typ kočky</a:t>
            </a:r>
          </a:p>
        </p:txBody>
      </p:sp>
    </p:spTree>
    <p:extLst>
      <p:ext uri="{BB962C8B-B14F-4D97-AF65-F5344CB8AC3E}">
        <p14:creationId xmlns:p14="http://schemas.microsoft.com/office/powerpoint/2010/main" val="208191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669</Words>
  <Application>Microsoft Office PowerPoint</Application>
  <PresentationFormat>Předvádění na obrazovce (4:3)</PresentationFormat>
  <Paragraphs>109</Paragraphs>
  <Slides>20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systému Office</vt:lpstr>
      <vt:lpstr>Kočka domácí </vt:lpstr>
      <vt:lpstr>Anotace:</vt:lpstr>
      <vt:lpstr>Kočka domácí</vt:lpstr>
      <vt:lpstr>Prezentace aplikace PowerPoint</vt:lpstr>
      <vt:lpstr>Prezentace aplikace PowerPoint</vt:lpstr>
      <vt:lpstr>Prezentace aplikace PowerPoint</vt:lpstr>
      <vt:lpstr>Prezentace aplikace PowerPoint</vt:lpstr>
      <vt:lpstr>Popis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Opakování </vt:lpstr>
      <vt:lpstr>Prezentace aplikace PowerPoint</vt:lpstr>
      <vt:lpstr>Opakování </vt:lpstr>
      <vt:lpstr>Opakování </vt:lpstr>
      <vt:lpstr>Zdroje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Kočka domácí</dc:title>
  <dc:creator>Galik</dc:creator>
  <cp:lastModifiedBy>Tomáš</cp:lastModifiedBy>
  <cp:revision>33</cp:revision>
  <dcterms:created xsi:type="dcterms:W3CDTF">2013-04-19T16:22:25Z</dcterms:created>
  <dcterms:modified xsi:type="dcterms:W3CDTF">2014-11-11T19:02:08Z</dcterms:modified>
</cp:coreProperties>
</file>