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8" r:id="rId4"/>
    <p:sldId id="268" r:id="rId5"/>
    <p:sldId id="259" r:id="rId6"/>
    <p:sldId id="269" r:id="rId7"/>
    <p:sldId id="260" r:id="rId8"/>
    <p:sldId id="270" r:id="rId9"/>
    <p:sldId id="261" r:id="rId10"/>
    <p:sldId id="274" r:id="rId11"/>
    <p:sldId id="262" r:id="rId12"/>
    <p:sldId id="271" r:id="rId13"/>
    <p:sldId id="273" r:id="rId14"/>
    <p:sldId id="272" r:id="rId15"/>
    <p:sldId id="275" r:id="rId16"/>
    <p:sldId id="276" r:id="rId17"/>
    <p:sldId id="263" r:id="rId18"/>
    <p:sldId id="266" r:id="rId19"/>
    <p:sldId id="267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66"/>
    <a:srgbClr val="FF9B69"/>
    <a:srgbClr val="F79646"/>
    <a:srgbClr val="FF9661"/>
    <a:srgbClr val="FF8C53"/>
    <a:srgbClr val="FF8A4F"/>
    <a:srgbClr val="FF8447"/>
    <a:srgbClr val="FF99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21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98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21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34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14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0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98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32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3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77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6000">
              <a:srgbClr val="FEE7F2"/>
            </a:gs>
            <a:gs pos="20000">
              <a:srgbClr val="FAC77D"/>
            </a:gs>
            <a:gs pos="81000">
              <a:srgbClr val="FBA97D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0C930-4860-4BF5-8A19-64167822A054}" type="datetimeFigureOut">
              <a:rPr lang="cs-CZ" smtClean="0"/>
              <a:pPr/>
              <a:t>11. 11. 2014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B9D9A-9709-4CC4-AF89-8B184D954CB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72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vy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Veverka obecná</a:t>
            </a:r>
            <a:endParaRPr lang="cs-CZ" sz="4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Pří_180_Rozmanitost přírody _ Veverka obecná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Eliška </a:t>
            </a:r>
            <a:r>
              <a:rPr lang="cs-CZ" b="1" dirty="0" err="1" smtClean="0"/>
              <a:t>Galíková</a:t>
            </a:r>
            <a:r>
              <a:rPr lang="cs-CZ" b="1" dirty="0" smtClean="0"/>
              <a:t> 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Fryšták, </a:t>
            </a:r>
            <a:r>
              <a:rPr lang="cs-CZ" dirty="0"/>
              <a:t>okres Zlín, příspěvková organizace 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dirty="0"/>
              <a:t>Registrační číslo projektu: CZ.1.07/1.1.38/02.0025</a:t>
            </a:r>
          </a:p>
          <a:p>
            <a:pPr algn="ctr"/>
            <a:r>
              <a:rPr lang="cs-CZ" dirty="0"/>
              <a:t>Název projektu: Modernizace výuky na ZŠ Slušovice, </a:t>
            </a:r>
            <a:r>
              <a:rPr lang="cs-CZ" dirty="0" err="1"/>
              <a:t>Fryšták</a:t>
            </a:r>
            <a:r>
              <a:rPr lang="cs-CZ" dirty="0"/>
              <a:t>, </a:t>
            </a:r>
            <a:r>
              <a:rPr lang="cs-CZ" dirty="0" err="1"/>
              <a:t>Kašava</a:t>
            </a:r>
            <a:r>
              <a:rPr lang="cs-CZ" dirty="0"/>
              <a:t> a Velehrad</a:t>
            </a:r>
          </a:p>
          <a:p>
            <a:pPr algn="ctr"/>
            <a:r>
              <a:rPr lang="cs-CZ" sz="1200" dirty="0"/>
              <a:t>Tento projekt je spolufinancován z Evropského sociálního fondu a státního rozpočtu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2374409768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Nepřátelé veverky</a:t>
            </a:r>
            <a:endParaRPr lang="cs-CZ" sz="48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Buteo buteo 1 (Lukasz Lukasik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2882090" cy="216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Lasiče kolčav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269867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960213" y="3433532"/>
            <a:ext cx="1749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latin typeface="Andalus" panose="02020603050405020304" pitchFamily="18" charset="-78"/>
                <a:cs typeface="Andalus" panose="02020603050405020304" pitchFamily="18" charset="-78"/>
              </a:rPr>
              <a:t>káně lesní 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91880" y="4221088"/>
            <a:ext cx="33927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Andalus" panose="02020603050405020304" pitchFamily="18" charset="-78"/>
                <a:cs typeface="Andalus" panose="02020603050405020304" pitchFamily="18" charset="-78"/>
              </a:rPr>
              <a:t>lasice kolčava</a:t>
            </a: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2" y="6053192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upload.wikimedia.org/wikipedia/commons/5/55/Raufu%C3%9Fkauz_im_Flug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984849"/>
            <a:ext cx="2806289" cy="187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164288" y="5915952"/>
            <a:ext cx="237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Andalus" panose="02020603050405020304" pitchFamily="18" charset="-78"/>
                <a:cs typeface="Andalus" panose="02020603050405020304" pitchFamily="18" charset="-78"/>
              </a:rPr>
              <a:t>s</a:t>
            </a:r>
            <a:r>
              <a:rPr lang="cs-CZ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ova</a:t>
            </a:r>
            <a:endParaRPr lang="cs-CZ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729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54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Chování</a:t>
            </a:r>
            <a:endParaRPr lang="cs-CZ" sz="54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13476" y="105273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Veverka obecná žije až na období rozmnožování samotářským způsobem života a jiným veverkám se většinou vyhýbá.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8000" y="336106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 dutinách stromů, někdy i na tlustších větvích, obývá v průměru 25 – 30 cm velké hnízdo, ve tvaru kukaně, tvořené mechem, listy, trávou a kůrou.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" y="6030195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31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88381" y="33265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Veverka je aktivní přes den, ale ve vrcholném části dne je ukryta ve svém hnízdě, přičemž se vyhýbá teplu a viditelnosti. </a:t>
            </a:r>
          </a:p>
        </p:txBody>
      </p:sp>
      <p:pic>
        <p:nvPicPr>
          <p:cNvPr id="6" name="Picture 6" descr="http://upload.wikimedia.org/wikipedia/commons/thumb/0/05/Sciurus_vulgaris_Suomi-e.jpg/170px-Sciurus_vulgaris_Suomi-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948" y="2464477"/>
            <a:ext cx="2160240" cy="303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5630847" y="5598313"/>
            <a:ext cx="2039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Finská veverka</a:t>
            </a:r>
          </a:p>
        </p:txBody>
      </p:sp>
      <p:pic>
        <p:nvPicPr>
          <p:cNvPr id="8" name="Picture 2" descr="http://upload.wikimedia.org/wikipedia/commons/thumb/0/05/Squirrel_germany.jpg/220px-Squirrel_german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41" y="3019061"/>
            <a:ext cx="3188176" cy="23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1392695" y="5413647"/>
            <a:ext cx="2855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Černá forma veverky</a:t>
            </a:r>
          </a:p>
        </p:txBody>
      </p:sp>
    </p:spTree>
    <p:extLst>
      <p:ext uri="{BB962C8B-B14F-4D97-AF65-F5344CB8AC3E}">
        <p14:creationId xmlns:p14="http://schemas.microsoft.com/office/powerpoint/2010/main" val="380363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2927" y="1490779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Počet mláďat:</a:t>
            </a:r>
            <a:endParaRPr lang="cs-CZ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485545" y="2321777"/>
            <a:ext cx="2412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2 - 4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84168" y="2321777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4 – 8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5576" y="2321776"/>
            <a:ext cx="19816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60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 – 6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92111" y="333744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Kdy je veverka nejvíce aktivní: </a:t>
            </a:r>
            <a:endParaRPr lang="cs-CZ" sz="48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921963" y="4005064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a)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řes den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85445" y="4690691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b) v noci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5352092"/>
            <a:ext cx="3454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c)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cs-CZ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rzy ráno </a:t>
            </a:r>
            <a:endParaRPr lang="cs-CZ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7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25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Opakování </a:t>
            </a:r>
            <a:endParaRPr lang="cs-CZ" sz="6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51520" y="1556792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Kde se převážně veverka zdržuje: </a:t>
            </a:r>
            <a:endParaRPr lang="cs-CZ" sz="4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49289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a) na zemi</a:t>
            </a:r>
            <a:endParaRPr lang="cs-CZ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2" y="3518259"/>
            <a:ext cx="7008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b) v korunách stromů</a:t>
            </a:r>
            <a:endParaRPr lang="cs-CZ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483768" y="4424651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c) </a:t>
            </a:r>
            <a:r>
              <a:rPr lang="cs-CZ" sz="5400" dirty="0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cs-CZ" sz="5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 vodě </a:t>
            </a:r>
            <a:endParaRPr lang="cs-CZ" sz="5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520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itchFamily="18" charset="-78"/>
                <a:cs typeface="Andalus" pitchFamily="18" charset="-78"/>
              </a:rPr>
              <a:t>Opakování </a:t>
            </a:r>
            <a:endParaRPr lang="cs-CZ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484784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itchFamily="18" charset="-78"/>
                <a:cs typeface="Andalus" pitchFamily="18" charset="-78"/>
              </a:rPr>
              <a:t>Žijí veverky spíše ve skupinách?</a:t>
            </a:r>
            <a:endParaRPr lang="cs-CZ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51720" y="2708920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itchFamily="18" charset="-78"/>
                <a:cs typeface="Andalus" pitchFamily="18" charset="-78"/>
              </a:rPr>
              <a:t>ANO</a:t>
            </a:r>
            <a:endParaRPr lang="cs-CZ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067944" y="2708920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itchFamily="18" charset="-78"/>
                <a:cs typeface="Andalus" pitchFamily="18" charset="-78"/>
              </a:rPr>
              <a:t>NE</a:t>
            </a:r>
            <a:endParaRPr lang="cs-CZ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9512" y="35730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itchFamily="18" charset="-78"/>
                <a:cs typeface="Andalus" pitchFamily="18" charset="-78"/>
              </a:rPr>
              <a:t>Schovává si veverka na zimu potravu i do dutin stromů? </a:t>
            </a:r>
            <a:endParaRPr lang="cs-CZ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79712" y="4941168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itchFamily="18" charset="-78"/>
                <a:cs typeface="Andalus" pitchFamily="18" charset="-78"/>
              </a:rPr>
              <a:t>ANO</a:t>
            </a:r>
            <a:endParaRPr lang="cs-CZ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67944" y="4941168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ndalus" pitchFamily="18" charset="-78"/>
                <a:cs typeface="Andalus" pitchFamily="18" charset="-78"/>
              </a:rPr>
              <a:t>NE</a:t>
            </a:r>
            <a:endParaRPr lang="cs-CZ" sz="48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latin typeface="Andalus" pitchFamily="18" charset="-78"/>
                <a:cs typeface="Andalus" pitchFamily="18" charset="-78"/>
              </a:rPr>
              <a:t>Opakování </a:t>
            </a:r>
            <a:endParaRPr lang="cs-CZ" sz="6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412776"/>
            <a:ext cx="903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atin typeface="Andalus" pitchFamily="18" charset="-78"/>
                <a:cs typeface="Andalus" pitchFamily="18" charset="-78"/>
              </a:rPr>
              <a:t>Svůj dlouhý, chlupatý ocas používá veverka: </a:t>
            </a:r>
            <a:endParaRPr lang="cs-CZ" sz="40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47664" y="278092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a) na okrasu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51720" y="3573016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b) jako kormidlo při skákání z     větve na větev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71800" y="501317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ndalus" pitchFamily="18" charset="-78"/>
                <a:cs typeface="Andalus" pitchFamily="18" charset="-78"/>
              </a:rPr>
              <a:t>c) na hraní </a:t>
            </a:r>
            <a:endParaRPr lang="cs-CZ" sz="40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i="1" dirty="0" smtClean="0"/>
              <a:t>Zdroje</a:t>
            </a:r>
            <a:endParaRPr lang="cs-CZ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1326" y="762649"/>
            <a:ext cx="9022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Eichhörnchen</a:t>
            </a:r>
            <a:r>
              <a:rPr lang="cs-CZ" dirty="0"/>
              <a:t> Düsseldorf </a:t>
            </a:r>
            <a:r>
              <a:rPr lang="cs-CZ" dirty="0" err="1"/>
              <a:t>Hofgarten</a:t>
            </a:r>
            <a:r>
              <a:rPr lang="cs-CZ" dirty="0"/>
              <a:t> </a:t>
            </a:r>
            <a:r>
              <a:rPr lang="cs-CZ" dirty="0" err="1"/>
              <a:t>edit</a:t>
            </a:r>
            <a:r>
              <a:rPr lang="cs-CZ" dirty="0"/>
              <a:t>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19.11.2011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http://cs.wikipedia.org/wiki/Soubor:Eichh%C3%B6rnchen_D%C3%BCsseldorf_Hofgarten_edit.jpg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086" y="1853231"/>
            <a:ext cx="9035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JJM </a:t>
            </a:r>
            <a:r>
              <a:rPr lang="cs-CZ" dirty="0" err="1"/>
              <a:t>SquirrelBaby</a:t>
            </a:r>
            <a:r>
              <a:rPr lang="cs-CZ" dirty="0"/>
              <a:t> 01.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6.4.2005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http://cs.wikipedia.org/wiki/Soubor:JJM_SquirrelBaby_01.jpg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4723" y="2655338"/>
            <a:ext cx="8568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Quercus</a:t>
            </a:r>
            <a:r>
              <a:rPr lang="cs-CZ" dirty="0"/>
              <a:t> </a:t>
            </a:r>
            <a:r>
              <a:rPr lang="cs-CZ" dirty="0" err="1"/>
              <a:t>acutissima</a:t>
            </a:r>
            <a:r>
              <a:rPr lang="cs-CZ" dirty="0"/>
              <a:t> </a:t>
            </a:r>
            <a:r>
              <a:rPr lang="cs-CZ" dirty="0" err="1"/>
              <a:t>nuts</a:t>
            </a:r>
            <a:r>
              <a:rPr lang="cs-CZ" dirty="0"/>
              <a:t> 02 by Line1.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14.10.2007 [cit. 2013-04-03]. Dostupné z: </a:t>
            </a:r>
            <a:r>
              <a:rPr lang="cs-CZ" dirty="0">
                <a:solidFill>
                  <a:schemeClr val="accent1"/>
                </a:solidFill>
              </a:rPr>
              <a:t>http://wikipedia.7val.com/wiki/Soubor:Quercus_acutissima_nuts_02_by_Line1.JPG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03742" y="3429000"/>
            <a:ext cx="8712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Kurre5.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6.4.2005 [cit. 2013-04-03].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solidFill>
                  <a:schemeClr val="accent1"/>
                </a:solidFill>
              </a:rPr>
              <a:t>http://cs.wikipedia.org/wiki/Soubor:Kurre5.jpg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68132" y="4221088"/>
            <a:ext cx="8748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Martes</a:t>
            </a:r>
            <a:r>
              <a:rPr lang="cs-CZ" dirty="0"/>
              <a:t> </a:t>
            </a:r>
            <a:r>
              <a:rPr lang="cs-CZ" dirty="0" err="1"/>
              <a:t>martes</a:t>
            </a:r>
            <a:r>
              <a:rPr lang="cs-CZ" dirty="0"/>
              <a:t> </a:t>
            </a:r>
            <a:r>
              <a:rPr lang="cs-CZ" dirty="0" err="1"/>
              <a:t>crop</a:t>
            </a:r>
            <a:r>
              <a:rPr lang="cs-CZ" dirty="0"/>
              <a:t>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20.8.2007 [cit. 2013-04-03]. Dostupné z: </a:t>
            </a:r>
            <a:r>
              <a:rPr lang="cs-CZ" dirty="0">
                <a:solidFill>
                  <a:schemeClr val="accent1"/>
                </a:solidFill>
              </a:rPr>
              <a:t>http://sk.wikipedia.org/wiki/S%C3%BAbor:Martes_martes_crop.jpg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37086" y="5144418"/>
            <a:ext cx="9021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Felis</a:t>
            </a:r>
            <a:r>
              <a:rPr lang="cs-CZ" dirty="0"/>
              <a:t> </a:t>
            </a:r>
            <a:r>
              <a:rPr lang="cs-CZ" dirty="0" err="1"/>
              <a:t>silvestris</a:t>
            </a:r>
            <a:r>
              <a:rPr lang="cs-CZ" dirty="0"/>
              <a:t> 2 </a:t>
            </a:r>
            <a:r>
              <a:rPr lang="cs-CZ" dirty="0" err="1"/>
              <a:t>crop</a:t>
            </a:r>
            <a:r>
              <a:rPr lang="cs-CZ" dirty="0"/>
              <a:t>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31.10.2009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http://cs.wikipedia.org/wiki/Soubor:Felis_silvestris_2_crop.jpg</a:t>
            </a: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5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3592" y="1122775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Sciurus</a:t>
            </a:r>
            <a:r>
              <a:rPr lang="cs-CZ" dirty="0"/>
              <a:t> </a:t>
            </a:r>
            <a:r>
              <a:rPr lang="cs-CZ" dirty="0" err="1"/>
              <a:t>vulgaris</a:t>
            </a:r>
            <a:r>
              <a:rPr lang="cs-CZ" dirty="0"/>
              <a:t> </a:t>
            </a:r>
            <a:r>
              <a:rPr lang="cs-CZ" dirty="0" err="1"/>
              <a:t>Suomi</a:t>
            </a:r>
            <a:r>
              <a:rPr lang="cs-CZ" dirty="0"/>
              <a:t>-e.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16.4.2009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http://cs.wikipedia.org/wiki/Soubor:Sciurus_vulgaris_Suomi-e.jpg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27674" y="199445"/>
            <a:ext cx="84047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Vulpes</a:t>
            </a:r>
            <a:r>
              <a:rPr lang="en-US" dirty="0"/>
              <a:t> </a:t>
            </a:r>
            <a:r>
              <a:rPr lang="en-US" dirty="0" err="1"/>
              <a:t>vulpes</a:t>
            </a:r>
            <a:r>
              <a:rPr lang="en-US" dirty="0"/>
              <a:t> standing in snow.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12.9.2004 [cit. 2013-04-03].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solidFill>
                  <a:schemeClr val="accent1"/>
                </a:solidFill>
              </a:rPr>
              <a:t>http://cs.wikipedia.org/wiki/Soubor:Vulpes_vulpes_standing_in_snow.jpg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27674" y="2070157"/>
            <a:ext cx="8949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Mustela</a:t>
            </a:r>
            <a:r>
              <a:rPr lang="cs-CZ" dirty="0"/>
              <a:t> </a:t>
            </a:r>
            <a:r>
              <a:rPr lang="cs-CZ" dirty="0" err="1"/>
              <a:t>nivalis</a:t>
            </a:r>
            <a:r>
              <a:rPr lang="cs-CZ" dirty="0"/>
              <a:t> -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Wildlife</a:t>
            </a:r>
            <a:r>
              <a:rPr lang="cs-CZ" dirty="0"/>
              <a:t> Centre-4.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18.8.2008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http://cs.wikipedia.org/wiki/Soubor:Mustela_nivalis_-British_Wildlife_Centre-4.jpg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85068" y="3049006"/>
            <a:ext cx="8641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Buteo</a:t>
            </a:r>
            <a:r>
              <a:rPr lang="cs-CZ" dirty="0"/>
              <a:t> </a:t>
            </a:r>
            <a:r>
              <a:rPr lang="cs-CZ" dirty="0" err="1"/>
              <a:t>buteo</a:t>
            </a:r>
            <a:r>
              <a:rPr lang="cs-CZ" dirty="0"/>
              <a:t> 1 (Lukasz </a:t>
            </a:r>
            <a:r>
              <a:rPr lang="cs-CZ" dirty="0" err="1"/>
              <a:t>Lukasik</a:t>
            </a:r>
            <a:r>
              <a:rPr lang="cs-CZ" dirty="0"/>
              <a:t>).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27.5.2006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http://cs.wikipedia.org/wiki/Soubor:Buteo_buteo_1_(Lukasz_Lukasik).jpg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9511" y="406174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err="1"/>
              <a:t>Sciurus</a:t>
            </a:r>
            <a:r>
              <a:rPr lang="cs-CZ" dirty="0"/>
              <a:t> </a:t>
            </a:r>
            <a:r>
              <a:rPr lang="cs-CZ" dirty="0" err="1"/>
              <a:t>vulgaris</a:t>
            </a:r>
            <a:r>
              <a:rPr lang="cs-CZ" dirty="0"/>
              <a:t> </a:t>
            </a:r>
            <a:r>
              <a:rPr lang="cs-CZ" dirty="0" err="1"/>
              <a:t>bearn</a:t>
            </a:r>
            <a:r>
              <a:rPr lang="cs-CZ" dirty="0"/>
              <a:t> 2001.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6.12.2004 [cit. 2013-04-03]. Dostupné z: </a:t>
            </a:r>
            <a:r>
              <a:rPr lang="cs-CZ" dirty="0">
                <a:solidFill>
                  <a:schemeClr val="accent1"/>
                </a:solidFill>
              </a:rPr>
              <a:t>http://cs.wikipedia.org/wiki/Soubor:Sciurus_vulgaris_bearn_2001.jpg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95058" y="5018641"/>
            <a:ext cx="82809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Squirrel </a:t>
            </a:r>
            <a:r>
              <a:rPr lang="en-US" dirty="0" err="1"/>
              <a:t>germany</a:t>
            </a:r>
            <a:r>
              <a:rPr lang="en-US" dirty="0"/>
              <a:t>. In: </a:t>
            </a:r>
            <a:r>
              <a:rPr lang="en-US" i="1" dirty="0"/>
              <a:t>Wikipedia: the free encyclopedia</a:t>
            </a:r>
            <a:r>
              <a:rPr lang="en-US" dirty="0"/>
              <a:t> [online]. San Francisco (CA): Wikimedia Foundation, 2001-, 11.5.2006 [cit. 2013-04-03].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solidFill>
                  <a:schemeClr val="accent1"/>
                </a:solidFill>
              </a:rPr>
              <a:t>http://cs.wikipedia.org/wiki/Soubor:Squirrel_germany.jpg</a:t>
            </a:r>
            <a:endParaRPr lang="cs-CZ" dirty="0">
              <a:solidFill>
                <a:schemeClr val="accent1"/>
              </a:solidFill>
            </a:endParaRP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4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" y="404664"/>
            <a:ext cx="8229600" cy="74867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1900" i="1" dirty="0"/>
              <a:t>ČLOVĚK A JEHO SVĚT, </a:t>
            </a:r>
            <a:r>
              <a:rPr lang="en-US" sz="1900" i="1" dirty="0" err="1"/>
              <a:t>Přírodověda</a:t>
            </a:r>
            <a:r>
              <a:rPr lang="en-US" sz="1900" i="1" dirty="0"/>
              <a:t> pro 4. </a:t>
            </a:r>
            <a:r>
              <a:rPr lang="en-US" sz="1900" i="1" dirty="0" err="1"/>
              <a:t>ročník</a:t>
            </a:r>
            <a:r>
              <a:rPr lang="en-US" sz="1900" i="1" dirty="0"/>
              <a:t>. </a:t>
            </a:r>
            <a:r>
              <a:rPr lang="cs-CZ" sz="1900" i="1" dirty="0" smtClean="0"/>
              <a:t>Štiková, Věra. </a:t>
            </a:r>
            <a:r>
              <a:rPr lang="en-US" sz="1900" i="1" dirty="0" smtClean="0"/>
              <a:t>NOVÁ </a:t>
            </a:r>
            <a:r>
              <a:rPr lang="en-US" sz="1900" i="1" dirty="0"/>
              <a:t>ŠKOLA, </a:t>
            </a:r>
            <a:r>
              <a:rPr lang="en-US" sz="1900" i="1" dirty="0" err="1"/>
              <a:t>s.r.o</a:t>
            </a:r>
            <a:r>
              <a:rPr lang="en-US" sz="1900" i="1" dirty="0"/>
              <a:t>., 2010. </a:t>
            </a:r>
            <a:endParaRPr lang="cs-CZ" sz="1900" i="1" dirty="0" smtClean="0"/>
          </a:p>
          <a:p>
            <a:pPr lvl="0">
              <a:buNone/>
            </a:pPr>
            <a:r>
              <a:rPr lang="cs-CZ" sz="1900" i="1" dirty="0" smtClean="0"/>
              <a:t>       </a:t>
            </a:r>
            <a:r>
              <a:rPr lang="en-US" sz="1900" i="1" dirty="0" smtClean="0"/>
              <a:t>ISBN </a:t>
            </a:r>
            <a:r>
              <a:rPr lang="en-US" sz="1900" i="1" dirty="0"/>
              <a:t>978–80–7289–211–2.</a:t>
            </a:r>
            <a:endParaRPr lang="cs-CZ" sz="1900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1520" y="1236725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Myslivost. Vach, </a:t>
            </a:r>
            <a:r>
              <a:rPr lang="cs-CZ" dirty="0" smtClean="0"/>
              <a:t>Jaroslav a kol. </a:t>
            </a:r>
          </a:p>
          <a:p>
            <a:r>
              <a:rPr lang="cs-CZ" dirty="0"/>
              <a:t> </a:t>
            </a:r>
            <a:r>
              <a:rPr lang="cs-CZ" dirty="0" smtClean="0"/>
              <a:t>     SILVESTRIS</a:t>
            </a:r>
            <a:r>
              <a:rPr lang="cs-CZ" dirty="0"/>
              <a:t>, 1997. ISBN 80 – 901775 – 1 - 4  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67259" y="1916831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Savci, Encyklopedie školáka. </a:t>
            </a:r>
            <a:r>
              <a:rPr lang="cs-CZ" dirty="0" smtClean="0"/>
              <a:t>Překlad Romana </a:t>
            </a:r>
            <a:r>
              <a:rPr lang="cs-CZ" dirty="0" err="1" smtClean="0"/>
              <a:t>Anděrová</a:t>
            </a:r>
            <a:r>
              <a:rPr lang="cs-CZ" dirty="0" smtClean="0"/>
              <a:t>. SLOVART</a:t>
            </a:r>
            <a:r>
              <a:rPr lang="cs-CZ" dirty="0"/>
              <a:t>, PRAHA, 1998</a:t>
            </a:r>
            <a:r>
              <a:rPr lang="cs-CZ"/>
              <a:t>. </a:t>
            </a:r>
            <a:r>
              <a:rPr lang="cs-CZ" smtClean="0"/>
              <a:t>ISBN </a:t>
            </a:r>
            <a:r>
              <a:rPr lang="cs-CZ" dirty="0"/>
              <a:t>80 – 7209 – 115 – 8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75211" y="278092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Základy myslivosti, C. Rakušan a kolektiv, Státní zemědělské nakladatelství Praha, 1987. ISBN 07 – 131 - 88  </a:t>
            </a:r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3445127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Sýc rousný. In: 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 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2001-, 23.10.2012 [cit. 2014-10-14]. Dostupné z: </a:t>
            </a:r>
            <a:r>
              <a:rPr lang="cs-CZ" dirty="0">
                <a:hlinkClick r:id="rId3"/>
              </a:rPr>
              <a:t>http://cs.wikipedia.org/wiki/Sovy#mediaviewer/File:Raufu%C3%9Fkauz_im_Flug.jpg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96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Digitální učební materiál je určen k seznámení žáků s veverkou obecnou.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Materiál rozvíjí nově získané vědomosti a dovednosti žáků o veverce.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Je určen pro předmět přírodověda a ročník čtvrtý.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Tento materiál vznikl jako doplňující materiál k učebnici:</a:t>
            </a:r>
          </a:p>
          <a:p>
            <a:pPr lvl="0"/>
            <a:r>
              <a:rPr lang="en-US" i="1" dirty="0"/>
              <a:t>ČLOVĚK A JEHO SVĚT, </a:t>
            </a:r>
            <a:r>
              <a:rPr lang="en-US" i="1" dirty="0" err="1"/>
              <a:t>Přírodověda</a:t>
            </a:r>
            <a:r>
              <a:rPr lang="en-US" i="1" dirty="0"/>
              <a:t> pro 4. </a:t>
            </a:r>
            <a:r>
              <a:rPr lang="en-US" i="1" dirty="0" err="1"/>
              <a:t>ročník</a:t>
            </a:r>
            <a:r>
              <a:rPr lang="en-US" i="1" dirty="0"/>
              <a:t>. </a:t>
            </a:r>
            <a:r>
              <a:rPr lang="cs-CZ" i="1" dirty="0" smtClean="0"/>
              <a:t>Štiková, Věra. </a:t>
            </a:r>
          </a:p>
          <a:p>
            <a:pPr lvl="0"/>
            <a:r>
              <a:rPr lang="en-US" i="1" dirty="0" smtClean="0"/>
              <a:t>NOVÁ </a:t>
            </a:r>
            <a:r>
              <a:rPr lang="en-US" i="1" dirty="0"/>
              <a:t>ŠKOLA, </a:t>
            </a:r>
            <a:r>
              <a:rPr lang="en-US" i="1" dirty="0" err="1"/>
              <a:t>s.r.o</a:t>
            </a:r>
            <a:r>
              <a:rPr lang="en-US" i="1" dirty="0"/>
              <a:t>., 2010. </a:t>
            </a:r>
            <a:r>
              <a:rPr lang="en-US" i="1" dirty="0" smtClean="0"/>
              <a:t>ISBN </a:t>
            </a:r>
            <a:r>
              <a:rPr lang="en-US" i="1" dirty="0"/>
              <a:t>978–80–7289–211–2</a:t>
            </a:r>
            <a:r>
              <a:rPr lang="en-US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65021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sz="54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Veverka obecná </a:t>
            </a:r>
            <a:endParaRPr lang="cs-CZ" sz="54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32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Základní údaje</a:t>
            </a:r>
            <a:endParaRPr lang="cs-CZ" sz="4000" u="sng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77593" y="20759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Jméno: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everka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7571" y="2768739"/>
            <a:ext cx="458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Čeleď: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veverkovití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0713" y="3518017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Řád: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hlodavci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7055" y="506058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Třída: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savci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26" name="Picture 2" descr="Vever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332762"/>
            <a:ext cx="3950465" cy="267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447571" y="4352700"/>
            <a:ext cx="458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Podkmen: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obratlovci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4" name="Picture 8" descr="OPVK_hor_zakladni_logolink_RGB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56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84990" y="548680"/>
            <a:ext cx="5279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Hmotnost: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průměrně 300 g</a:t>
            </a:r>
          </a:p>
        </p:txBody>
      </p:sp>
      <p:sp>
        <p:nvSpPr>
          <p:cNvPr id="5" name="Obdélník 4"/>
          <p:cNvSpPr/>
          <p:nvPr/>
        </p:nvSpPr>
        <p:spPr>
          <a:xfrm>
            <a:off x="384990" y="1340768"/>
            <a:ext cx="3797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Počet mláďat: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3 - 6</a:t>
            </a:r>
            <a:endParaRPr lang="cs-CZ" sz="36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54344" y="1987099"/>
            <a:ext cx="35487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ndalus" panose="02020603050405020304" pitchFamily="18" charset="-78"/>
                <a:cs typeface="Andalus" panose="02020603050405020304" pitchFamily="18" charset="-78"/>
              </a:rPr>
              <a:t>Počet druhů: 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16</a:t>
            </a:r>
          </a:p>
        </p:txBody>
      </p:sp>
      <p:sp>
        <p:nvSpPr>
          <p:cNvPr id="7" name="Obdélník 6"/>
          <p:cNvSpPr/>
          <p:nvPr/>
        </p:nvSpPr>
        <p:spPr>
          <a:xfrm>
            <a:off x="384990" y="2694985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Rozšíření: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Evropa, Asie (hlavně jejich listnaté části), u nás na celém území státu</a:t>
            </a:r>
          </a:p>
        </p:txBody>
      </p:sp>
      <p:pic>
        <p:nvPicPr>
          <p:cNvPr id="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http://upload.wikimedia.org/wikipedia/commons/thumb/c/c0/Sciurus_vulgaris_bearn_2001.jpg/220px-Sciurus_vulgaris_bearn_2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917" y="3987418"/>
            <a:ext cx="3864834" cy="252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04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6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Popis</a:t>
            </a:r>
            <a:endParaRPr lang="cs-CZ" sz="60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" y="980728"/>
            <a:ext cx="8229600" cy="11807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Zbarvení srsti bývá různé od rezavé, přes šedou až černou. </a:t>
            </a:r>
          </a:p>
          <a:p>
            <a:pPr marL="0" indent="0">
              <a:buNone/>
            </a:pPr>
            <a: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Spodní část těla je bílá. Rezavých veverek je více v nižších oblastech a tmavých veverek na horách. </a:t>
            </a:r>
            <a:endParaRPr lang="cs-CZ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3429000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Dospělá veverka měří asi 25 cm a váží 300 g. Nepřehlédnutelný je její dlouhý chlupatý ocas, který používá jako kormidlo při skákání z větve na větev. Ocas bývá stejně dlouhý jako tělo samotné. </a:t>
            </a:r>
            <a:endParaRPr lang="cs-CZ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82317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80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Na zimu veverkám narůstají na ušních boltcích štětičky. </a:t>
            </a:r>
            <a:b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51520" y="1340768"/>
            <a:ext cx="87484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Zdržuje se převážně v korunách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stromů,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ale i na zemi se pohybuje velmi obratně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51520" y="2492896"/>
            <a:ext cx="876113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Rozmnožuje se zpravidla dvakrát až třikrát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ročně. </a:t>
            </a:r>
          </a:p>
          <a:p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Rodí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obvykle 3 – 6 mláďat,  </a:t>
            </a:r>
          </a:p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která vychovává v hnízdě v korunách stromů, </a:t>
            </a: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nebo </a:t>
            </a:r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v dutinách stromů</a:t>
            </a:r>
            <a:r>
              <a:rPr lang="cs-CZ" sz="4000" dirty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</a:p>
        </p:txBody>
      </p:sp>
      <p:pic>
        <p:nvPicPr>
          <p:cNvPr id="7" name="Picture 2" descr="http://upload.wikimedia.org/wikipedia/commons/thumb/7/7d/JJM_SquirrelBaby_01.jpg/220px-JJM_SquirrelBaby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179" y="4680255"/>
            <a:ext cx="2815261" cy="177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777844" y="5733256"/>
            <a:ext cx="208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mládě veverky</a:t>
            </a:r>
            <a:endParaRPr lang="cs-CZ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32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sz="60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Potrava</a:t>
            </a:r>
            <a:endParaRPr lang="cs-CZ" sz="60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007" y="1193175"/>
            <a:ext cx="8229600" cy="1612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Veverka obecná se živí semeny jehličnatých i listnatých stromů, kůrou mladých větviček, různými pupeny, houbami, ale i hmyzem či vajíčky ptáků. Na zimu si dělá zásoby potravy a zahrabává je do země, nebo je schovává do dutin stromů. </a:t>
            </a: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1" y="598063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http://wikipedia.7val.com/;m=is;f=jpg;h=156;k=XOILHteuWUE7hIdUqVZH8w;q=100;w=153/img/wikipedia/commons/thumb/f/fc/Quercus_acutissima_nuts_02_by_Line1.JPG/220px-Quercus_acutissima_nuts_02_by_Lin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509120"/>
            <a:ext cx="2056796" cy="209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90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1397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Při konzumaci potravy přitom sedí jako většina veverkovitých ,,na bobku“, přičemž si potravu drží v předních končetinách. </a:t>
            </a:r>
            <a:br>
              <a:rPr lang="cs-CZ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cs-CZ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" y="6059978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51520" y="270892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>
                <a:latin typeface="Andalus" panose="02020603050405020304" pitchFamily="18" charset="-78"/>
                <a:cs typeface="Andalus" panose="02020603050405020304" pitchFamily="18" charset="-78"/>
              </a:rPr>
              <a:t>Při obraně svého teritoria se veverka snaží soupeře zastrašit a zahnat.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467544" y="17008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627239" y="5425637"/>
            <a:ext cx="3223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Veverka pojídající ořech</a:t>
            </a:r>
          </a:p>
        </p:txBody>
      </p:sp>
      <p:pic>
        <p:nvPicPr>
          <p:cNvPr id="11" name="Picture 2" descr="http://upload.wikimedia.org/wikipedia/commons/thumb/6/69/Kurre5.jpg/170px-Kurre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1008"/>
            <a:ext cx="2267322" cy="310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45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cs-CZ" sz="4800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Nepřátelé veverky </a:t>
            </a:r>
            <a:endParaRPr lang="cs-CZ" sz="4800" b="1" i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098" name="Picture 2" descr="Kuna lesní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323" y="1052736"/>
            <a:ext cx="3499503" cy="232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707904" y="33812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cs-CZ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una lesní</a:t>
            </a:r>
            <a:endParaRPr lang="cs-CZ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100" name="Picture 4" descr="Kočka divoká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10031"/>
            <a:ext cx="2877875" cy="215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228184" y="596286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cs-CZ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očka divoká</a:t>
            </a:r>
            <a:endParaRPr lang="cs-CZ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102" name="Picture 6" descr="Popis obrázku chybí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67" y="3548750"/>
            <a:ext cx="2880320" cy="195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66114" y="5488988"/>
            <a:ext cx="2524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ndalus" panose="02020603050405020304" pitchFamily="18" charset="-78"/>
                <a:cs typeface="Andalus" panose="02020603050405020304" pitchFamily="18" charset="-78"/>
              </a:rPr>
              <a:t>l</a:t>
            </a:r>
            <a:r>
              <a:rPr lang="cs-CZ" sz="2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iška obecná</a:t>
            </a:r>
            <a:endParaRPr lang="cs-CZ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13" name="Picture 8" descr="OPVK_hor_zakladni_logolink_RGB_cz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2" y="6053192"/>
            <a:ext cx="3653444" cy="79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2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75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757</Words>
  <Application>Microsoft Office PowerPoint</Application>
  <PresentationFormat>Předvádění na obrazovce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Veverka obecná</vt:lpstr>
      <vt:lpstr>Anotace:</vt:lpstr>
      <vt:lpstr>Veverka obecná </vt:lpstr>
      <vt:lpstr>Prezentace aplikace PowerPoint</vt:lpstr>
      <vt:lpstr>Popis</vt:lpstr>
      <vt:lpstr>Na zimu veverkám narůstají na ušních boltcích štětičky.  </vt:lpstr>
      <vt:lpstr>Potrava</vt:lpstr>
      <vt:lpstr>Při konzumaci potravy přitom sedí jako většina veverkovitých ,,na bobku“, přičemž si potravu drží v předních končetinách.  </vt:lpstr>
      <vt:lpstr>Nepřátelé veverky </vt:lpstr>
      <vt:lpstr>Nepřátelé veverky</vt:lpstr>
      <vt:lpstr>Chování</vt:lpstr>
      <vt:lpstr>Prezentace aplikace PowerPoint</vt:lpstr>
      <vt:lpstr>Opakování </vt:lpstr>
      <vt:lpstr>Opakování </vt:lpstr>
      <vt:lpstr>Opakování </vt:lpstr>
      <vt:lpstr>Opakování </vt:lpstr>
      <vt:lpstr>Zdroje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Veverka</dc:title>
  <dc:creator>Galik</dc:creator>
  <cp:lastModifiedBy>Tomáš</cp:lastModifiedBy>
  <cp:revision>51</cp:revision>
  <dcterms:created xsi:type="dcterms:W3CDTF">2013-01-16T18:01:33Z</dcterms:created>
  <dcterms:modified xsi:type="dcterms:W3CDTF">2014-11-11T19:04:01Z</dcterms:modified>
</cp:coreProperties>
</file>