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65" r:id="rId3"/>
    <p:sldId id="262" r:id="rId4"/>
    <p:sldId id="268" r:id="rId5"/>
    <p:sldId id="261" r:id="rId6"/>
    <p:sldId id="269" r:id="rId7"/>
    <p:sldId id="260" r:id="rId8"/>
    <p:sldId id="275" r:id="rId9"/>
    <p:sldId id="270" r:id="rId10"/>
    <p:sldId id="258" r:id="rId11"/>
    <p:sldId id="271" r:id="rId12"/>
    <p:sldId id="266" r:id="rId13"/>
    <p:sldId id="272" r:id="rId14"/>
    <p:sldId id="274" r:id="rId15"/>
    <p:sldId id="273" r:id="rId16"/>
    <p:sldId id="276" r:id="rId17"/>
    <p:sldId id="277" r:id="rId18"/>
    <p:sldId id="257" r:id="rId19"/>
    <p:sldId id="26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FF99"/>
    <a:srgbClr val="CCFFCC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ADAAD-9763-4348-8CB1-13905F4A99A7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B5DE-905B-42D2-BFA2-255BF61942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41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44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18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9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42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66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32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24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46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59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54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0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69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2370-B007-4A86-AB32-DEC01027A718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14AD-C67E-4E92-BBB7-BF13761635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84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obinia_acacia_'frisia'_JPG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3/Robinia_acacia_'frisia'_JPG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Zajíc polní </a:t>
            </a:r>
            <a:endParaRPr lang="cs-CZ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smtClean="0"/>
              <a:t>Pří_182_Rozmanitost přírody_Zajíc</a:t>
            </a:r>
            <a:r>
              <a:rPr lang="cs-CZ" b="1" dirty="0" smtClean="0"/>
              <a:t> polní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</a:t>
            </a:r>
            <a:r>
              <a:rPr lang="cs-CZ" b="1" dirty="0" smtClean="0"/>
              <a:t>Eliška </a:t>
            </a:r>
            <a:r>
              <a:rPr lang="cs-CZ" b="1" dirty="0" err="1" smtClean="0"/>
              <a:t>Galíková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Fryšták,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3174205663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Dva druhy </a:t>
            </a:r>
            <a:r>
              <a:rPr lang="cs-CZ" sz="6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zajícovitých</a:t>
            </a:r>
            <a:r>
              <a:rPr lang="cs-CZ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cs-CZ" sz="6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07904" y="1518057"/>
            <a:ext cx="4536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Zajíc polární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je druh zajíce přizpůsobený životu v horách a polárních krajích. Kdysi se považoval za poddruh zajíce běláka, ale nyní je veden za samostatný druh.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2050" name="Picture 2" descr="Zajíc polární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86" y="2564904"/>
            <a:ext cx="2553072" cy="17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87" y="6048044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55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Králík divok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414" y="4365104"/>
            <a:ext cx="1879476" cy="234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0"/>
            <a:ext cx="90503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Králík divoký </a:t>
            </a:r>
            <a:r>
              <a:rPr lang="cs-CZ" sz="36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je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příbuzný zajíce polního. Je u nás značně rozšířen. Od zajíce polního se liší hlavně zbarvením, které je hnědošedé až modrošedé. Je menší, zavalitější a má zakulacenou hlavu. </a:t>
            </a:r>
          </a:p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Nežije samotářsky, ale v koloniích – ve spleti vzájemně propojených chodeb.</a:t>
            </a:r>
          </a:p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Vyhrabává si nory, proto dává přednost písčitým půdám.  </a:t>
            </a:r>
          </a:p>
        </p:txBody>
      </p:sp>
    </p:spTree>
    <p:extLst>
      <p:ext uri="{BB962C8B-B14F-4D97-AF65-F5344CB8AC3E}">
        <p14:creationId xmlns:p14="http://schemas.microsoft.com/office/powerpoint/2010/main" val="21987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60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N</a:t>
            </a:r>
            <a:r>
              <a:rPr lang="cs-CZ" sz="6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epřátelé zajíce</a:t>
            </a:r>
            <a:endParaRPr lang="cs-CZ" sz="60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196752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Mezi jeho přirozené predátory patří zejména orli a masožraví dravci. </a:t>
            </a: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Například lišky nebo vlci.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2951078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Díky novým zemědělským postupům na území mnoho evropských států jeho populace v minulých letech poklesla. Dříve docházelo k jeho přemnožení a dovedl tak působit velké škody zemědělcům i lesákům.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1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4" y="6028839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77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Nepřátelé zajíce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Orel skalní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9" y="1844824"/>
            <a:ext cx="3152218" cy="210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opis obrázku chybí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6" y="3573211"/>
            <a:ext cx="2808313" cy="190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Vlk obecný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1925498"/>
            <a:ext cx="3024337" cy="202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841305" y="4066374"/>
            <a:ext cx="1572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orel skalní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707904" y="55218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liška obecná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754725" y="4027034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vlk obecný</a:t>
            </a:r>
          </a:p>
        </p:txBody>
      </p:sp>
    </p:spTree>
    <p:extLst>
      <p:ext uri="{BB962C8B-B14F-4D97-AF65-F5344CB8AC3E}">
        <p14:creationId xmlns:p14="http://schemas.microsoft.com/office/powerpoint/2010/main" val="17510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22820" y="1600525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Počet mláďat? </a:t>
            </a:r>
            <a:endParaRPr lang="cs-CZ" sz="4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2422985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 – 5 </a:t>
            </a:r>
            <a:endParaRPr lang="cs-CZ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29833" y="2422985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3 - 7</a:t>
            </a:r>
            <a:endParaRPr lang="cs-CZ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92080" y="2369966"/>
            <a:ext cx="3473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4 - 8</a:t>
            </a:r>
            <a:endParaRPr lang="cs-CZ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2820" y="3610209"/>
            <a:ext cx="6767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Délka života v přírodě? </a:t>
            </a:r>
            <a:endParaRPr lang="cs-CZ" sz="4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59832" y="479715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1 - 5</a:t>
            </a:r>
            <a:endParaRPr lang="cs-CZ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508104" y="4797151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latin typeface="Andalus" panose="02020603050405020304" pitchFamily="18" charset="-78"/>
                <a:cs typeface="Andalus" panose="02020603050405020304" pitchFamily="18" charset="-78"/>
              </a:rPr>
              <a:t>6</a:t>
            </a:r>
            <a:r>
              <a:rPr lang="cs-CZ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- 8</a:t>
            </a:r>
            <a:endParaRPr lang="cs-CZ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17439" y="4797149"/>
            <a:ext cx="2305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2 - 4</a:t>
            </a:r>
            <a:endParaRPr lang="cs-CZ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404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25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11522" y="162880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Jak se jmenuje mládě zajíce? </a:t>
            </a:r>
            <a:endParaRPr lang="cs-CZ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93106" y="2564904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králíček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316373" y="2564904"/>
            <a:ext cx="2772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z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ajíček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350100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itchFamily="18" charset="-78"/>
                <a:cs typeface="Andalus" pitchFamily="18" charset="-78"/>
              </a:rPr>
              <a:t>Jak se jmenuje samice zajíce? </a:t>
            </a:r>
            <a:endParaRPr lang="cs-CZ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443711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zaječka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347864" y="443711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zaječice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51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58801" y="1556791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Zajíc běží </a:t>
            </a:r>
            <a:r>
              <a:rPr lang="cs-CZ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rychleji:  </a:t>
            </a:r>
            <a:endParaRPr lang="cs-CZ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62528" y="2387788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a) </a:t>
            </a:r>
            <a:r>
              <a:rPr lang="cs-CZ" sz="4400" dirty="0">
                <a:latin typeface="Andalus" panose="02020603050405020304" pitchFamily="18" charset="-78"/>
                <a:cs typeface="Andalus" panose="02020603050405020304" pitchFamily="18" charset="-78"/>
              </a:rPr>
              <a:t>z</a:t>
            </a:r>
            <a:r>
              <a:rPr lang="cs-CZ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kopce </a:t>
            </a:r>
            <a:endParaRPr lang="cs-CZ" sz="4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9792" y="2443620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b) </a:t>
            </a:r>
            <a:r>
              <a:rPr lang="cs-CZ" sz="4400" dirty="0"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cs-CZ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 kopce </a:t>
            </a:r>
            <a:endParaRPr lang="cs-CZ" sz="4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652120" y="2383061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c) </a:t>
            </a:r>
            <a:r>
              <a:rPr lang="cs-CZ" sz="4400" dirty="0">
                <a:latin typeface="Andalus" panose="02020603050405020304" pitchFamily="18" charset="-78"/>
                <a:cs typeface="Andalus" panose="02020603050405020304" pitchFamily="18" charset="-78"/>
              </a:rPr>
              <a:t>p</a:t>
            </a:r>
            <a:r>
              <a:rPr lang="cs-CZ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 rovině </a:t>
            </a:r>
            <a:endParaRPr lang="cs-CZ" sz="4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350100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atin typeface="Andalus" pitchFamily="18" charset="-78"/>
                <a:cs typeface="Andalus" pitchFamily="18" charset="-78"/>
              </a:rPr>
              <a:t>Zajíc je: </a:t>
            </a:r>
            <a:endParaRPr lang="cs-CZ" sz="4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4365104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Andalus" pitchFamily="18" charset="-78"/>
                <a:cs typeface="Andalus" pitchFamily="18" charset="-78"/>
              </a:rPr>
              <a:t>a) masožravec</a:t>
            </a:r>
            <a:endParaRPr lang="cs-CZ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803556" y="5013176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Andalus" pitchFamily="18" charset="-78"/>
                <a:cs typeface="Andalus" pitchFamily="18" charset="-78"/>
              </a:rPr>
              <a:t>b) všežravec</a:t>
            </a:r>
            <a:endParaRPr lang="cs-CZ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64088" y="4338547"/>
            <a:ext cx="334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Andalus" pitchFamily="18" charset="-78"/>
                <a:cs typeface="Andalus" pitchFamily="18" charset="-78"/>
              </a:rPr>
              <a:t>c) býložravec</a:t>
            </a:r>
            <a:endParaRPr lang="cs-CZ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196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25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itchFamily="18" charset="-78"/>
                <a:cs typeface="Andalus" pitchFamily="18" charset="-78"/>
              </a:rPr>
              <a:t>Opakování </a:t>
            </a:r>
            <a:endParaRPr lang="cs-CZ" sz="6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484784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Andalus" pitchFamily="18" charset="-78"/>
                <a:cs typeface="Andalus" pitchFamily="18" charset="-78"/>
              </a:rPr>
              <a:t>Existuje druh - zajíc polární? </a:t>
            </a:r>
            <a:endParaRPr lang="cs-CZ" sz="4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63688" y="2348880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Andalus" pitchFamily="18" charset="-78"/>
                <a:cs typeface="Andalus" pitchFamily="18" charset="-78"/>
              </a:rPr>
              <a:t>ANO</a:t>
            </a:r>
            <a:endParaRPr lang="cs-CZ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79912" y="2348880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Andalus" pitchFamily="18" charset="-78"/>
                <a:cs typeface="Andalus" pitchFamily="18" charset="-78"/>
              </a:rPr>
              <a:t>NE </a:t>
            </a:r>
            <a:endParaRPr lang="cs-CZ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3212976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Andalus" pitchFamily="18" charset="-78"/>
                <a:cs typeface="Andalus" pitchFamily="18" charset="-78"/>
              </a:rPr>
              <a:t>Mezi přirozené predátory zajíce patří i orel?  </a:t>
            </a:r>
            <a:endParaRPr lang="cs-CZ" sz="44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691680" y="501317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ANO</a:t>
            </a:r>
            <a:endParaRPr lang="cs-CZ" sz="4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91880" y="508518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NE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i="1" dirty="0" smtClean="0"/>
              <a:t>Zdroje 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528" y="980728"/>
            <a:ext cx="9063911" cy="720080"/>
          </a:xfrm>
        </p:spPr>
        <p:txBody>
          <a:bodyPr>
            <a:noAutofit/>
          </a:bodyPr>
          <a:lstStyle/>
          <a:p>
            <a:r>
              <a:rPr lang="en-US" sz="2000" dirty="0"/>
              <a:t>01-sfel-08-009a - crop. In: </a:t>
            </a:r>
            <a:r>
              <a:rPr lang="en-US" sz="2000" i="1" dirty="0"/>
              <a:t>Wikipedia: the free encyclopedia</a:t>
            </a:r>
            <a:r>
              <a:rPr lang="en-US" sz="2000" dirty="0"/>
              <a:t> [online]. San Francisco (CA): Wikimedia Foundation, 2001-, 19.6.2010 [cit. 2013-04-03]. </a:t>
            </a:r>
            <a:r>
              <a:rPr lang="en-US" sz="2000" dirty="0" err="1"/>
              <a:t>Dostupné</a:t>
            </a:r>
            <a:r>
              <a:rPr lang="en-US" sz="2000" dirty="0"/>
              <a:t> z: </a:t>
            </a:r>
            <a:r>
              <a:rPr lang="en-US" sz="2000" dirty="0">
                <a:solidFill>
                  <a:schemeClr val="accent1"/>
                </a:solidFill>
              </a:rPr>
              <a:t>http://cs.wikipedia.org/wiki/Soubor:01-sfel-08-009a_-_crop.jpg</a:t>
            </a:r>
            <a:endParaRPr lang="cs-CZ" sz="2000" dirty="0">
              <a:solidFill>
                <a:schemeClr val="accent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2528" y="1860848"/>
            <a:ext cx="8653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 err="1"/>
              <a:t>Oryctolagus</a:t>
            </a:r>
            <a:r>
              <a:rPr lang="cs-CZ" sz="2000" dirty="0"/>
              <a:t> </a:t>
            </a:r>
            <a:r>
              <a:rPr lang="cs-CZ" sz="2000" dirty="0" err="1"/>
              <a:t>cuniculus</a:t>
            </a:r>
            <a:r>
              <a:rPr lang="cs-CZ" sz="2000" dirty="0"/>
              <a:t> </a:t>
            </a:r>
            <a:r>
              <a:rPr lang="cs-CZ" sz="2000" dirty="0" err="1"/>
              <a:t>Tasmania</a:t>
            </a:r>
            <a:r>
              <a:rPr lang="cs-CZ" sz="2000" dirty="0"/>
              <a:t> 2. In: </a:t>
            </a:r>
            <a:r>
              <a:rPr lang="cs-CZ" sz="2000" i="1" dirty="0" err="1"/>
              <a:t>Wikipedia</a:t>
            </a:r>
            <a:r>
              <a:rPr lang="cs-CZ" sz="2000" i="1" dirty="0"/>
              <a:t>: </a:t>
            </a:r>
            <a:r>
              <a:rPr lang="cs-CZ" sz="2000" i="1" dirty="0" err="1"/>
              <a:t>the</a:t>
            </a:r>
            <a:r>
              <a:rPr lang="cs-CZ" sz="2000" i="1" dirty="0"/>
              <a:t> free </a:t>
            </a:r>
            <a:r>
              <a:rPr lang="cs-CZ" sz="2000" i="1" dirty="0" err="1"/>
              <a:t>encyclopedia</a:t>
            </a:r>
            <a:r>
              <a:rPr lang="cs-CZ" sz="2000" dirty="0"/>
              <a:t> [online]. San Francisco (CA): </a:t>
            </a:r>
            <a:r>
              <a:rPr lang="cs-CZ" sz="2000" dirty="0" err="1"/>
              <a:t>Wikimedia</a:t>
            </a:r>
            <a:r>
              <a:rPr lang="cs-CZ" sz="2000" dirty="0"/>
              <a:t> </a:t>
            </a:r>
            <a:r>
              <a:rPr lang="cs-CZ" sz="2000" dirty="0" err="1"/>
              <a:t>Foundation</a:t>
            </a:r>
            <a:r>
              <a:rPr lang="cs-CZ" sz="2000" dirty="0"/>
              <a:t>, 2001-, 28.10.2009 [cit. 2013-04-03]. Dostupné z: </a:t>
            </a:r>
            <a:r>
              <a:rPr lang="cs-CZ" sz="2000" dirty="0">
                <a:solidFill>
                  <a:schemeClr val="accent1"/>
                </a:solidFill>
              </a:rPr>
              <a:t>http://cs.wikipedia.org/wiki/Soubor:Oryctolagus_cuniculus_Tasmania_2.jpg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2528" y="3163556"/>
            <a:ext cx="84346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Arctic Hare. In: </a:t>
            </a:r>
            <a:r>
              <a:rPr lang="en-US" sz="2000" i="1" dirty="0"/>
              <a:t>Wikipedia: the free encyclopedia</a:t>
            </a:r>
            <a:r>
              <a:rPr lang="en-US" sz="2000" dirty="0"/>
              <a:t> [online]. San Francisco (CA): Wikimedia Foundation, 2001-, 20.1.2011 [cit. 2013-04-03]. </a:t>
            </a:r>
            <a:r>
              <a:rPr lang="en-US" sz="2000" dirty="0" err="1"/>
              <a:t>Dostupné</a:t>
            </a:r>
            <a:r>
              <a:rPr lang="en-US" sz="2000" dirty="0"/>
              <a:t> z: </a:t>
            </a:r>
            <a:r>
              <a:rPr lang="en-US" sz="2000" dirty="0">
                <a:solidFill>
                  <a:schemeClr val="accent1"/>
                </a:solidFill>
              </a:rPr>
              <a:t>http://cs.wikipedia.org/wiki/Soubor:Arctic_Hare.jpg</a:t>
            </a:r>
            <a:endParaRPr lang="cs-CZ" sz="2000" dirty="0">
              <a:solidFill>
                <a:schemeClr val="accent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73121" y="4077072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 err="1"/>
              <a:t>Aquila</a:t>
            </a:r>
            <a:r>
              <a:rPr lang="cs-CZ" sz="2000" dirty="0"/>
              <a:t> </a:t>
            </a:r>
            <a:r>
              <a:rPr lang="cs-CZ" sz="2000" dirty="0" err="1"/>
              <a:t>chrysaetos</a:t>
            </a:r>
            <a:r>
              <a:rPr lang="cs-CZ" sz="2000" dirty="0"/>
              <a:t> </a:t>
            </a:r>
            <a:r>
              <a:rPr lang="cs-CZ" sz="2000" dirty="0" err="1"/>
              <a:t>Flickr</a:t>
            </a:r>
            <a:r>
              <a:rPr lang="cs-CZ" sz="2000" dirty="0"/>
              <a:t>. In: </a:t>
            </a:r>
            <a:r>
              <a:rPr lang="cs-CZ" sz="2000" i="1" dirty="0" err="1"/>
              <a:t>Wikipedia</a:t>
            </a:r>
            <a:r>
              <a:rPr lang="cs-CZ" sz="2000" i="1" dirty="0"/>
              <a:t>: </a:t>
            </a:r>
            <a:r>
              <a:rPr lang="cs-CZ" sz="2000" i="1" dirty="0" err="1"/>
              <a:t>the</a:t>
            </a:r>
            <a:r>
              <a:rPr lang="cs-CZ" sz="2000" i="1" dirty="0"/>
              <a:t> free </a:t>
            </a:r>
            <a:r>
              <a:rPr lang="cs-CZ" sz="2000" i="1" dirty="0" err="1"/>
              <a:t>encyclopedia</a:t>
            </a:r>
            <a:r>
              <a:rPr lang="cs-CZ" sz="2000" dirty="0"/>
              <a:t> [online]. San Francisco (CA): </a:t>
            </a:r>
            <a:r>
              <a:rPr lang="cs-CZ" sz="2000" dirty="0" err="1"/>
              <a:t>Wikimedia</a:t>
            </a:r>
            <a:r>
              <a:rPr lang="cs-CZ" sz="2000" dirty="0"/>
              <a:t> </a:t>
            </a:r>
            <a:r>
              <a:rPr lang="cs-CZ" sz="2000" dirty="0" err="1"/>
              <a:t>Foundation</a:t>
            </a:r>
            <a:r>
              <a:rPr lang="cs-CZ" sz="2000" dirty="0"/>
              <a:t>, 2001-, 20.10.2007 [cit. 2013-04-03]. Dostupné z: </a:t>
            </a:r>
            <a:r>
              <a:rPr lang="cs-CZ" sz="2000" dirty="0">
                <a:solidFill>
                  <a:schemeClr val="accent1"/>
                </a:solidFill>
              </a:rPr>
              <a:t>http://cs.wikipedia.org/wiki/Soubor:Aquila_chrysaetos_Flickr.jpg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2817" y="5301205"/>
            <a:ext cx="9030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dirty="0"/>
              <a:t>http://office.microsoft.com/cs-cz/images/results.aspx?qu=zaj%C3%ADc&amp;ex=2#ai:MP900422704</a:t>
            </a:r>
            <a:r>
              <a:rPr lang="cs-CZ" dirty="0"/>
              <a:t>|</a:t>
            </a: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5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8302" y="2420216"/>
            <a:ext cx="8229600" cy="820688"/>
          </a:xfrm>
        </p:spPr>
        <p:txBody>
          <a:bodyPr>
            <a:normAutofit/>
          </a:bodyPr>
          <a:lstStyle/>
          <a:p>
            <a:pPr lvl="0"/>
            <a:r>
              <a:rPr lang="en-US" sz="1800" i="1" dirty="0"/>
              <a:t>ČLOVĚK A JEHO SVĚT, </a:t>
            </a:r>
            <a:r>
              <a:rPr lang="en-US" sz="1800" i="1" dirty="0" err="1"/>
              <a:t>Přírodověda</a:t>
            </a:r>
            <a:r>
              <a:rPr lang="en-US" sz="1800" i="1" dirty="0"/>
              <a:t> pro 4. </a:t>
            </a:r>
            <a:r>
              <a:rPr lang="en-US" sz="1800" i="1" dirty="0" err="1"/>
              <a:t>ročník</a:t>
            </a:r>
            <a:r>
              <a:rPr lang="en-US" sz="1800" i="1" dirty="0"/>
              <a:t>. </a:t>
            </a:r>
            <a:r>
              <a:rPr lang="cs-CZ" sz="1800" i="1" dirty="0" smtClean="0"/>
              <a:t>Štiková, Věra. </a:t>
            </a:r>
            <a:r>
              <a:rPr lang="en-US" sz="1800" i="1" dirty="0" smtClean="0"/>
              <a:t>NOVÁ </a:t>
            </a:r>
            <a:r>
              <a:rPr lang="en-US" sz="1800" i="1" dirty="0"/>
              <a:t>ŠKOLA, </a:t>
            </a:r>
            <a:r>
              <a:rPr lang="en-US" sz="1800" i="1" dirty="0" err="1"/>
              <a:t>s.r.o</a:t>
            </a:r>
            <a:r>
              <a:rPr lang="en-US" sz="1800" i="1" dirty="0"/>
              <a:t>., 2010. ISBN 978–80–7289–211–2.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95896" y="3152413"/>
            <a:ext cx="8524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Savci, Encyklopedie školáka. </a:t>
            </a:r>
            <a:r>
              <a:rPr lang="cs-CZ" dirty="0" smtClean="0"/>
              <a:t>Překlad Romana </a:t>
            </a:r>
            <a:r>
              <a:rPr lang="cs-CZ" dirty="0" err="1" smtClean="0"/>
              <a:t>Anděrová</a:t>
            </a:r>
            <a:r>
              <a:rPr lang="cs-CZ" dirty="0" smtClean="0"/>
              <a:t>. SLOVART</a:t>
            </a:r>
            <a:r>
              <a:rPr lang="cs-CZ" dirty="0"/>
              <a:t>, PRAHA, 1998. </a:t>
            </a:r>
          </a:p>
          <a:p>
            <a:r>
              <a:rPr lang="cs-CZ" dirty="0"/>
              <a:t>      ISBN 80 – 7209 – 115 – 8 </a:t>
            </a:r>
          </a:p>
        </p:txBody>
      </p:sp>
      <p:sp>
        <p:nvSpPr>
          <p:cNvPr id="5" name="Obdélník 4"/>
          <p:cNvSpPr/>
          <p:nvPr/>
        </p:nvSpPr>
        <p:spPr>
          <a:xfrm>
            <a:off x="238539" y="382995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dirty="0"/>
              <a:t>Základy myslivosti, C. Rakušan a kolektiv, Státní zemědělské nakladatelství Praha, 1987. ISBN 07 – 131 - 88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6458" y="188640"/>
            <a:ext cx="8214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Vulpes</a:t>
            </a:r>
            <a:r>
              <a:rPr lang="en-US" dirty="0"/>
              <a:t> </a:t>
            </a:r>
            <a:r>
              <a:rPr lang="en-US" dirty="0" err="1"/>
              <a:t>vulpes</a:t>
            </a:r>
            <a:r>
              <a:rPr lang="en-US" dirty="0"/>
              <a:t> standing in snow. In: </a:t>
            </a:r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2001-, 12.9.2004 [cit. 2013-04-03].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solidFill>
                  <a:schemeClr val="accent1"/>
                </a:solidFill>
              </a:rPr>
              <a:t>http://cs.wikipedia.org/wiki/Soubor:Vulpes_vulpes_standing_in_snow.jpg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95897" y="1427312"/>
            <a:ext cx="82147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Canis</a:t>
            </a:r>
            <a:r>
              <a:rPr lang="en-US" dirty="0"/>
              <a:t> lupus. In: </a:t>
            </a:r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2001-, 9.7.2005 [cit. 2013-04-03].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solidFill>
                  <a:schemeClr val="accent1"/>
                </a:solidFill>
              </a:rPr>
              <a:t>http://cs.wikipedia.org/wiki/Soubor:Canis_lupus.jpg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179512" y="450912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     </a:t>
            </a:r>
            <a:r>
              <a:rPr lang="cs-CZ" dirty="0" err="1" smtClean="0"/>
              <a:t>Robinia</a:t>
            </a:r>
            <a:r>
              <a:rPr lang="cs-CZ" dirty="0" smtClean="0"/>
              <a:t> </a:t>
            </a:r>
            <a:r>
              <a:rPr lang="cs-CZ" dirty="0" err="1" smtClean="0"/>
              <a:t>acacia</a:t>
            </a:r>
            <a:r>
              <a:rPr lang="cs-CZ" dirty="0" smtClean="0"/>
              <a:t> '</a:t>
            </a:r>
            <a:r>
              <a:rPr lang="cs-CZ" dirty="0" err="1" smtClean="0"/>
              <a:t>frisia</a:t>
            </a:r>
            <a:r>
              <a:rPr lang="cs-CZ" dirty="0" smtClean="0"/>
              <a:t>' JPG. In: 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San </a:t>
            </a:r>
            <a:r>
              <a:rPr lang="cs-CZ" dirty="0" err="1" smtClean="0"/>
              <a:t>Francisco</a:t>
            </a:r>
            <a:r>
              <a:rPr lang="cs-CZ" dirty="0" smtClean="0"/>
              <a:t>   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3.9.2007 [cit. 2014-10-17]. Dostupné z: </a:t>
            </a:r>
            <a:r>
              <a:rPr lang="cs-CZ" dirty="0" smtClean="0">
                <a:hlinkClick r:id="rId3"/>
              </a:rPr>
              <a:t>http://commons.wikimedia.org/wiki/File:Robinia_acacia_%27frisia%27_JPG.jpg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0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</a:t>
            </a:r>
            <a:r>
              <a:rPr lang="cs-CZ" dirty="0" smtClean="0"/>
              <a:t>určen k seznámení žáků se zajícem.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nově získané vědomosti a dovednosti žáků o zajících.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přírodověda </a:t>
            </a:r>
            <a:r>
              <a:rPr lang="cs-CZ" dirty="0"/>
              <a:t>a ročník </a:t>
            </a:r>
            <a:r>
              <a:rPr lang="cs-CZ" dirty="0" smtClean="0"/>
              <a:t>čtvrtý.</a:t>
            </a:r>
            <a:endParaRPr lang="cs-CZ" dirty="0"/>
          </a:p>
          <a:p>
            <a:pPr lvl="0"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en-US" dirty="0" smtClean="0"/>
              <a:t>ČLOVĚK </a:t>
            </a:r>
            <a:r>
              <a:rPr lang="en-US" dirty="0"/>
              <a:t>A JEHO SVĚT, </a:t>
            </a:r>
            <a:r>
              <a:rPr lang="en-US" dirty="0" err="1"/>
              <a:t>Přírodověda</a:t>
            </a:r>
            <a:r>
              <a:rPr lang="en-US" dirty="0"/>
              <a:t> pro 4. </a:t>
            </a:r>
            <a:r>
              <a:rPr lang="en-US" dirty="0" err="1"/>
              <a:t>ročník</a:t>
            </a:r>
            <a:r>
              <a:rPr lang="en-US" dirty="0"/>
              <a:t>. </a:t>
            </a:r>
            <a:r>
              <a:rPr lang="cs-CZ" dirty="0" smtClean="0"/>
              <a:t>Štiková, Věra. </a:t>
            </a:r>
            <a:r>
              <a:rPr lang="en-US" dirty="0" smtClean="0"/>
              <a:t>NOVÁ </a:t>
            </a:r>
            <a:r>
              <a:rPr lang="en-US" dirty="0"/>
              <a:t>ŠKOLA, </a:t>
            </a:r>
            <a:r>
              <a:rPr lang="en-US" dirty="0" err="1"/>
              <a:t>s.r.o</a:t>
            </a:r>
            <a:r>
              <a:rPr lang="en-US" dirty="0"/>
              <a:t>., 2010. </a:t>
            </a:r>
            <a:endParaRPr lang="cs-CZ" dirty="0" smtClean="0"/>
          </a:p>
          <a:p>
            <a:pPr lvl="0"/>
            <a:r>
              <a:rPr lang="en-US" dirty="0" smtClean="0"/>
              <a:t>ISBN </a:t>
            </a:r>
            <a:r>
              <a:rPr lang="en-US" dirty="0"/>
              <a:t>978–80–7289–211–2.</a:t>
            </a: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37224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685" y="476672"/>
            <a:ext cx="8229600" cy="706090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Zajíc polní </a:t>
            </a:r>
            <a:endParaRPr lang="cs-CZ" sz="6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931" y="1384177"/>
            <a:ext cx="3774742" cy="532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Základní údaje</a:t>
            </a:r>
            <a:endParaRPr lang="cs-CZ" sz="36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87854" y="218911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Jméno: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z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ajíc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6418" y="3760719"/>
            <a:ext cx="494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Čeleď: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cs-CZ" sz="3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zajícovití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9871" y="460218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Řád: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zajíci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26" name="Picture 2" descr="Popis obrázku chybí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737" y="2933488"/>
            <a:ext cx="3168352" cy="290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179370" y="1943246"/>
            <a:ext cx="3232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Třída: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savci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5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59871" y="293348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Kmen: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strunatci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14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10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14057" y="162880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Rozšíření: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 zajíc obývá téměř celou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		 Evropu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, u nás se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vyskytuje všude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345526" y="3140968"/>
            <a:ext cx="39753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Počet mláďat: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2 – 5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3528" y="4010583"/>
            <a:ext cx="7874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Délka života: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v přírodě 1 – 5 let, </a:t>
            </a:r>
            <a:endParaRPr lang="cs-CZ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	      v zajetí 9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i více let</a:t>
            </a: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54757" y="692696"/>
            <a:ext cx="3773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Počet druhů: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asi 47</a:t>
            </a:r>
          </a:p>
        </p:txBody>
      </p:sp>
    </p:spTree>
    <p:extLst>
      <p:ext uri="{BB962C8B-B14F-4D97-AF65-F5344CB8AC3E}">
        <p14:creationId xmlns:p14="http://schemas.microsoft.com/office/powerpoint/2010/main" val="242181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368" y="2606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67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Popis</a:t>
            </a:r>
            <a:r>
              <a:rPr lang="cs-CZ" b="1" i="1" dirty="0" smtClean="0"/>
              <a:t> 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6392" y="2109048"/>
            <a:ext cx="8229600" cy="504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Zajíc polní dorůstá až 50 – 70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cm a dosahuje hmotnosti mezi 2,5 – 6,5 kg.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8214" y="3178533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Je velmi dobrým běžcem, běhá běžně </a:t>
            </a: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40 km/h, dobře kličkuje. </a:t>
            </a: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Protože má přední nohy oproti zádním krátké, je rychlejší při běhu do kopce, než dolů. 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134431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u="sng" dirty="0" smtClean="0"/>
              <a:t> </a:t>
            </a:r>
            <a:endParaRPr lang="cs-CZ" sz="2200" u="sng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92740" y="908719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Pojmenování: samec – zajíc, </a:t>
            </a: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samice – zaječka, mládě – zajíček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98" y="5971910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64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56217" y="1556792"/>
            <a:ext cx="8107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Mimo sluchu má i dobře vyvinutý hmat a čich, trošku horší je to se zrakem, ale i tak vidí velmi dobře. Hlavně za šera a tmy.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455234" y="4534660"/>
            <a:ext cx="5935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Jako pelech mu slouží vyhloubené jamky.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456217" y="260648"/>
            <a:ext cx="78594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Má dlouhé uši, které mu umožňují velmi dobře slyšet. Na koncích je má tmavé. </a:t>
            </a:r>
          </a:p>
        </p:txBody>
      </p:sp>
      <p:pic>
        <p:nvPicPr>
          <p:cNvPr id="8" name="Picture 2" descr="C:\Users\Galik\AppData\Local\Microsoft\Windows\Temporary Internet Files\Content.IE5\TVYLGKXU\MP90042270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454" y="4509120"/>
            <a:ext cx="1527905" cy="210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482973" y="3301864"/>
            <a:ext cx="8081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Srst je hnědá. Břicho má bílé, v přechodu na boky je rezavohnědý pruh. </a:t>
            </a:r>
          </a:p>
        </p:txBody>
      </p:sp>
    </p:spTree>
    <p:extLst>
      <p:ext uri="{BB962C8B-B14F-4D97-AF65-F5344CB8AC3E}">
        <p14:creationId xmlns:p14="http://schemas.microsoft.com/office/powerpoint/2010/main" val="335666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Potrava </a:t>
            </a:r>
            <a:endParaRPr lang="cs-CZ" sz="6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2007" y="4348365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 </a:t>
            </a:r>
            <a:endParaRPr lang="cs-CZ" sz="2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68760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Zajíc je býložravec. Jeho potrava je velmi pestrá, přijímá ji jak na poli, tak v lese.</a:t>
            </a: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 oblibou vyhledává měkké listnáče, ale taky akáty a někdy i ovocné stromy, hlavně jabloně, jimž ohryzává kůru.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9213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 descr="File:Robinia acacia 'frisia' JP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573016"/>
            <a:ext cx="2064230" cy="30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772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166209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Zajíc polní žije samotářsky. V malé hloučky se zajíci sdružují pouze </a:t>
            </a:r>
            <a:r>
              <a:rPr lang="cs-CZ" sz="3600">
                <a:latin typeface="Andalus" panose="02020603050405020304" pitchFamily="18" charset="-78"/>
                <a:cs typeface="Andalus" panose="02020603050405020304" pitchFamily="18" charset="-78"/>
              </a:rPr>
              <a:t>v </a:t>
            </a:r>
            <a:r>
              <a:rPr lang="cs-CZ" sz="3600" smtClean="0">
                <a:latin typeface="Andalus" panose="02020603050405020304" pitchFamily="18" charset="-78"/>
                <a:cs typeface="Andalus" panose="02020603050405020304" pitchFamily="18" charset="-78"/>
              </a:rPr>
              <a:t>době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páření, to začíná převážně v únoru, ale za teplého počasí i v lednu nebo v prosinci.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40466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60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Rozmnožování</a:t>
            </a:r>
            <a:r>
              <a:rPr lang="cs-CZ" sz="6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9213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79512" y="407707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Vidíme-li na poli pobíhat více zajíců, první z nich je </a:t>
            </a:r>
            <a:r>
              <a:rPr lang="cs-CZ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zaječka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 a za ní průvod zajíců.  </a:t>
            </a:r>
          </a:p>
        </p:txBody>
      </p:sp>
    </p:spTree>
    <p:extLst>
      <p:ext uri="{BB962C8B-B14F-4D97-AF65-F5344CB8AC3E}">
        <p14:creationId xmlns:p14="http://schemas.microsoft.com/office/powerpoint/2010/main" val="9431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8" y="598840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23528" y="2132856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Každá </a:t>
            </a:r>
            <a:r>
              <a:rPr lang="cs-CZ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zaječka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 za rok odrodí  7 – 10 zajíčků. Mnoho z nich však uhyne a tak za rok přežije jen 2 – 4.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69269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Mláďata se rodí plně </a:t>
            </a:r>
            <a:r>
              <a:rPr lang="cs-CZ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osrstěna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 a na rozdíl od mláďat králíka divokého vidí. </a:t>
            </a:r>
          </a:p>
        </p:txBody>
      </p:sp>
    </p:spTree>
    <p:extLst>
      <p:ext uri="{BB962C8B-B14F-4D97-AF65-F5344CB8AC3E}">
        <p14:creationId xmlns:p14="http://schemas.microsoft.com/office/powerpoint/2010/main" val="196772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830</Words>
  <Application>Microsoft Office PowerPoint</Application>
  <PresentationFormat>Předvádění na obrazovce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Zajíc polní </vt:lpstr>
      <vt:lpstr>Anotace:</vt:lpstr>
      <vt:lpstr>Zajíc polní </vt:lpstr>
      <vt:lpstr>Prezentace aplikace PowerPoint</vt:lpstr>
      <vt:lpstr>Popis </vt:lpstr>
      <vt:lpstr>Prezentace aplikace PowerPoint</vt:lpstr>
      <vt:lpstr>Potrava </vt:lpstr>
      <vt:lpstr>Prezentace aplikace PowerPoint</vt:lpstr>
      <vt:lpstr>Prezentace aplikace PowerPoint</vt:lpstr>
      <vt:lpstr>Dva druhy zajícovitých </vt:lpstr>
      <vt:lpstr>Prezentace aplikace PowerPoint</vt:lpstr>
      <vt:lpstr>Nepřátelé zajíce</vt:lpstr>
      <vt:lpstr>Nepřátelé zajíce</vt:lpstr>
      <vt:lpstr>Opakování </vt:lpstr>
      <vt:lpstr>Opakování </vt:lpstr>
      <vt:lpstr>Opakování </vt:lpstr>
      <vt:lpstr>Opakování </vt:lpstr>
      <vt:lpstr>Zdroje 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Krtci</dc:title>
  <dc:creator>Galik</dc:creator>
  <cp:lastModifiedBy>Tomáš</cp:lastModifiedBy>
  <cp:revision>64</cp:revision>
  <dcterms:created xsi:type="dcterms:W3CDTF">2013-01-13T20:31:48Z</dcterms:created>
  <dcterms:modified xsi:type="dcterms:W3CDTF">2014-11-11T19:06:12Z</dcterms:modified>
</cp:coreProperties>
</file>