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6" r:id="rId5"/>
    <p:sldId id="261" r:id="rId6"/>
    <p:sldId id="267" r:id="rId7"/>
    <p:sldId id="262" r:id="rId8"/>
    <p:sldId id="268" r:id="rId9"/>
    <p:sldId id="263" r:id="rId10"/>
    <p:sldId id="269" r:id="rId11"/>
    <p:sldId id="264" r:id="rId12"/>
    <p:sldId id="270" r:id="rId13"/>
    <p:sldId id="271" r:id="rId14"/>
    <p:sldId id="273" r:id="rId15"/>
    <p:sldId id="272" r:id="rId16"/>
    <p:sldId id="274" r:id="rId17"/>
    <p:sldId id="26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85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19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09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56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47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68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86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52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63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98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71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825600"/>
            </a:gs>
            <a:gs pos="30000">
              <a:srgbClr val="FFA800"/>
            </a:gs>
            <a:gs pos="0">
              <a:srgbClr val="825600"/>
            </a:gs>
            <a:gs pos="53000">
              <a:srgbClr val="FFA800"/>
            </a:gs>
            <a:gs pos="88000">
              <a:srgbClr val="825600"/>
            </a:gs>
            <a:gs pos="94000">
              <a:srgbClr val="FFA800"/>
            </a:gs>
            <a:gs pos="100000">
              <a:srgbClr val="825600"/>
            </a:gs>
            <a:gs pos="100000">
              <a:srgbClr val="FFA800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3E75-7BD7-410F-B4D4-CFC4C3D3EB49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06E75-2CEF-4666-A8D0-EA03448CB3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68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Křeček </a:t>
            </a:r>
            <a:endParaRPr lang="cs-CZ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Pří_185_Rozmanitost přírody _ Křeček 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Mgr. </a:t>
            </a:r>
            <a:r>
              <a:rPr lang="cs-CZ" b="1" dirty="0" smtClean="0"/>
              <a:t>Eliška </a:t>
            </a:r>
            <a:r>
              <a:rPr lang="cs-CZ" b="1" dirty="0" err="1" smtClean="0"/>
              <a:t>Galíková</a:t>
            </a:r>
            <a:r>
              <a:rPr lang="cs-CZ" b="1" dirty="0" smtClean="0"/>
              <a:t> 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</a:t>
            </a:r>
            <a:r>
              <a:rPr lang="cs-CZ" dirty="0" smtClean="0"/>
              <a:t>Fryšták, </a:t>
            </a:r>
            <a:r>
              <a:rPr lang="cs-CZ" dirty="0"/>
              <a:t>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118564841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Křeček zlat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622" y="3257743"/>
            <a:ext cx="3153643" cy="25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07504" y="26064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Na hlavě má malý růžový nosík, pak velice citlivé a ve stáří velmi důležité hmatové vousky, černá korálková očka přizpůsobená hlavně pro noční život, ouška a velké lícní torby.</a:t>
            </a:r>
          </a:p>
        </p:txBody>
      </p:sp>
      <p:sp>
        <p:nvSpPr>
          <p:cNvPr id="6" name="Obdélník 5"/>
          <p:cNvSpPr/>
          <p:nvPr/>
        </p:nvSpPr>
        <p:spPr>
          <a:xfrm>
            <a:off x="5724128" y="5798368"/>
            <a:ext cx="2012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Andalus" panose="02020603050405020304" pitchFamily="18" charset="-78"/>
                <a:cs typeface="Andalus" panose="02020603050405020304" pitchFamily="18" charset="-78"/>
              </a:rPr>
              <a:t>křeček zlatý 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322519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Pokud je o křečky dobře pečováno, stávají se z nich velmi milá domácí zvířátka.</a:t>
            </a:r>
          </a:p>
        </p:txBody>
      </p:sp>
    </p:spTree>
    <p:extLst>
      <p:ext uri="{BB962C8B-B14F-4D97-AF65-F5344CB8AC3E}">
        <p14:creationId xmlns:p14="http://schemas.microsoft.com/office/powerpoint/2010/main" val="413904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1143000"/>
          </a:xfrm>
        </p:spPr>
        <p:txBody>
          <a:bodyPr>
            <a:noAutofit/>
          </a:bodyPr>
          <a:lstStyle/>
          <a:p>
            <a:r>
              <a:rPr lang="cs-CZ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Obydlí křečíka </a:t>
            </a:r>
            <a:r>
              <a:rPr lang="cs-CZ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džungarského</a:t>
            </a:r>
            <a:endParaRPr lang="cs-CZ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0" y="1236816"/>
            <a:ext cx="89139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Pro křečíka je vhodné terárium nebo klícka o půdorysu minimálně 50x30 cm. Lepší jsou uzavřené klícky nebo vyšší terária, protože křečík dokáže z nižšího neuzavřeného (např. pletivem) příbytku utéct.</a:t>
            </a:r>
          </a:p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Nevhodná je naopak např. jakákoliv krabice.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45" y="4625815"/>
            <a:ext cx="7150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Dno akvária či klícky by mělo být pokryté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hoblinami.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751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Galik\AppData\Local\Microsoft\Windows\Temporary Internet Files\Content.IE5\DCQE0MIJ\MP90042760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624" y="2204864"/>
            <a:ext cx="3384376" cy="341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9313" y="2492896"/>
            <a:ext cx="51664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Nesmí chybět miska s jídlem, napáječka, kousek dřeva na hryzání a nějaké prolézačky na hraní.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9512" y="620688"/>
            <a:ext cx="78628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Je dobré dát mu trochu sena a papírové ubrousky, kterými si pak sám vystele domeček.</a:t>
            </a:r>
          </a:p>
        </p:txBody>
      </p:sp>
    </p:spTree>
    <p:extLst>
      <p:ext uri="{BB962C8B-B14F-4D97-AF65-F5344CB8AC3E}">
        <p14:creationId xmlns:p14="http://schemas.microsoft.com/office/powerpoint/2010/main" val="243944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7504" y="1484784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itchFamily="18" charset="-78"/>
                <a:cs typeface="Andalus" pitchFamily="18" charset="-78"/>
              </a:rPr>
              <a:t>Délka života: </a:t>
            </a:r>
            <a:endParaRPr lang="cs-CZ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483768" y="220486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itchFamily="18" charset="-78"/>
                <a:cs typeface="Andalus" pitchFamily="18" charset="-78"/>
              </a:rPr>
              <a:t>2 - 3</a:t>
            </a:r>
            <a:endParaRPr lang="cs-CZ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220486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itchFamily="18" charset="-78"/>
                <a:cs typeface="Andalus" pitchFamily="18" charset="-78"/>
              </a:rPr>
              <a:t>1 - 2</a:t>
            </a:r>
            <a:endParaRPr lang="cs-CZ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211960" y="220486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itchFamily="18" charset="-78"/>
                <a:cs typeface="Andalus" pitchFamily="18" charset="-78"/>
              </a:rPr>
              <a:t>3 - 5</a:t>
            </a:r>
            <a:endParaRPr lang="cs-CZ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3284984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itchFamily="18" charset="-78"/>
                <a:cs typeface="Andalus" pitchFamily="18" charset="-78"/>
              </a:rPr>
              <a:t>Je křeček polní větší jak křeček zlatý?</a:t>
            </a:r>
            <a:endParaRPr lang="cs-CZ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87624" y="4293096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itchFamily="18" charset="-78"/>
                <a:cs typeface="Andalus" pitchFamily="18" charset="-78"/>
              </a:rPr>
              <a:t>ANO</a:t>
            </a:r>
            <a:endParaRPr lang="cs-CZ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15816" y="4293096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itchFamily="18" charset="-78"/>
                <a:cs typeface="Andalus" pitchFamily="18" charset="-78"/>
              </a:rPr>
              <a:t>NE</a:t>
            </a:r>
            <a:endParaRPr lang="cs-CZ" sz="40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6942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79512" y="177281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Křeček </a:t>
            </a:r>
            <a:r>
              <a:rPr lang="cs-CZ" sz="4000" b="1" dirty="0" err="1" smtClean="0"/>
              <a:t>džungarský</a:t>
            </a:r>
            <a:r>
              <a:rPr lang="cs-CZ" sz="4000" b="1" dirty="0" smtClean="0"/>
              <a:t> je nejvíce aktivní: </a:t>
            </a:r>
            <a:endParaRPr lang="cs-CZ" sz="4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2564904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a) ve dne</a:t>
            </a:r>
            <a:endParaRPr lang="cs-CZ" sz="4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55776" y="3356992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b) v noci </a:t>
            </a:r>
            <a:endParaRPr lang="cs-CZ" sz="4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19872" y="4149080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c) brzy ráno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66798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06624" y="1772815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atin typeface="Andalus" pitchFamily="18" charset="-78"/>
                <a:cs typeface="Andalus" pitchFamily="18" charset="-78"/>
              </a:rPr>
              <a:t>Křeček je: </a:t>
            </a:r>
            <a:endParaRPr lang="cs-CZ" sz="54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2789837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ndalus" pitchFamily="18" charset="-78"/>
                <a:cs typeface="Andalus" pitchFamily="18" charset="-78"/>
              </a:rPr>
              <a:t>a) masožravec</a:t>
            </a:r>
            <a:endParaRPr lang="cs-CZ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33637" y="3801814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ndalus" pitchFamily="18" charset="-78"/>
                <a:cs typeface="Andalus" pitchFamily="18" charset="-78"/>
              </a:rPr>
              <a:t>b) býložravec</a:t>
            </a:r>
            <a:endParaRPr lang="cs-CZ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347864" y="472514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ndalus" pitchFamily="18" charset="-78"/>
                <a:cs typeface="Andalus" pitchFamily="18" charset="-78"/>
              </a:rPr>
              <a:t>c) všežravec</a:t>
            </a:r>
            <a:endParaRPr lang="cs-CZ" sz="5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768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itchFamily="18" charset="-78"/>
                <a:cs typeface="Andalus" pitchFamily="18" charset="-78"/>
              </a:rPr>
              <a:t>Opakování </a:t>
            </a:r>
            <a:endParaRPr lang="cs-CZ" sz="6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484784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itchFamily="18" charset="-78"/>
                <a:cs typeface="Andalus" pitchFamily="18" charset="-78"/>
              </a:rPr>
              <a:t>Pro </a:t>
            </a:r>
            <a:r>
              <a:rPr lang="cs-CZ" sz="4000" b="1" dirty="0" err="1" smtClean="0">
                <a:latin typeface="Andalus" pitchFamily="18" charset="-78"/>
                <a:cs typeface="Andalus" pitchFamily="18" charset="-78"/>
              </a:rPr>
              <a:t>křečíka</a:t>
            </a:r>
            <a:r>
              <a:rPr lang="cs-CZ" sz="4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4000" b="1" dirty="0" err="1" smtClean="0">
                <a:latin typeface="Andalus" pitchFamily="18" charset="-78"/>
                <a:cs typeface="Andalus" pitchFamily="18" charset="-78"/>
              </a:rPr>
              <a:t>džungarského</a:t>
            </a:r>
            <a:r>
              <a:rPr lang="cs-CZ" sz="4000" b="1" dirty="0" smtClean="0">
                <a:latin typeface="Andalus" pitchFamily="18" charset="-78"/>
                <a:cs typeface="Andalus" pitchFamily="18" charset="-78"/>
              </a:rPr>
              <a:t> je vhodné terárium:  </a:t>
            </a:r>
            <a:endParaRPr lang="cs-CZ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46071" y="3808994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b) jakákoliv krabice</a:t>
            </a:r>
            <a:endParaRPr lang="cs-CZ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123728" y="4803346"/>
            <a:ext cx="7020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c) uzavřená vyšší klícka</a:t>
            </a:r>
            <a:endParaRPr lang="cs-CZ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43608" y="2885664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a) nízká klícka </a:t>
            </a:r>
            <a:endParaRPr lang="cs-CZ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Zdroje</a:t>
            </a:r>
            <a:endParaRPr lang="cs-CZ" b="1" i="1" dirty="0"/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1520" y="134076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i="1" dirty="0"/>
              <a:t>ČLOVĚK A JEHO SVĚT, </a:t>
            </a:r>
            <a:r>
              <a:rPr lang="en-US" i="1" dirty="0" err="1"/>
              <a:t>Přírodověda</a:t>
            </a:r>
            <a:r>
              <a:rPr lang="en-US" i="1" dirty="0"/>
              <a:t> pro 4. </a:t>
            </a:r>
            <a:r>
              <a:rPr lang="en-US" i="1" dirty="0" err="1"/>
              <a:t>ročník</a:t>
            </a:r>
            <a:r>
              <a:rPr lang="en-US" i="1" dirty="0"/>
              <a:t>. </a:t>
            </a:r>
            <a:r>
              <a:rPr lang="cs-CZ" i="1" dirty="0" smtClean="0"/>
              <a:t>Štiková</a:t>
            </a:r>
            <a:r>
              <a:rPr lang="cs-CZ" i="1" smtClean="0"/>
              <a:t>, Věra. </a:t>
            </a:r>
            <a:r>
              <a:rPr lang="en-US" i="1" smtClean="0"/>
              <a:t>NOVÁ </a:t>
            </a:r>
            <a:r>
              <a:rPr lang="en-US" i="1" dirty="0"/>
              <a:t>ŠKOLA, </a:t>
            </a:r>
            <a:r>
              <a:rPr lang="en-US" i="1" dirty="0" err="1"/>
              <a:t>s.r.o</a:t>
            </a:r>
            <a:r>
              <a:rPr lang="en-US" i="1" dirty="0"/>
              <a:t>., 2010. ISBN 978–80–7289–211–2.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220486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err="1"/>
              <a:t>Musu</a:t>
            </a:r>
            <a:r>
              <a:rPr lang="cs-CZ" dirty="0"/>
              <a:t> grauzikas1 resize.jpg.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5.1.2006 [cit. 2013-04-28]. Dostupné z: http://cs.wikipedia.org/wiki/Soubor:Musu_grauzikas1_resize.jpg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335699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Grand-Hamster.jpg.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1.2.2007 [cit. 2013-04-28]. Dostupné z: http://cs.wikipedia.org/wiki/Soubor:Grand-Hamster.jpg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4437112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Peach 2.jpg. In: </a:t>
            </a:r>
            <a:r>
              <a:rPr lang="en-US" i="1" dirty="0"/>
              <a:t>Wikipedia: the free encyclopedia</a:t>
            </a:r>
            <a:r>
              <a:rPr lang="en-US" dirty="0"/>
              <a:t> [online]. San Francisco (CA): Wikimedia Foundation, 2001-, 3.5.2007 [cit. 2013-04-28]. </a:t>
            </a:r>
            <a:r>
              <a:rPr lang="en-US" dirty="0" err="1"/>
              <a:t>Dostupné</a:t>
            </a:r>
            <a:r>
              <a:rPr lang="en-US" dirty="0"/>
              <a:t> z: http://cs.wikipedia.org/wiki/Soubor:Peach_2.jpg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Digitální učební materiál je určen k seznámení žáků s křečkem.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Materiál rozvíjí nově získané vědomosti a dovednosti žáků o křečku.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Je určen pro předmět přírodověda a ročník čtvrtý.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Tento materiál vznikl jako doplňující materiál k učebnici:</a:t>
            </a:r>
          </a:p>
          <a:p>
            <a:pPr lvl="0"/>
            <a:r>
              <a:rPr lang="en-US" i="1" dirty="0"/>
              <a:t>ČLOVĚK A JEHO SVĚT, </a:t>
            </a:r>
            <a:r>
              <a:rPr lang="en-US" i="1" dirty="0" err="1"/>
              <a:t>Přírodověda</a:t>
            </a:r>
            <a:r>
              <a:rPr lang="en-US" i="1" dirty="0"/>
              <a:t> pro 4. </a:t>
            </a:r>
            <a:r>
              <a:rPr lang="en-US" i="1" dirty="0" err="1"/>
              <a:t>ročník</a:t>
            </a:r>
            <a:r>
              <a:rPr lang="en-US" i="1" dirty="0"/>
              <a:t>. </a:t>
            </a:r>
            <a:r>
              <a:rPr lang="cs-CZ" i="1" dirty="0" smtClean="0"/>
              <a:t>Štiková, Věra. </a:t>
            </a:r>
          </a:p>
          <a:p>
            <a:pPr lvl="0"/>
            <a:r>
              <a:rPr lang="en-US" i="1" dirty="0" smtClean="0"/>
              <a:t>NOVÁ </a:t>
            </a:r>
            <a:r>
              <a:rPr lang="en-US" i="1" dirty="0"/>
              <a:t>ŠKOLA, </a:t>
            </a:r>
            <a:r>
              <a:rPr lang="en-US" i="1" dirty="0" err="1"/>
              <a:t>s.r.o</a:t>
            </a:r>
            <a:r>
              <a:rPr lang="en-US" i="1" dirty="0"/>
              <a:t>., 2010. </a:t>
            </a:r>
            <a:r>
              <a:rPr lang="en-US" i="1" dirty="0" smtClean="0"/>
              <a:t>ISBN </a:t>
            </a:r>
            <a:r>
              <a:rPr lang="en-US" i="1" dirty="0"/>
              <a:t>978–80–7289–211–2</a:t>
            </a:r>
            <a:r>
              <a:rPr lang="en-US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66212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Křeček</a:t>
            </a:r>
            <a:endParaRPr lang="cs-CZ" sz="6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279" y="112474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Základní údaje</a:t>
            </a:r>
            <a:endParaRPr lang="cs-CZ" sz="3600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9893" y="1962128"/>
            <a:ext cx="3696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Jméno: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křeček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9382" y="263691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Třída: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savci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279" y="342900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Řád: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hlodavci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09382" y="422108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Čeleď: </a:t>
            </a:r>
            <a:r>
              <a:rPr lang="cs-CZ" sz="3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myšovití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33211" y="494116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Rod: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křeček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3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Křečík džungarsk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846" y="1819929"/>
            <a:ext cx="3964532" cy="414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32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620688"/>
            <a:ext cx="4378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Délka života: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 2-3 roky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1496585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Potrava: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všežravec, živí se obilím, semeny, zelenými rostlinami, hmyzem a mláďaty ptáků 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7544" y="3645023"/>
            <a:ext cx="6637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Počet mláďat: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pohybuje se od 4 do 12, může mít i 20 vrhů za rok</a:t>
            </a:r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87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Popis – křeček polní</a:t>
            </a:r>
            <a:endParaRPr lang="cs-CZ" sz="6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79512" y="141277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Křeček polní, také se nazývá křeček obecný.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2059107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V Česku je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chráněný zákonem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 jako silně ohrožený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druh.</a:t>
            </a:r>
            <a:r>
              <a:rPr lang="cs-CZ" sz="3600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Bývá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zaměňován s přísně chráněným syslem, od něho se však liší pestrou srstí.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79512" y="4396819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Křeček polní je výrazně větší, než křeček zlatý chovaný jako domácí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mazlíček.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553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1564" y="1940206"/>
            <a:ext cx="55694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Má pestré zbarvení. </a:t>
            </a:r>
            <a:endParaRPr lang="cs-CZ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Na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hřbetě mívá žlutohnědý až rezavě hnědý pruh s načernalými konci delších chlupů, na břiše bývá naopak tmavohnědý až černý.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044" y="267318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Má zavalitější tělo, krátké končetiny a kratičký, řídce osrstěný ocas.</a:t>
            </a:r>
          </a:p>
        </p:txBody>
      </p:sp>
      <p:pic>
        <p:nvPicPr>
          <p:cNvPr id="6" name="Picture 2" descr="Křeček polní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385" y="3068960"/>
            <a:ext cx="3537366" cy="26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6516216" y="5910524"/>
            <a:ext cx="2074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Andalus" panose="02020603050405020304" pitchFamily="18" charset="-78"/>
                <a:cs typeface="Andalus" panose="02020603050405020304" pitchFamily="18" charset="-78"/>
              </a:rPr>
              <a:t>křeček polní </a:t>
            </a: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09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970" y="-86038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Popis – křečík </a:t>
            </a:r>
            <a:r>
              <a:rPr lang="cs-CZ" sz="4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džungarský</a:t>
            </a:r>
            <a:r>
              <a:rPr lang="cs-CZ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cs-CZ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Křečík džungarsk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41822"/>
            <a:ext cx="245745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666943" y="6050039"/>
            <a:ext cx="389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křečík </a:t>
            </a:r>
            <a:r>
              <a:rPr lang="cs-CZ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džungarský</a:t>
            </a:r>
            <a:endParaRPr lang="cs-CZ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19095" y="4419114"/>
            <a:ext cx="6679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Tělo má dlouhé 65-102 mm a váží 30-55 g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 Ocásek má maličký, </a:t>
            </a:r>
            <a:endParaRPr lang="cs-CZ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od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2 do 4 mm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43" y="692696"/>
            <a:ext cx="9136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U nás patří k oblíbeným domácím mazlíčkům. Je to nenáročné a tiché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zvíře.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43" y="1772816"/>
            <a:ext cx="9136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Ve skupinkách mohou být křečíci hluční, hlavně jedinci stejného pohlaví mezi sebou vyvolávají rvačky. </a:t>
            </a:r>
            <a:endParaRPr lang="cs-CZ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cs-CZ" sz="3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Křečíky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cs-CZ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džungarské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 nechováme pohromadě, vždy musí mít každý svou klec!</a:t>
            </a:r>
          </a:p>
        </p:txBody>
      </p:sp>
    </p:spTree>
    <p:extLst>
      <p:ext uri="{BB962C8B-B14F-4D97-AF65-F5344CB8AC3E}">
        <p14:creationId xmlns:p14="http://schemas.microsoft.com/office/powerpoint/2010/main" val="189382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3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51520" y="3771901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Křečíci jsou noční zvířata, z toho vyplývá, že nejvíce aktivní jsou v noci. </a:t>
            </a:r>
            <a:endParaRPr lang="cs-CZ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Mají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hmatové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fousky,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které používají k orientaci ve tmě.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9512" y="260648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Křečík </a:t>
            </a:r>
            <a:r>
              <a:rPr lang="cs-CZ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džungarský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 má zavalité tělo většinou zbarvené šedě s tmavým pruhem na zádech, spodek těla je světle šedý až bílý. Zabarvení srsti je různé v závislosti na ročním období. V letním období je zabarvení srsti převážně tmavší.</a:t>
            </a:r>
          </a:p>
        </p:txBody>
      </p:sp>
    </p:spTree>
    <p:extLst>
      <p:ext uri="{BB962C8B-B14F-4D97-AF65-F5344CB8AC3E}">
        <p14:creationId xmlns:p14="http://schemas.microsoft.com/office/powerpoint/2010/main" val="117332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66"/>
            <a:ext cx="8229600" cy="1143000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Popis – křeček zlatý </a:t>
            </a:r>
            <a:endParaRPr lang="cs-CZ" sz="5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6925" y="950526"/>
            <a:ext cx="943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Tento až 18 centimetrový a až 190 gramový hlodavec má různé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typy i barvy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 srsti 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dlouhá, krátká,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saténová, </a:t>
            </a: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nebo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dvojitě saténová).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834" y="5030153"/>
            <a:ext cx="6559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Délka života je mezi 2 až 3 roky.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3258850"/>
            <a:ext cx="8100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Povaha může být různá: agresivní, přátelská, </a:t>
            </a:r>
            <a:r>
              <a:rPr lang="cs-CZ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ignorantní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. Hodně záleží na prostředí.</a:t>
            </a:r>
          </a:p>
        </p:txBody>
      </p:sp>
    </p:spTree>
    <p:extLst>
      <p:ext uri="{BB962C8B-B14F-4D97-AF65-F5344CB8AC3E}">
        <p14:creationId xmlns:p14="http://schemas.microsoft.com/office/powerpoint/2010/main" val="422685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Předvádění na obrazovce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Křeček </vt:lpstr>
      <vt:lpstr>Anotace:</vt:lpstr>
      <vt:lpstr>Křeček</vt:lpstr>
      <vt:lpstr>Prezentace aplikace PowerPoint</vt:lpstr>
      <vt:lpstr>Popis – křeček polní</vt:lpstr>
      <vt:lpstr>Prezentace aplikace PowerPoint</vt:lpstr>
      <vt:lpstr>Popis – křečík džungarský </vt:lpstr>
      <vt:lpstr>Prezentace aplikace PowerPoint</vt:lpstr>
      <vt:lpstr>Popis – křeček zlatý </vt:lpstr>
      <vt:lpstr>Prezentace aplikace PowerPoint</vt:lpstr>
      <vt:lpstr>Obydlí křečíka džungarského</vt:lpstr>
      <vt:lpstr>Prezentace aplikace PowerPoint</vt:lpstr>
      <vt:lpstr>Opakování </vt:lpstr>
      <vt:lpstr>Opakování </vt:lpstr>
      <vt:lpstr>Opakování </vt:lpstr>
      <vt:lpstr>Opakování </vt:lpstr>
      <vt:lpstr>Zdroje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Křeček zlatý</dc:title>
  <dc:creator>Galik</dc:creator>
  <cp:lastModifiedBy>Tomáš</cp:lastModifiedBy>
  <cp:revision>30</cp:revision>
  <dcterms:created xsi:type="dcterms:W3CDTF">2013-04-23T19:16:56Z</dcterms:created>
  <dcterms:modified xsi:type="dcterms:W3CDTF">2014-11-11T19:09:15Z</dcterms:modified>
</cp:coreProperties>
</file>