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sldIdLst>
    <p:sldId id="257" r:id="rId5"/>
    <p:sldId id="260" r:id="rId6"/>
    <p:sldId id="284" r:id="rId7"/>
    <p:sldId id="274" r:id="rId8"/>
    <p:sldId id="262" r:id="rId9"/>
    <p:sldId id="266" r:id="rId10"/>
    <p:sldId id="263" r:id="rId11"/>
    <p:sldId id="276" r:id="rId12"/>
    <p:sldId id="267" r:id="rId13"/>
    <p:sldId id="268" r:id="rId14"/>
    <p:sldId id="265" r:id="rId15"/>
    <p:sldId id="280" r:id="rId16"/>
    <p:sldId id="285" r:id="rId17"/>
    <p:sldId id="270" r:id="rId18"/>
    <p:sldId id="271" r:id="rId19"/>
    <p:sldId id="272" r:id="rId20"/>
    <p:sldId id="269" r:id="rId21"/>
    <p:sldId id="275" r:id="rId22"/>
    <p:sldId id="277" r:id="rId23"/>
    <p:sldId id="278" r:id="rId24"/>
    <p:sldId id="288" r:id="rId25"/>
    <p:sldId id="281" r:id="rId26"/>
    <p:sldId id="282" r:id="rId27"/>
    <p:sldId id="286" r:id="rId28"/>
    <p:sldId id="287" r:id="rId29"/>
    <p:sldId id="264" r:id="rId30"/>
    <p:sldId id="273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84D08"/>
    <a:srgbClr val="FFFF66"/>
    <a:srgbClr val="006600"/>
    <a:srgbClr val="4AD6BB"/>
    <a:srgbClr val="B0F79D"/>
    <a:srgbClr val="AEF6A8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199ED-2551-48BA-B05C-0B97CF3EBAD6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9C709-F9F0-4F91-89F4-C7F9130284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68094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BAC7-118D-4037-AD3F-7CC3F5D4B55E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9F2E-276D-4D19-B37A-93B2218180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404637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43CA-7501-4DE1-9155-CC8A685930D2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016E-A690-4D87-9F21-57A18354C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04355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0B82-A91E-4DC1-99C8-3564323DF0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564165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B917-E0F4-4D5B-B1D3-41B4BD1E02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24642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2523-CD3E-49D4-BFCC-8F871E5489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176888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D187-E0DB-4BA4-83FE-2CBFDF9DAA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88711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890DC-7006-493A-9F57-13C75E9828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411761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783E-6062-4088-BC22-9B9607DC34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5470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D9FB-DD22-4F4C-B6A1-AE9FF9674E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07513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6CB69-E23A-4EDC-BB97-6021B28A06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154803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6C8A-3702-49C9-BDFF-79697A8305BC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F374-2A66-4916-BC81-313D94657A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739740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4B40-786B-4911-9D3C-76A114C3AE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547303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EBBC6-A7F2-4D11-B7CD-D8FC65277B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03046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15D2-1F55-45C9-A3C6-6596AF3F1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47233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E4F-45CD-4EF9-AB13-FB02D48E7F13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BD1F7-F364-4C33-B909-7DA42A3AAE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7270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3F72A-9209-4B29-937C-261D241378CC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D294-9E7C-4374-8A46-BB584C5665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816107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02E8-B1AD-43F4-9C62-8A1CEA4365BF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F174-501A-41CD-BF58-591CD652D7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66611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2345-2CDF-47B1-A2B4-9389DE7A922C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764AB-0176-4590-89B2-0E4724E696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6221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632EA-6D4F-4E0D-BCBD-83676376AB7E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47451-D9C1-4431-B33A-6CFC00335B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758201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2AAF-E1BE-4FB0-85BB-21CEA3A4BAA4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EBA5-3886-4AD6-A37B-69DD46BA3F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52624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1677-6B73-4826-90B4-8BAF54162D66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BCD38-C8F1-4DE5-9F58-C44227ECC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970741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BFAC-50BB-4648-BFF8-0ACAD83867DC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6207-C44E-454A-B18F-5B67135AED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631644"/>
      </p:ext>
    </p:extLst>
  </p:cSld>
  <p:clrMapOvr>
    <a:masterClrMapping/>
  </p:clrMapOvr>
  <p:transition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C6B35-35D4-4C2D-B57E-51A11CBFD28C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9B37-E109-44C5-82FB-D6C8519C2F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648176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4F1E8-840D-4006-985B-5CC5DE4165EA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9967-6461-4E6D-BE4C-A6CE4EC92E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103362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299FA-ADBC-440F-8193-3D3D2A795599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AB53-4B75-495D-8B22-D2441D1486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332105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B208-C045-4A04-A7D7-616BF67EF383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CCEBB-DF8B-41E2-868D-232941EB88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011440"/>
      </p:ext>
    </p:extLst>
  </p:cSld>
  <p:clrMapOvr>
    <a:masterClrMapping/>
  </p:clrMapOvr>
  <p:transition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8AD1-DEAC-4BB0-B32E-7F879968CC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72677"/>
      </p:ext>
    </p:extLst>
  </p:cSld>
  <p:clrMapOvr>
    <a:masterClrMapping/>
  </p:clrMapOvr>
  <p:transition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DE71-60F3-448A-BC94-76A82495B9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814458"/>
      </p:ext>
    </p:extLst>
  </p:cSld>
  <p:clrMapOvr>
    <a:masterClrMapping/>
  </p:clrMapOvr>
  <p:transition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7EE9-03C4-4776-A210-32F889BBDD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516367"/>
      </p:ext>
    </p:extLst>
  </p:cSld>
  <p:clrMapOvr>
    <a:masterClrMapping/>
  </p:clrMapOvr>
  <p:transition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5A18-DCC4-4845-9051-68E04D70D8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598215"/>
      </p:ext>
    </p:extLst>
  </p:cSld>
  <p:clrMapOvr>
    <a:masterClrMapping/>
  </p:clrMapOvr>
  <p:transition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8A9D-4EAA-4D32-B15F-D1B9721080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514210"/>
      </p:ext>
    </p:extLst>
  </p:cSld>
  <p:clrMapOvr>
    <a:masterClrMapping/>
  </p:clrMapOvr>
  <p:transition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E43CA-10A5-4211-A716-73219B6896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0736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0C863-2451-416A-9383-0D8C68B4DE09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1482-1756-45BD-A4BC-BE0FE21D7C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054597"/>
      </p:ext>
    </p:extLst>
  </p:cSld>
  <p:clrMapOvr>
    <a:masterClrMapping/>
  </p:clrMapOvr>
  <p:transition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DBA57-C701-4369-B530-577AA1CC7C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018093"/>
      </p:ext>
    </p:extLst>
  </p:cSld>
  <p:clrMapOvr>
    <a:masterClrMapping/>
  </p:clrMapOvr>
  <p:transition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14E52-E055-4ABE-AC9A-EC4D0426D8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067055"/>
      </p:ext>
    </p:extLst>
  </p:cSld>
  <p:clrMapOvr>
    <a:masterClrMapping/>
  </p:clrMapOvr>
  <p:transition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2F2E8-E877-4D52-88B8-2A61FF0289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311560"/>
      </p:ext>
    </p:extLst>
  </p:cSld>
  <p:clrMapOvr>
    <a:masterClrMapping/>
  </p:clrMapOvr>
  <p:transition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0170-03BB-4B4B-AD0F-EE396293C1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016973"/>
      </p:ext>
    </p:extLst>
  </p:cSld>
  <p:clrMapOvr>
    <a:masterClrMapping/>
  </p:clrMapOvr>
  <p:transition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BE3A-D7EA-4616-847D-06A3C66AC9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51962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1EF1C-36DA-4507-9852-70ED22C2AC22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FB655-3880-4772-9D87-0BD20D0621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57426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AA75-C385-4A47-A618-6542B5F3F006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3BA9-04ED-404C-829A-5BF04BB7A0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38192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403F-0FC3-437D-8E78-EED624688804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F578-5931-4FAC-9E21-2981A2F26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09023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BF668-22B2-45DE-B27F-106FE5C245C3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EB82-E8D4-4CC3-972D-E051996C05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29898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AD7F-609F-415D-9DB8-5560563F5E74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74983-4060-40AA-853C-99318283F4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624407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753150B-B349-43F7-BD7A-3362D9541E31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948E728-F913-4E15-AF47-1D6122D146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3F71B20-669D-4E97-965A-08BD7F4727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B626AEC-5844-4B5B-BAD6-6F9D478606F8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A565CFB-500C-43F6-870F-66695FEC2C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8CE5503-46DF-43A4-9F93-D98C873B1B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Botanka-masozrave.jpg" TargetMode="External"/><Relationship Id="rId3" Type="http://schemas.openxmlformats.org/officeDocument/2006/relationships/hyperlink" Target="http://en.wikipedia.org/wiki/File:TropicalWorld_Upper2007.JPG" TargetMode="External"/><Relationship Id="rId7" Type="http://schemas.openxmlformats.org/officeDocument/2006/relationships/hyperlink" Target="http://cs.wikipedia.org/wiki/Soubor:T%C3%BCrkenbund_ganz.jpg" TargetMode="External"/><Relationship Id="rId2" Type="http://schemas.openxmlformats.org/officeDocument/2006/relationships/hyperlink" Target="http://cs.wikipedia.org/wiki/Soubor:Arboretum_Brno_3.jpg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cs.wikipedia.org/wiki/Soubor:Early_Purple_Orchid_(Orchis_mascula)_-_geograph.org.uk_-_1347894.jp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cs.wikipedia.org/wiki/Soubor:Galanthus_nivalis.jpg" TargetMode="External"/><Relationship Id="rId10" Type="http://schemas.openxmlformats.org/officeDocument/2006/relationships/hyperlink" Target="http://cs.wikipedia.org/wiki/Soubor:Hypericum_olympicum_Liberec_1.jpg" TargetMode="External"/><Relationship Id="rId4" Type="http://schemas.openxmlformats.org/officeDocument/2006/relationships/hyperlink" Target="http://cs.wikipedia.org/wiki/Soubor:Fata_Morgana,_Prague_Troja1.jpg" TargetMode="External"/><Relationship Id="rId9" Type="http://schemas.openxmlformats.org/officeDocument/2006/relationships/hyperlink" Target="http://cs.wikipedia.org/wiki/Soubor:Campanula_persicifolia_Liberec_1.jp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Botanic_Garden1,_Prague_Troja.jpg" TargetMode="External"/><Relationship Id="rId3" Type="http://schemas.openxmlformats.org/officeDocument/2006/relationships/hyperlink" Target="http://cs.wikipedia.org/wiki/Soubor:Arboretum_Nov%C3%BD_Dv%C5%AFr_-_are%C3%A1l_2.jpg" TargetMode="External"/><Relationship Id="rId7" Type="http://schemas.openxmlformats.org/officeDocument/2006/relationships/hyperlink" Target="http://cs.wikipedia.org/wiki/Soubor:Botanic_garden_in_Teplice_-_front.jpg" TargetMode="External"/><Relationship Id="rId2" Type="http://schemas.openxmlformats.org/officeDocument/2006/relationships/hyperlink" Target="http://cs.wikipedia.org/wiki/Soubor:Arboretum_Vysok%C3%A9_Chvojno2.jpg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cs.wikipedia.org/wiki/Soubor:V%C3%BDstava_tulip%C3%A1n%C5%AF.jpg" TargetMode="External"/><Relationship Id="rId5" Type="http://schemas.openxmlformats.org/officeDocument/2006/relationships/hyperlink" Target="http://cs.wikipedia.org/wiki/Soubor:Dendrological_garden8.jp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cs.wikipedia.org/wiki/Soubor:Arboretum_Nov%C3%BD_Dv%C5%AFr_-_are%C3%A1l.jpg" TargetMode="External"/><Relationship Id="rId9" Type="http://schemas.openxmlformats.org/officeDocument/2006/relationships/hyperlink" Target="http://cs.wikipedia.org/wiki/Soubor:Gymnocalycium_Liberec_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3000375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Botanické zahrady</a:t>
            </a: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Pří_195_Rozmanitost podmínek života na Zemi_Botanické zahrady</a:t>
            </a:r>
          </a:p>
          <a:p>
            <a:pPr algn="ctr" eaLnBrk="1" hangingPunct="1"/>
            <a:endParaRPr lang="cs-CZ" altLang="cs-CZ"/>
          </a:p>
          <a:p>
            <a:pPr algn="ctr" eaLnBrk="1" hangingPunct="1"/>
            <a:r>
              <a:rPr lang="cs-CZ" altLang="cs-CZ"/>
              <a:t>Autor: Mgr. Zdeňka Krmášková</a:t>
            </a:r>
          </a:p>
          <a:p>
            <a:pPr algn="ctr" eaLnBrk="1" hangingPunct="1"/>
            <a:endParaRPr lang="cs-CZ" altLang="cs-CZ"/>
          </a:p>
          <a:p>
            <a:pPr algn="ctr" eaLnBrk="1" hangingPunct="1"/>
            <a:r>
              <a:rPr lang="cs-CZ" altLang="cs-CZ"/>
              <a:t>Škola: Základní škola a Mateřská škola Kašava,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Registrační číslo projektu: CZ.1.07/1.1.38/02.0025</a:t>
            </a:r>
          </a:p>
          <a:p>
            <a:pPr algn="ctr" eaLnBrk="1" hangingPunct="1"/>
            <a:r>
              <a:rPr lang="cs-CZ" alt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alt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2"/>
          <p:cNvSpPr>
            <a:spLocks noChangeArrowheads="1"/>
          </p:cNvSpPr>
          <p:nvPr/>
        </p:nvSpPr>
        <p:spPr bwMode="auto">
          <a:xfrm>
            <a:off x="2143125" y="357188"/>
            <a:ext cx="5072063" cy="6461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Hlavním úkolem všech botanických zahrad je </a:t>
            </a:r>
          </a:p>
          <a:p>
            <a:pPr algn="ctr" eaLnBrk="1" hangingPunct="1"/>
            <a:r>
              <a:rPr lang="cs-CZ" altLang="cs-CZ"/>
              <a:t>ochrana rostlin, kterým hrozí vyhynutí. </a:t>
            </a:r>
          </a:p>
        </p:txBody>
      </p:sp>
      <p:grpSp>
        <p:nvGrpSpPr>
          <p:cNvPr id="2" name="Skupina 9"/>
          <p:cNvGrpSpPr>
            <a:grpSpLocks/>
          </p:cNvGrpSpPr>
          <p:nvPr/>
        </p:nvGrpSpPr>
        <p:grpSpPr bwMode="auto">
          <a:xfrm>
            <a:off x="357188" y="1428750"/>
            <a:ext cx="2714625" cy="2786063"/>
            <a:chOff x="357158" y="1428736"/>
            <a:chExt cx="2714644" cy="2786082"/>
          </a:xfrm>
        </p:grpSpPr>
        <p:pic>
          <p:nvPicPr>
            <p:cNvPr id="16395" name="Picture 2" descr="Soubor:Galanthus nivali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1500174"/>
              <a:ext cx="2714644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TextovéPole 4"/>
            <p:cNvSpPr txBox="1">
              <a:spLocks noChangeArrowheads="1"/>
            </p:cNvSpPr>
            <p:nvPr/>
          </p:nvSpPr>
          <p:spPr bwMode="auto">
            <a:xfrm>
              <a:off x="500034" y="1428736"/>
              <a:ext cx="25717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rgbClr val="FFC000"/>
                  </a:solidFill>
                </a:rPr>
                <a:t>Sněženka podsněžník</a:t>
              </a:r>
            </a:p>
          </p:txBody>
        </p:sp>
      </p:grpSp>
      <p:grpSp>
        <p:nvGrpSpPr>
          <p:cNvPr id="3" name="Skupina 11"/>
          <p:cNvGrpSpPr>
            <a:grpSpLocks/>
          </p:cNvGrpSpPr>
          <p:nvPr/>
        </p:nvGrpSpPr>
        <p:grpSpPr bwMode="auto">
          <a:xfrm>
            <a:off x="6464300" y="1357313"/>
            <a:ext cx="2239963" cy="4562475"/>
            <a:chOff x="6464458" y="1357298"/>
            <a:chExt cx="2239818" cy="4562474"/>
          </a:xfrm>
        </p:grpSpPr>
        <p:pic>
          <p:nvPicPr>
            <p:cNvPr id="16393" name="Picture 4" descr="Soubor:Early Purple Orchid (Orchis mascula) - geograph.org.uk - 134789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458" y="1357298"/>
              <a:ext cx="2239818" cy="456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Obdélník 6"/>
            <p:cNvSpPr>
              <a:spLocks noChangeArrowheads="1"/>
            </p:cNvSpPr>
            <p:nvPr/>
          </p:nvSpPr>
          <p:spPr bwMode="auto">
            <a:xfrm>
              <a:off x="6715140" y="1357298"/>
              <a:ext cx="18510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rgbClr val="FFFF00"/>
                  </a:solidFill>
                </a:rPr>
                <a:t>Vstavač mužský</a:t>
              </a:r>
            </a:p>
          </p:txBody>
        </p:sp>
      </p:grpSp>
      <p:grpSp>
        <p:nvGrpSpPr>
          <p:cNvPr id="4" name="Skupina 10"/>
          <p:cNvGrpSpPr>
            <a:grpSpLocks/>
          </p:cNvGrpSpPr>
          <p:nvPr/>
        </p:nvGrpSpPr>
        <p:grpSpPr bwMode="auto">
          <a:xfrm>
            <a:off x="3429000" y="1285875"/>
            <a:ext cx="2857500" cy="4562475"/>
            <a:chOff x="3357554" y="1357298"/>
            <a:chExt cx="2857520" cy="4562475"/>
          </a:xfrm>
        </p:grpSpPr>
        <p:pic>
          <p:nvPicPr>
            <p:cNvPr id="16391" name="Picture 6" descr="Soubor:Türkenbund ganz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1357298"/>
              <a:ext cx="2665412" cy="456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ovéPole 8"/>
            <p:cNvSpPr txBox="1">
              <a:spLocks noChangeArrowheads="1"/>
            </p:cNvSpPr>
            <p:nvPr/>
          </p:nvSpPr>
          <p:spPr bwMode="auto">
            <a:xfrm>
              <a:off x="4429124" y="1357298"/>
              <a:ext cx="17859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rgbClr val="FFFF00"/>
                  </a:solidFill>
                </a:rPr>
                <a:t>Lilie zlatohlavá</a:t>
              </a:r>
            </a:p>
          </p:txBody>
        </p:sp>
      </p:grpSp>
      <p:pic>
        <p:nvPicPr>
          <p:cNvPr id="16390" name="Picture 8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délník 1"/>
          <p:cNvSpPr>
            <a:spLocks noChangeArrowheads="1"/>
          </p:cNvSpPr>
          <p:nvPr/>
        </p:nvSpPr>
        <p:spPr bwMode="auto">
          <a:xfrm>
            <a:off x="1035050" y="571500"/>
            <a:ext cx="7073900" cy="9239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baseline="30000"/>
              <a:t> </a:t>
            </a:r>
            <a:r>
              <a:rPr lang="cs-CZ" altLang="cs-CZ"/>
              <a:t>V botanické zahradě se pěstují domorodé i cizokrajné rostliny pro studijní, vědecké a ochranné účely a obvykle i proto, aby byly zpřístupněny veřejnosti.</a:t>
            </a:r>
          </a:p>
        </p:txBody>
      </p:sp>
      <p:pic>
        <p:nvPicPr>
          <p:cNvPr id="16387" name="Picture 2" descr="Soubor:Botanka-masoz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643063"/>
            <a:ext cx="621665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578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bdélník 2"/>
          <p:cNvSpPr>
            <a:spLocks noChangeArrowheads="1"/>
          </p:cNvSpPr>
          <p:nvPr/>
        </p:nvSpPr>
        <p:spPr bwMode="auto">
          <a:xfrm>
            <a:off x="1368425" y="476250"/>
            <a:ext cx="6407150" cy="923925"/>
          </a:xfrm>
          <a:prstGeom prst="rect">
            <a:avLst/>
          </a:prstGeom>
          <a:solidFill>
            <a:srgbClr val="B0F7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Mnohé cizokrajné rostliny se pěstují jako pokojové rostliny. Musí se dodržovat takové podmínky, které mají rostliny ve volné přírodě.</a:t>
            </a:r>
          </a:p>
        </p:txBody>
      </p:sp>
      <p:sp>
        <p:nvSpPr>
          <p:cNvPr id="18436" name="TextovéPole 3"/>
          <p:cNvSpPr txBox="1">
            <a:spLocks noChangeArrowheads="1"/>
          </p:cNvSpPr>
          <p:nvPr/>
        </p:nvSpPr>
        <p:spPr bwMode="auto">
          <a:xfrm>
            <a:off x="1619250" y="1628775"/>
            <a:ext cx="590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Najdi mezi slovy na řádku slova, která do řady nepatří. Zdůvodni proč.</a:t>
            </a:r>
          </a:p>
        </p:txBody>
      </p:sp>
      <p:sp>
        <p:nvSpPr>
          <p:cNvPr id="18437" name="TextovéPole 4"/>
          <p:cNvSpPr txBox="1">
            <a:spLocks noChangeArrowheads="1"/>
          </p:cNvSpPr>
          <p:nvPr/>
        </p:nvSpPr>
        <p:spPr bwMode="auto">
          <a:xfrm>
            <a:off x="755650" y="2636838"/>
            <a:ext cx="7632700" cy="3698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Orchidej, muškát, begonie, fuchsie, mateřídouška, fialka kapská, kaktus.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9500" y="3357563"/>
            <a:ext cx="6985000" cy="368300"/>
          </a:xfrm>
          <a:prstGeom prst="rect">
            <a:avLst/>
          </a:prstGeom>
          <a:solidFill>
            <a:schemeClr val="tx2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Dub, buk, lípa, asparágus, olše, javor, jasan, jírovec maďal, </a:t>
            </a:r>
            <a:r>
              <a:rPr lang="cs-CZ" dirty="0"/>
              <a:t>osika.</a:t>
            </a:r>
            <a:endParaRPr lang="cs-CZ" dirty="0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1727200" y="4076700"/>
            <a:ext cx="5689600" cy="369888"/>
          </a:xfrm>
          <a:prstGeom prst="rect">
            <a:avLst/>
          </a:prstGeom>
          <a:solidFill>
            <a:srgbClr val="4AD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Smrk, jedle, topol, borovice, modřín, jilm, jalovec, tis.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76375" y="4724400"/>
            <a:ext cx="6191250" cy="3698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Mateřídouška, šalvěj, konvalinka, jitrocel, třezalka, </a:t>
            </a:r>
            <a:r>
              <a:rPr lang="cs-CZ" dirty="0"/>
              <a:t>durman.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ovéPole 3"/>
          <p:cNvSpPr txBox="1">
            <a:spLocks noChangeArrowheads="1"/>
          </p:cNvSpPr>
          <p:nvPr/>
        </p:nvSpPr>
        <p:spPr bwMode="auto">
          <a:xfrm>
            <a:off x="2411413" y="404813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Najdi mezi slovy na řádku slova, která do řady nepatří. Zdůvodni proč.</a:t>
            </a:r>
          </a:p>
        </p:txBody>
      </p:sp>
      <p:sp>
        <p:nvSpPr>
          <p:cNvPr id="19460" name="TextovéPole 4"/>
          <p:cNvSpPr txBox="1">
            <a:spLocks noChangeArrowheads="1"/>
          </p:cNvSpPr>
          <p:nvPr/>
        </p:nvSpPr>
        <p:spPr bwMode="auto">
          <a:xfrm>
            <a:off x="755650" y="1196975"/>
            <a:ext cx="7632700" cy="3698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Orchidej, muškát, begonie, fuchsie, </a:t>
            </a:r>
            <a:r>
              <a:rPr lang="cs-CZ" altLang="cs-CZ"/>
              <a:t>mateřídouška, </a:t>
            </a:r>
            <a:r>
              <a:rPr lang="cs-CZ" altLang="cs-CZ">
                <a:solidFill>
                  <a:srgbClr val="FF0000"/>
                </a:solidFill>
              </a:rPr>
              <a:t>fialka kapská, kaktus.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9500" y="2492375"/>
            <a:ext cx="6985000" cy="368300"/>
          </a:xfrm>
          <a:prstGeom prst="rect">
            <a:avLst/>
          </a:prstGeom>
          <a:solidFill>
            <a:schemeClr val="tx2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Dub, buk, lípa, </a:t>
            </a:r>
            <a:r>
              <a:rPr lang="cs-CZ" dirty="0">
                <a:solidFill>
                  <a:srgbClr val="FF0000"/>
                </a:solidFill>
              </a:rPr>
              <a:t>asparágus</a:t>
            </a:r>
            <a:r>
              <a:rPr lang="cs-CZ" dirty="0"/>
              <a:t>, olše, javor, jasan, jírovec maďal, </a:t>
            </a:r>
            <a:r>
              <a:rPr lang="cs-CZ" dirty="0"/>
              <a:t>osika.</a:t>
            </a:r>
            <a:endParaRPr lang="cs-CZ" dirty="0"/>
          </a:p>
        </p:txBody>
      </p:sp>
      <p:sp>
        <p:nvSpPr>
          <p:cNvPr id="19462" name="TextovéPole 7"/>
          <p:cNvSpPr txBox="1">
            <a:spLocks noChangeArrowheads="1"/>
          </p:cNvSpPr>
          <p:nvPr/>
        </p:nvSpPr>
        <p:spPr bwMode="auto">
          <a:xfrm>
            <a:off x="1727200" y="3573463"/>
            <a:ext cx="5689600" cy="369887"/>
          </a:xfrm>
          <a:prstGeom prst="rect">
            <a:avLst/>
          </a:prstGeom>
          <a:solidFill>
            <a:srgbClr val="4AD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Smrk, jedle, </a:t>
            </a:r>
            <a:r>
              <a:rPr lang="cs-CZ" altLang="cs-CZ">
                <a:solidFill>
                  <a:srgbClr val="FF0000"/>
                </a:solidFill>
              </a:rPr>
              <a:t>topol</a:t>
            </a:r>
            <a:r>
              <a:rPr lang="cs-CZ" altLang="cs-CZ"/>
              <a:t>, borovice, modřín, </a:t>
            </a:r>
            <a:r>
              <a:rPr lang="cs-CZ" altLang="cs-CZ">
                <a:solidFill>
                  <a:srgbClr val="FF0000"/>
                </a:solidFill>
              </a:rPr>
              <a:t>jilm, </a:t>
            </a:r>
            <a:r>
              <a:rPr lang="cs-CZ" altLang="cs-CZ"/>
              <a:t>jalovec, tis.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76375" y="4724400"/>
            <a:ext cx="6191250" cy="36988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Mateřídouška, šalvěj, </a:t>
            </a:r>
            <a:r>
              <a:rPr lang="cs-CZ" dirty="0">
                <a:solidFill>
                  <a:srgbClr val="FF0000"/>
                </a:solidFill>
              </a:rPr>
              <a:t>konvalinka, </a:t>
            </a:r>
            <a:r>
              <a:rPr lang="cs-CZ" dirty="0"/>
              <a:t>jitrocel, třezalka, </a:t>
            </a:r>
            <a:r>
              <a:rPr lang="cs-CZ" dirty="0">
                <a:solidFill>
                  <a:srgbClr val="FF0000"/>
                </a:solidFill>
              </a:rPr>
              <a:t>durman.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464" name="TextovéPole 9"/>
          <p:cNvSpPr txBox="1">
            <a:spLocks noChangeArrowheads="1"/>
          </p:cNvSpPr>
          <p:nvPr/>
        </p:nvSpPr>
        <p:spPr bwMode="auto">
          <a:xfrm>
            <a:off x="900113" y="47625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ŘEŠENÍ</a:t>
            </a:r>
            <a:r>
              <a:rPr lang="cs-CZ" altLang="cs-CZ"/>
              <a:t>:</a:t>
            </a:r>
          </a:p>
        </p:txBody>
      </p:sp>
      <p:sp>
        <p:nvSpPr>
          <p:cNvPr id="19465" name="TextovéPole 10"/>
          <p:cNvSpPr txBox="1">
            <a:spLocks noChangeArrowheads="1"/>
          </p:cNvSpPr>
          <p:nvPr/>
        </p:nvSpPr>
        <p:spPr bwMode="auto">
          <a:xfrm>
            <a:off x="755650" y="1700213"/>
            <a:ext cx="7777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Červeně vyznačené rostliny se pěstují jako pokojové rostliny, mateřídouška roste planě – léčivá bylina.</a:t>
            </a:r>
          </a:p>
        </p:txBody>
      </p:sp>
      <p:sp>
        <p:nvSpPr>
          <p:cNvPr id="19466" name="TextovéPole 11"/>
          <p:cNvSpPr txBox="1">
            <a:spLocks noChangeArrowheads="1"/>
          </p:cNvSpPr>
          <p:nvPr/>
        </p:nvSpPr>
        <p:spPr bwMode="auto">
          <a:xfrm>
            <a:off x="1223963" y="3068638"/>
            <a:ext cx="669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Asparágus je pokojová rostlina, ostatní jsou listnaté stromy.</a:t>
            </a:r>
          </a:p>
        </p:txBody>
      </p:sp>
      <p:sp>
        <p:nvSpPr>
          <p:cNvPr id="19467" name="TextovéPole 12"/>
          <p:cNvSpPr txBox="1">
            <a:spLocks noChangeArrowheads="1"/>
          </p:cNvSpPr>
          <p:nvPr/>
        </p:nvSpPr>
        <p:spPr bwMode="auto">
          <a:xfrm>
            <a:off x="1584325" y="4149725"/>
            <a:ext cx="5975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Topol a jilm jsou listnaté stromy, ostatní jsou jehličnany.</a:t>
            </a:r>
          </a:p>
        </p:txBody>
      </p:sp>
      <p:sp>
        <p:nvSpPr>
          <p:cNvPr id="19468" name="TextovéPole 13"/>
          <p:cNvSpPr txBox="1">
            <a:spLocks noChangeArrowheads="1"/>
          </p:cNvSpPr>
          <p:nvPr/>
        </p:nvSpPr>
        <p:spPr bwMode="auto">
          <a:xfrm>
            <a:off x="2303463" y="5373688"/>
            <a:ext cx="453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Konvalinka a durman jsou jedovaté byliny.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57488" y="357166"/>
            <a:ext cx="2286016" cy="523220"/>
          </a:xfrm>
          <a:prstGeom prst="rect">
            <a:avLst/>
          </a:prstGeom>
          <a:solidFill>
            <a:srgbClr val="AEF6A8"/>
          </a:soli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+mn-lt"/>
                <a:cs typeface="+mn-cs"/>
              </a:rPr>
              <a:t>Arboretum</a:t>
            </a:r>
          </a:p>
        </p:txBody>
      </p:sp>
      <p:sp>
        <p:nvSpPr>
          <p:cNvPr id="20486" name="TextovéPole 3"/>
          <p:cNvSpPr txBox="1">
            <a:spLocks noChangeArrowheads="1"/>
          </p:cNvSpPr>
          <p:nvPr/>
        </p:nvSpPr>
        <p:spPr bwMode="auto">
          <a:xfrm>
            <a:off x="1749425" y="857250"/>
            <a:ext cx="5645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Arboreta se zaměřují  výhradně na pěstování dřevin.</a:t>
            </a:r>
          </a:p>
        </p:txBody>
      </p:sp>
      <p:pic>
        <p:nvPicPr>
          <p:cNvPr id="17415" name="Picture 4" descr="Soubor:Arboretum Nový Dvůr - areál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357313"/>
            <a:ext cx="63738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3"/>
          <p:cNvSpPr txBox="1">
            <a:spLocks noChangeArrowheads="1"/>
          </p:cNvSpPr>
          <p:nvPr/>
        </p:nvSpPr>
        <p:spPr bwMode="auto">
          <a:xfrm>
            <a:off x="1357313" y="428625"/>
            <a:ext cx="6286500" cy="64611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Některá arboreta jsou specializovaná na jehličnaté rostliny, </a:t>
            </a:r>
          </a:p>
          <a:p>
            <a:pPr algn="ctr" eaLnBrk="1" hangingPunct="1"/>
            <a:r>
              <a:rPr lang="cs-CZ" altLang="cs-CZ"/>
              <a:t>jiná pěstují dřeviny jehličnaté i listnaté. </a:t>
            </a:r>
          </a:p>
        </p:txBody>
      </p:sp>
      <p:pic>
        <p:nvPicPr>
          <p:cNvPr id="18436" name="Picture 2" descr="Soubor:Arboretum Nový Dvůr - areá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285875"/>
            <a:ext cx="67564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578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Soubor:Arboretum Borotí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143000"/>
            <a:ext cx="6429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1357313" y="500063"/>
            <a:ext cx="6429375" cy="369887"/>
          </a:xfrm>
          <a:prstGeom prst="rect">
            <a:avLst/>
          </a:prstGeom>
          <a:solidFill>
            <a:srgbClr val="99FFCC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Mnohdy bývá arboretum součástí některé botanické zahrady.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délník 1"/>
          <p:cNvSpPr>
            <a:spLocks noChangeArrowheads="1"/>
          </p:cNvSpPr>
          <p:nvPr/>
        </p:nvSpPr>
        <p:spPr bwMode="auto">
          <a:xfrm>
            <a:off x="1035050" y="500063"/>
            <a:ext cx="7073900" cy="369887"/>
          </a:xfrm>
          <a:prstGeom prst="rect">
            <a:avLst/>
          </a:prstGeom>
          <a:solidFill>
            <a:srgbClr val="99FFCC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Větší botanické zahrady a arboreta také plní funkci městské zeleně.</a:t>
            </a:r>
          </a:p>
        </p:txBody>
      </p:sp>
      <p:pic>
        <p:nvPicPr>
          <p:cNvPr id="2355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Soubor:Arboretum Vysoké Chvojn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00125"/>
            <a:ext cx="7286625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86896" y="357166"/>
            <a:ext cx="3570208" cy="461665"/>
          </a:xfrm>
          <a:prstGeom prst="rect">
            <a:avLst/>
          </a:prstGeom>
          <a:solidFill>
            <a:srgbClr val="AEF6A8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+mn-lt"/>
                <a:cs typeface="+mn-cs"/>
              </a:rPr>
              <a:t>Dendrologická zahrada</a:t>
            </a:r>
          </a:p>
        </p:txBody>
      </p:sp>
      <p:pic>
        <p:nvPicPr>
          <p:cNvPr id="21510" name="Picture 2" descr="Soubor:Dendrological gard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19263"/>
            <a:ext cx="5222875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2268538" y="981075"/>
            <a:ext cx="4659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Pozornost je zaměřena na studium dřevin,</a:t>
            </a:r>
          </a:p>
          <a:p>
            <a:pPr eaLnBrk="1" hangingPunct="1"/>
            <a:r>
              <a:rPr lang="cs-CZ" altLang="cs-CZ"/>
              <a:t>včetně jejich použití v zahradách a parcích.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Soubor:Výstava tulipán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628775"/>
            <a:ext cx="52927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Obdélník 3"/>
          <p:cNvSpPr>
            <a:spLocks noChangeArrowheads="1"/>
          </p:cNvSpPr>
          <p:nvPr/>
        </p:nvSpPr>
        <p:spPr bwMode="auto">
          <a:xfrm>
            <a:off x="2087563" y="549275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Část zahrady má zahradní a parkovou úpravu. </a:t>
            </a:r>
          </a:p>
        </p:txBody>
      </p:sp>
      <p:sp>
        <p:nvSpPr>
          <p:cNvPr id="25605" name="Obdélník 4"/>
          <p:cNvSpPr>
            <a:spLocks noChangeArrowheads="1"/>
          </p:cNvSpPr>
          <p:nvPr/>
        </p:nvSpPr>
        <p:spPr bwMode="auto">
          <a:xfrm>
            <a:off x="2652713" y="1052513"/>
            <a:ext cx="3903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Je oblíbená k rekreaci i pro poučení.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altLang="cs-CZ"/>
              <a:t>Digitální učební materiál je určen pro seznámení žáků s botanickou   zahradou a arboretem.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altLang="cs-CZ"/>
              <a:t>Materiál rozvíjí nově získané vědomosti.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altLang="cs-CZ"/>
              <a:t>Je určen pro předmět přírodověda v 5. ročníku.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altLang="cs-CZ"/>
              <a:t>Tento materiál vznikl ze zápisů autora jako doplňující materiál k učebnici:</a:t>
            </a:r>
          </a:p>
          <a:p>
            <a:pPr eaLnBrk="1" hangingPunct="1"/>
            <a:r>
              <a:rPr lang="cs-CZ" altLang="cs-CZ" i="1"/>
              <a:t>Přírodověda pro 5. ročník základní školy</a:t>
            </a:r>
            <a:r>
              <a:rPr lang="cs-CZ" altLang="cs-CZ"/>
              <a:t>. Praha 2: SPN- pedagogické   nakladatelství, akciová společnost, 2004. ISBN 80-7235-258-X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Skupina 16"/>
          <p:cNvGrpSpPr>
            <a:grpSpLocks/>
          </p:cNvGrpSpPr>
          <p:nvPr/>
        </p:nvGrpSpPr>
        <p:grpSpPr bwMode="auto">
          <a:xfrm>
            <a:off x="611188" y="1700213"/>
            <a:ext cx="2065337" cy="1787525"/>
            <a:chOff x="683568" y="1700808"/>
            <a:chExt cx="2065338" cy="1787525"/>
          </a:xfrm>
        </p:grpSpPr>
        <p:pic>
          <p:nvPicPr>
            <p:cNvPr id="26644" name="Picture 4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00808"/>
              <a:ext cx="2065338" cy="178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5" name="TextovéPole 11"/>
            <p:cNvSpPr txBox="1">
              <a:spLocks noChangeArrowheads="1"/>
            </p:cNvSpPr>
            <p:nvPr/>
          </p:nvSpPr>
          <p:spPr bwMode="auto">
            <a:xfrm>
              <a:off x="1055043" y="2205633"/>
              <a:ext cx="1296988" cy="369887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sněženka</a:t>
              </a:r>
            </a:p>
          </p:txBody>
        </p:sp>
      </p:grpSp>
      <p:grpSp>
        <p:nvGrpSpPr>
          <p:cNvPr id="26628" name="Skupina 20"/>
          <p:cNvGrpSpPr>
            <a:grpSpLocks/>
          </p:cNvGrpSpPr>
          <p:nvPr/>
        </p:nvGrpSpPr>
        <p:grpSpPr bwMode="auto">
          <a:xfrm>
            <a:off x="4067175" y="3500438"/>
            <a:ext cx="2247900" cy="1944687"/>
            <a:chOff x="4067175" y="3500438"/>
            <a:chExt cx="2247900" cy="1944687"/>
          </a:xfrm>
        </p:grpSpPr>
        <p:pic>
          <p:nvPicPr>
            <p:cNvPr id="26642" name="Picture 6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3500438"/>
              <a:ext cx="2247900" cy="19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3" name="TextovéPole 17"/>
            <p:cNvSpPr txBox="1">
              <a:spLocks noChangeArrowheads="1"/>
            </p:cNvSpPr>
            <p:nvPr/>
          </p:nvSpPr>
          <p:spPr bwMode="auto">
            <a:xfrm>
              <a:off x="4500563" y="4149725"/>
              <a:ext cx="1439862" cy="368300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podsněžník</a:t>
              </a:r>
            </a:p>
          </p:txBody>
        </p:sp>
      </p:grpSp>
      <p:grpSp>
        <p:nvGrpSpPr>
          <p:cNvPr id="26629" name="Skupina 18"/>
          <p:cNvGrpSpPr>
            <a:grpSpLocks/>
          </p:cNvGrpSpPr>
          <p:nvPr/>
        </p:nvGrpSpPr>
        <p:grpSpPr bwMode="auto">
          <a:xfrm>
            <a:off x="6588125" y="1052513"/>
            <a:ext cx="1981200" cy="1714500"/>
            <a:chOff x="6588224" y="1052736"/>
            <a:chExt cx="1981200" cy="1714500"/>
          </a:xfrm>
        </p:grpSpPr>
        <p:pic>
          <p:nvPicPr>
            <p:cNvPr id="26640" name="Picture 7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052736"/>
              <a:ext cx="19812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1" name="TextovéPole 18"/>
            <p:cNvSpPr txBox="1">
              <a:spLocks noChangeArrowheads="1"/>
            </p:cNvSpPr>
            <p:nvPr/>
          </p:nvSpPr>
          <p:spPr bwMode="auto">
            <a:xfrm>
              <a:off x="7164388" y="1557338"/>
              <a:ext cx="720725" cy="368300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lilie</a:t>
              </a:r>
            </a:p>
          </p:txBody>
        </p:sp>
      </p:grpSp>
      <p:grpSp>
        <p:nvGrpSpPr>
          <p:cNvPr id="26630" name="Skupina 19"/>
          <p:cNvGrpSpPr>
            <a:grpSpLocks/>
          </p:cNvGrpSpPr>
          <p:nvPr/>
        </p:nvGrpSpPr>
        <p:grpSpPr bwMode="auto">
          <a:xfrm>
            <a:off x="1116013" y="3573463"/>
            <a:ext cx="2330450" cy="2016125"/>
            <a:chOff x="1233488" y="3429000"/>
            <a:chExt cx="2330450" cy="2016125"/>
          </a:xfrm>
        </p:grpSpPr>
        <p:pic>
          <p:nvPicPr>
            <p:cNvPr id="26638" name="Picture 8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88" y="3429000"/>
              <a:ext cx="2330450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ovéPole 19"/>
            <p:cNvSpPr txBox="1">
              <a:spLocks noChangeArrowheads="1"/>
            </p:cNvSpPr>
            <p:nvPr/>
          </p:nvSpPr>
          <p:spPr bwMode="auto">
            <a:xfrm>
              <a:off x="1763713" y="4076700"/>
              <a:ext cx="1295400" cy="369888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zlatohlavá</a:t>
              </a:r>
            </a:p>
          </p:txBody>
        </p:sp>
      </p:grpSp>
      <p:grpSp>
        <p:nvGrpSpPr>
          <p:cNvPr id="26631" name="Skupina 17"/>
          <p:cNvGrpSpPr>
            <a:grpSpLocks/>
          </p:cNvGrpSpPr>
          <p:nvPr/>
        </p:nvGrpSpPr>
        <p:grpSpPr bwMode="auto">
          <a:xfrm>
            <a:off x="3492500" y="1557338"/>
            <a:ext cx="1981200" cy="1714500"/>
            <a:chOff x="3492500" y="1557338"/>
            <a:chExt cx="1981200" cy="1714500"/>
          </a:xfrm>
        </p:grpSpPr>
        <p:pic>
          <p:nvPicPr>
            <p:cNvPr id="26636" name="Picture 10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1557338"/>
              <a:ext cx="19812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ovéPole 20"/>
            <p:cNvSpPr txBox="1">
              <a:spLocks noChangeArrowheads="1"/>
            </p:cNvSpPr>
            <p:nvPr/>
          </p:nvSpPr>
          <p:spPr bwMode="auto">
            <a:xfrm>
              <a:off x="3924300" y="2060575"/>
              <a:ext cx="1152525" cy="369888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vstavač</a:t>
              </a:r>
            </a:p>
          </p:txBody>
        </p:sp>
      </p:grpSp>
      <p:grpSp>
        <p:nvGrpSpPr>
          <p:cNvPr id="26632" name="Skupina 21"/>
          <p:cNvGrpSpPr>
            <a:grpSpLocks/>
          </p:cNvGrpSpPr>
          <p:nvPr/>
        </p:nvGrpSpPr>
        <p:grpSpPr bwMode="auto">
          <a:xfrm>
            <a:off x="6300788" y="3284538"/>
            <a:ext cx="1981200" cy="1714500"/>
            <a:chOff x="6732588" y="3141663"/>
            <a:chExt cx="1981200" cy="1714500"/>
          </a:xfrm>
        </p:grpSpPr>
        <p:pic>
          <p:nvPicPr>
            <p:cNvPr id="26634" name="Picture 9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3141663"/>
              <a:ext cx="19812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5" name="TextovéPole 21"/>
            <p:cNvSpPr txBox="1">
              <a:spLocks noChangeArrowheads="1"/>
            </p:cNvSpPr>
            <p:nvPr/>
          </p:nvSpPr>
          <p:spPr bwMode="auto">
            <a:xfrm>
              <a:off x="7308850" y="3644900"/>
              <a:ext cx="1008063" cy="369888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mužský</a:t>
              </a:r>
            </a:p>
          </p:txBody>
        </p:sp>
      </p:grpSp>
      <p:sp>
        <p:nvSpPr>
          <p:cNvPr id="26633" name="TextovéPole 25"/>
          <p:cNvSpPr txBox="1">
            <a:spLocks noChangeArrowheads="1"/>
          </p:cNvSpPr>
          <p:nvPr/>
        </p:nvSpPr>
        <p:spPr bwMode="auto">
          <a:xfrm>
            <a:off x="2339975" y="692150"/>
            <a:ext cx="4464050" cy="461963"/>
          </a:xfrm>
          <a:prstGeom prst="rect">
            <a:avLst/>
          </a:prstGeom>
          <a:solidFill>
            <a:srgbClr val="4AD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Spoj dvojice, které k sobě patří.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Skupina 16"/>
          <p:cNvGrpSpPr>
            <a:grpSpLocks/>
          </p:cNvGrpSpPr>
          <p:nvPr/>
        </p:nvGrpSpPr>
        <p:grpSpPr bwMode="auto">
          <a:xfrm>
            <a:off x="611188" y="1700213"/>
            <a:ext cx="2065337" cy="1787525"/>
            <a:chOff x="683568" y="1700808"/>
            <a:chExt cx="2065338" cy="1787525"/>
          </a:xfrm>
        </p:grpSpPr>
        <p:pic>
          <p:nvPicPr>
            <p:cNvPr id="27668" name="Picture 4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00808"/>
              <a:ext cx="2065338" cy="178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9" name="TextovéPole 11"/>
            <p:cNvSpPr txBox="1">
              <a:spLocks noChangeArrowheads="1"/>
            </p:cNvSpPr>
            <p:nvPr/>
          </p:nvSpPr>
          <p:spPr bwMode="auto">
            <a:xfrm>
              <a:off x="1055043" y="2205633"/>
              <a:ext cx="1296988" cy="369887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sněženka</a:t>
              </a:r>
            </a:p>
          </p:txBody>
        </p:sp>
      </p:grpSp>
      <p:grpSp>
        <p:nvGrpSpPr>
          <p:cNvPr id="27652" name="Skupina 20"/>
          <p:cNvGrpSpPr>
            <a:grpSpLocks/>
          </p:cNvGrpSpPr>
          <p:nvPr/>
        </p:nvGrpSpPr>
        <p:grpSpPr bwMode="auto">
          <a:xfrm>
            <a:off x="2843213" y="1557338"/>
            <a:ext cx="2247900" cy="1944687"/>
            <a:chOff x="4067175" y="3500438"/>
            <a:chExt cx="2247900" cy="1944687"/>
          </a:xfrm>
        </p:grpSpPr>
        <p:pic>
          <p:nvPicPr>
            <p:cNvPr id="27666" name="Picture 6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3500438"/>
              <a:ext cx="2247900" cy="19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ovéPole 17"/>
            <p:cNvSpPr txBox="1">
              <a:spLocks noChangeArrowheads="1"/>
            </p:cNvSpPr>
            <p:nvPr/>
          </p:nvSpPr>
          <p:spPr bwMode="auto">
            <a:xfrm>
              <a:off x="4500563" y="4149725"/>
              <a:ext cx="1439862" cy="368300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podsněžník</a:t>
              </a:r>
            </a:p>
          </p:txBody>
        </p:sp>
      </p:grpSp>
      <p:grpSp>
        <p:nvGrpSpPr>
          <p:cNvPr id="27653" name="Skupina 18"/>
          <p:cNvGrpSpPr>
            <a:grpSpLocks/>
          </p:cNvGrpSpPr>
          <p:nvPr/>
        </p:nvGrpSpPr>
        <p:grpSpPr bwMode="auto">
          <a:xfrm>
            <a:off x="611188" y="3933825"/>
            <a:ext cx="1981200" cy="1714500"/>
            <a:chOff x="6588224" y="1052736"/>
            <a:chExt cx="1981200" cy="1714500"/>
          </a:xfrm>
        </p:grpSpPr>
        <p:pic>
          <p:nvPicPr>
            <p:cNvPr id="27664" name="Picture 7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052736"/>
              <a:ext cx="19812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TextovéPole 18"/>
            <p:cNvSpPr txBox="1">
              <a:spLocks noChangeArrowheads="1"/>
            </p:cNvSpPr>
            <p:nvPr/>
          </p:nvSpPr>
          <p:spPr bwMode="auto">
            <a:xfrm>
              <a:off x="7164388" y="1557338"/>
              <a:ext cx="720725" cy="368300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lilie</a:t>
              </a:r>
            </a:p>
          </p:txBody>
        </p:sp>
      </p:grpSp>
      <p:grpSp>
        <p:nvGrpSpPr>
          <p:cNvPr id="27654" name="Skupina 19"/>
          <p:cNvGrpSpPr>
            <a:grpSpLocks/>
          </p:cNvGrpSpPr>
          <p:nvPr/>
        </p:nvGrpSpPr>
        <p:grpSpPr bwMode="auto">
          <a:xfrm>
            <a:off x="2700338" y="3789363"/>
            <a:ext cx="2330450" cy="2016125"/>
            <a:chOff x="1233488" y="3429000"/>
            <a:chExt cx="2330450" cy="2016125"/>
          </a:xfrm>
        </p:grpSpPr>
        <p:pic>
          <p:nvPicPr>
            <p:cNvPr id="27662" name="Picture 8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88" y="3429000"/>
              <a:ext cx="2330450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3" name="TextovéPole 19"/>
            <p:cNvSpPr txBox="1">
              <a:spLocks noChangeArrowheads="1"/>
            </p:cNvSpPr>
            <p:nvPr/>
          </p:nvSpPr>
          <p:spPr bwMode="auto">
            <a:xfrm>
              <a:off x="1763713" y="4076700"/>
              <a:ext cx="1295400" cy="369888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zlatohlavá</a:t>
              </a:r>
            </a:p>
          </p:txBody>
        </p:sp>
      </p:grpSp>
      <p:grpSp>
        <p:nvGrpSpPr>
          <p:cNvPr id="27655" name="Skupina 17"/>
          <p:cNvGrpSpPr>
            <a:grpSpLocks/>
          </p:cNvGrpSpPr>
          <p:nvPr/>
        </p:nvGrpSpPr>
        <p:grpSpPr bwMode="auto">
          <a:xfrm>
            <a:off x="5003800" y="2997200"/>
            <a:ext cx="1981200" cy="1714500"/>
            <a:chOff x="3492500" y="1557338"/>
            <a:chExt cx="1981200" cy="1714500"/>
          </a:xfrm>
        </p:grpSpPr>
        <p:pic>
          <p:nvPicPr>
            <p:cNvPr id="27660" name="Picture 10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1557338"/>
              <a:ext cx="19812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TextovéPole 20"/>
            <p:cNvSpPr txBox="1">
              <a:spLocks noChangeArrowheads="1"/>
            </p:cNvSpPr>
            <p:nvPr/>
          </p:nvSpPr>
          <p:spPr bwMode="auto">
            <a:xfrm>
              <a:off x="3924300" y="2060575"/>
              <a:ext cx="1152525" cy="369888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vstavač</a:t>
              </a:r>
            </a:p>
          </p:txBody>
        </p:sp>
      </p:grpSp>
      <p:grpSp>
        <p:nvGrpSpPr>
          <p:cNvPr id="27656" name="Skupina 21"/>
          <p:cNvGrpSpPr>
            <a:grpSpLocks/>
          </p:cNvGrpSpPr>
          <p:nvPr/>
        </p:nvGrpSpPr>
        <p:grpSpPr bwMode="auto">
          <a:xfrm>
            <a:off x="6948488" y="2997200"/>
            <a:ext cx="1981200" cy="1714500"/>
            <a:chOff x="6732588" y="3141663"/>
            <a:chExt cx="1981200" cy="1714500"/>
          </a:xfrm>
        </p:grpSpPr>
        <p:pic>
          <p:nvPicPr>
            <p:cNvPr id="27658" name="Picture 9" descr="C:\Users\Zdeňka Krmášková\AppData\Local\Microsoft\Windows\Temporary Internet Files\Content.IE5\E6T4P5G8\MC90043466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588" y="3141663"/>
              <a:ext cx="1981200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ovéPole 21"/>
            <p:cNvSpPr txBox="1">
              <a:spLocks noChangeArrowheads="1"/>
            </p:cNvSpPr>
            <p:nvPr/>
          </p:nvSpPr>
          <p:spPr bwMode="auto">
            <a:xfrm>
              <a:off x="7308850" y="3644900"/>
              <a:ext cx="1008063" cy="369888"/>
            </a:xfrm>
            <a:prstGeom prst="rect">
              <a:avLst/>
            </a:prstGeom>
            <a:solidFill>
              <a:srgbClr val="AEF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altLang="cs-CZ"/>
                <a:t>mužský</a:t>
              </a:r>
            </a:p>
          </p:txBody>
        </p:sp>
      </p:grpSp>
      <p:sp>
        <p:nvSpPr>
          <p:cNvPr id="27657" name="TextovéPole 25"/>
          <p:cNvSpPr txBox="1">
            <a:spLocks noChangeArrowheads="1"/>
          </p:cNvSpPr>
          <p:nvPr/>
        </p:nvSpPr>
        <p:spPr bwMode="auto">
          <a:xfrm>
            <a:off x="2339975" y="692150"/>
            <a:ext cx="4464050" cy="830263"/>
          </a:xfrm>
          <a:prstGeom prst="rect">
            <a:avLst/>
          </a:prstGeom>
          <a:solidFill>
            <a:srgbClr val="4AD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Spoj dvojice, které k sobě patří. </a:t>
            </a:r>
            <a:r>
              <a:rPr lang="cs-CZ" altLang="cs-CZ" sz="2400">
                <a:solidFill>
                  <a:srgbClr val="FF0000"/>
                </a:solidFill>
              </a:rPr>
              <a:t>ŘEŠENÍ: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ovéPole 2"/>
          <p:cNvSpPr txBox="1">
            <a:spLocks noChangeArrowheads="1"/>
          </p:cNvSpPr>
          <p:nvPr/>
        </p:nvSpPr>
        <p:spPr bwMode="auto">
          <a:xfrm>
            <a:off x="755650" y="404813"/>
            <a:ext cx="475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Vyhledej v řadě názvy stromů:</a:t>
            </a:r>
          </a:p>
        </p:txBody>
      </p:sp>
      <p:sp>
        <p:nvSpPr>
          <p:cNvPr id="28676" name="TextovéPole 3"/>
          <p:cNvSpPr txBox="1">
            <a:spLocks noChangeArrowheads="1"/>
          </p:cNvSpPr>
          <p:nvPr/>
        </p:nvSpPr>
        <p:spPr bwMode="auto">
          <a:xfrm>
            <a:off x="684213" y="1125538"/>
            <a:ext cx="7848600" cy="83026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JAVORSMRKJEDLEBŘÍZABOROVICEMODŘÍNKOLŠEJIJASANKEJILMTOPOLHABRBROSIKAJEŘÁBRETISK</a:t>
            </a:r>
          </a:p>
        </p:txBody>
      </p:sp>
      <p:sp>
        <p:nvSpPr>
          <p:cNvPr id="28677" name="TextovéPole 4"/>
          <p:cNvSpPr txBox="1">
            <a:spLocks noChangeArrowheads="1"/>
          </p:cNvSpPr>
          <p:nvPr/>
        </p:nvSpPr>
        <p:spPr bwMode="auto">
          <a:xfrm>
            <a:off x="755650" y="2060575"/>
            <a:ext cx="73453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Vyhledej v osmisměrce názvy těla rostlin. Ze zbylých písmen sestav tajenku.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763713" y="3141663"/>
          <a:ext cx="5761037" cy="2447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30"/>
                <a:gridCol w="720130"/>
                <a:gridCol w="720130"/>
                <a:gridCol w="720130"/>
                <a:gridCol w="720130"/>
                <a:gridCol w="720130"/>
                <a:gridCol w="720130"/>
                <a:gridCol w="720130"/>
              </a:tblGrid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E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Ř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Ě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Ě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E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Á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ovéPole 2"/>
          <p:cNvSpPr txBox="1">
            <a:spLocks noChangeArrowheads="1"/>
          </p:cNvSpPr>
          <p:nvPr/>
        </p:nvSpPr>
        <p:spPr bwMode="auto">
          <a:xfrm>
            <a:off x="755650" y="836613"/>
            <a:ext cx="475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Vyhledej v řadě názvy stromů:</a:t>
            </a:r>
          </a:p>
        </p:txBody>
      </p:sp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684213" y="2276475"/>
            <a:ext cx="7345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Vyhledej v osmisměrce názvy těla rostlin. Ze zbylých písmen sestav tajenku. </a:t>
            </a:r>
            <a:r>
              <a:rPr lang="cs-CZ" altLang="cs-CZ" sz="2400">
                <a:solidFill>
                  <a:srgbClr val="FF0000"/>
                </a:solidFill>
              </a:rPr>
              <a:t>TULIPÁN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835150" y="3429000"/>
          <a:ext cx="5761038" cy="2447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130"/>
                <a:gridCol w="720130"/>
                <a:gridCol w="720130"/>
                <a:gridCol w="720130"/>
                <a:gridCol w="720130"/>
                <a:gridCol w="720130"/>
                <a:gridCol w="720130"/>
                <a:gridCol w="720130"/>
              </a:tblGrid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R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U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E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M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Ř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I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Ě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Ě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K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E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  <a:tr h="489585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Á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91446" marR="91446" marT="45714" marB="45714"/>
                </a:tc>
              </a:tr>
            </a:tbl>
          </a:graphicData>
        </a:graphic>
      </p:graphicFrame>
      <p:sp>
        <p:nvSpPr>
          <p:cNvPr id="29757" name="TextovéPole 5"/>
          <p:cNvSpPr txBox="1">
            <a:spLocks noChangeArrowheads="1"/>
          </p:cNvSpPr>
          <p:nvPr/>
        </p:nvSpPr>
        <p:spPr bwMode="auto">
          <a:xfrm>
            <a:off x="611188" y="1268413"/>
            <a:ext cx="7848600" cy="83026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>
                <a:solidFill>
                  <a:srgbClr val="FF0000"/>
                </a:solidFill>
              </a:rPr>
              <a:t>JAVOR</a:t>
            </a:r>
            <a:r>
              <a:rPr lang="cs-CZ" altLang="cs-CZ" sz="2400">
                <a:solidFill>
                  <a:srgbClr val="00B050"/>
                </a:solidFill>
              </a:rPr>
              <a:t>SMRK</a:t>
            </a:r>
            <a:r>
              <a:rPr lang="cs-CZ" altLang="cs-CZ" sz="2400">
                <a:solidFill>
                  <a:srgbClr val="FF0000"/>
                </a:solidFill>
              </a:rPr>
              <a:t>JEDLE</a:t>
            </a:r>
            <a:r>
              <a:rPr lang="cs-CZ" altLang="cs-CZ" sz="2400">
                <a:solidFill>
                  <a:srgbClr val="00B050"/>
                </a:solidFill>
              </a:rPr>
              <a:t>BŘÍZA</a:t>
            </a:r>
            <a:r>
              <a:rPr lang="cs-CZ" altLang="cs-CZ" sz="2400">
                <a:solidFill>
                  <a:srgbClr val="FF0000"/>
                </a:solidFill>
              </a:rPr>
              <a:t>BOROVICE</a:t>
            </a:r>
            <a:r>
              <a:rPr lang="cs-CZ" altLang="cs-CZ" sz="2400">
                <a:solidFill>
                  <a:srgbClr val="00B050"/>
                </a:solidFill>
              </a:rPr>
              <a:t>MODŘÍN</a:t>
            </a:r>
            <a:r>
              <a:rPr lang="cs-CZ" altLang="cs-CZ" sz="2400"/>
              <a:t>K</a:t>
            </a:r>
            <a:r>
              <a:rPr lang="cs-CZ" altLang="cs-CZ" sz="2400">
                <a:solidFill>
                  <a:srgbClr val="FF0000"/>
                </a:solidFill>
              </a:rPr>
              <a:t>OLŠE</a:t>
            </a:r>
            <a:r>
              <a:rPr lang="cs-CZ" altLang="cs-CZ" sz="2400"/>
              <a:t>JI</a:t>
            </a:r>
            <a:r>
              <a:rPr lang="cs-CZ" altLang="cs-CZ" sz="2400">
                <a:solidFill>
                  <a:srgbClr val="00B050"/>
                </a:solidFill>
              </a:rPr>
              <a:t>JASAN</a:t>
            </a:r>
            <a:r>
              <a:rPr lang="cs-CZ" altLang="cs-CZ" sz="2400"/>
              <a:t>KE</a:t>
            </a:r>
            <a:r>
              <a:rPr lang="cs-CZ" altLang="cs-CZ" sz="2400">
                <a:solidFill>
                  <a:srgbClr val="FF0000"/>
                </a:solidFill>
              </a:rPr>
              <a:t>JILM</a:t>
            </a:r>
            <a:r>
              <a:rPr lang="cs-CZ" altLang="cs-CZ" sz="2400">
                <a:solidFill>
                  <a:srgbClr val="00B050"/>
                </a:solidFill>
              </a:rPr>
              <a:t>TOPOL</a:t>
            </a:r>
            <a:r>
              <a:rPr lang="cs-CZ" altLang="cs-CZ" sz="2400">
                <a:solidFill>
                  <a:srgbClr val="FF0000"/>
                </a:solidFill>
              </a:rPr>
              <a:t>HABR</a:t>
            </a:r>
            <a:r>
              <a:rPr lang="cs-CZ" altLang="cs-CZ" sz="2400"/>
              <a:t>BR</a:t>
            </a:r>
            <a:r>
              <a:rPr lang="cs-CZ" altLang="cs-CZ" sz="2400">
                <a:solidFill>
                  <a:srgbClr val="00B050"/>
                </a:solidFill>
              </a:rPr>
              <a:t>OSIKA</a:t>
            </a:r>
            <a:r>
              <a:rPr lang="cs-CZ" altLang="cs-CZ" sz="2400">
                <a:solidFill>
                  <a:srgbClr val="FF0000"/>
                </a:solidFill>
              </a:rPr>
              <a:t>JEŘÁB</a:t>
            </a:r>
            <a:r>
              <a:rPr lang="cs-CZ" altLang="cs-CZ" sz="2400"/>
              <a:t>RE</a:t>
            </a:r>
            <a:r>
              <a:rPr lang="cs-CZ" altLang="cs-CZ" sz="2400">
                <a:solidFill>
                  <a:srgbClr val="00B050"/>
                </a:solidFill>
              </a:rPr>
              <a:t>TIS</a:t>
            </a:r>
            <a:r>
              <a:rPr lang="cs-CZ" altLang="cs-CZ" sz="2400"/>
              <a:t>K</a:t>
            </a:r>
          </a:p>
        </p:txBody>
      </p:sp>
      <p:sp>
        <p:nvSpPr>
          <p:cNvPr id="29758" name="TextovéPole 6"/>
          <p:cNvSpPr txBox="1">
            <a:spLocks noChangeArrowheads="1"/>
          </p:cNvSpPr>
          <p:nvPr/>
        </p:nvSpPr>
        <p:spPr bwMode="auto">
          <a:xfrm>
            <a:off x="827088" y="260350"/>
            <a:ext cx="1368425" cy="46196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/>
              <a:t>Řešení:</a:t>
            </a:r>
          </a:p>
        </p:txBody>
      </p:sp>
      <p:cxnSp>
        <p:nvCxnSpPr>
          <p:cNvPr id="29759" name="Přímá spojovací šipka 8"/>
          <p:cNvCxnSpPr>
            <a:cxnSpLocks noChangeShapeType="1"/>
          </p:cNvCxnSpPr>
          <p:nvPr/>
        </p:nvCxnSpPr>
        <p:spPr bwMode="auto">
          <a:xfrm>
            <a:off x="3348038" y="3644900"/>
            <a:ext cx="3960812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0" name="Přímá spojovací šipka 10"/>
          <p:cNvCxnSpPr>
            <a:cxnSpLocks noChangeShapeType="1"/>
          </p:cNvCxnSpPr>
          <p:nvPr/>
        </p:nvCxnSpPr>
        <p:spPr bwMode="auto">
          <a:xfrm>
            <a:off x="3348038" y="3573463"/>
            <a:ext cx="3311525" cy="2159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1" name="Přímá spojovací šipka 14"/>
          <p:cNvCxnSpPr>
            <a:cxnSpLocks noChangeShapeType="1"/>
          </p:cNvCxnSpPr>
          <p:nvPr/>
        </p:nvCxnSpPr>
        <p:spPr bwMode="auto">
          <a:xfrm>
            <a:off x="7308850" y="4005263"/>
            <a:ext cx="0" cy="16557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2" name="Přímá spojovací šipka 16"/>
          <p:cNvCxnSpPr>
            <a:cxnSpLocks noChangeShapeType="1"/>
          </p:cNvCxnSpPr>
          <p:nvPr/>
        </p:nvCxnSpPr>
        <p:spPr bwMode="auto">
          <a:xfrm flipV="1">
            <a:off x="2987675" y="3500438"/>
            <a:ext cx="0" cy="22320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3" name="Přímá spojovací šipka 18"/>
          <p:cNvCxnSpPr>
            <a:cxnSpLocks noChangeShapeType="1"/>
          </p:cNvCxnSpPr>
          <p:nvPr/>
        </p:nvCxnSpPr>
        <p:spPr bwMode="auto">
          <a:xfrm>
            <a:off x="2339975" y="4076700"/>
            <a:ext cx="0" cy="16557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4" name="Přímá spojovací šipka 22"/>
          <p:cNvCxnSpPr>
            <a:cxnSpLocks noChangeShapeType="1"/>
          </p:cNvCxnSpPr>
          <p:nvPr/>
        </p:nvCxnSpPr>
        <p:spPr bwMode="auto">
          <a:xfrm flipV="1">
            <a:off x="4356100" y="4149725"/>
            <a:ext cx="2303463" cy="15827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5" name="Přímá spojovací šipka 24"/>
          <p:cNvCxnSpPr>
            <a:cxnSpLocks noChangeShapeType="1"/>
          </p:cNvCxnSpPr>
          <p:nvPr/>
        </p:nvCxnSpPr>
        <p:spPr bwMode="auto">
          <a:xfrm flipH="1" flipV="1">
            <a:off x="2051050" y="3573463"/>
            <a:ext cx="2449513" cy="16557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66" name="Přímá spojovací šipka 27"/>
          <p:cNvCxnSpPr>
            <a:cxnSpLocks noChangeShapeType="1"/>
          </p:cNvCxnSpPr>
          <p:nvPr/>
        </p:nvCxnSpPr>
        <p:spPr bwMode="auto">
          <a:xfrm flipH="1">
            <a:off x="2700338" y="4292600"/>
            <a:ext cx="3167062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68313" y="1700213"/>
          <a:ext cx="4445000" cy="3697287"/>
        </p:xfrm>
        <a:graphic>
          <a:graphicData uri="http://schemas.openxmlformats.org/drawingml/2006/table">
            <a:tbl>
              <a:tblPr/>
              <a:tblGrid>
                <a:gridCol w="4445000"/>
              </a:tblGrid>
              <a:tr h="57602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v zimě spálí venku nadzemní část rostliny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?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01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Botanická zahrada má význam…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7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Hl. úkolem bot.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zahrady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je ochrana rostlin, kterým hrozí…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1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Místo, kde se pěstují jen dřeviny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7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Zahrada,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která je zaměřena na ochranu rostlin se jmenuje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7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Zahrada zaměřená na studium 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 pěstování dřevin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78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botanické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zahradě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 pěstují rostliny zejména pro … účely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932363" y="1700213"/>
          <a:ext cx="4211637" cy="3600450"/>
        </p:xfrm>
        <a:graphic>
          <a:graphicData uri="http://schemas.openxmlformats.org/drawingml/2006/table">
            <a:tbl>
              <a:tblPr/>
              <a:tblGrid>
                <a:gridCol w="309111"/>
                <a:gridCol w="309111"/>
                <a:gridCol w="309111"/>
                <a:gridCol w="309111"/>
                <a:gridCol w="309111"/>
                <a:gridCol w="309111"/>
                <a:gridCol w="309111"/>
                <a:gridCol w="309111"/>
                <a:gridCol w="289791"/>
                <a:gridCol w="289791"/>
                <a:gridCol w="289791"/>
                <a:gridCol w="289791"/>
                <a:gridCol w="289791"/>
                <a:gridCol w="289791"/>
              </a:tblGrid>
              <a:tr h="492817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Á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817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057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857" name="TextovéPole 5"/>
          <p:cNvSpPr txBox="1">
            <a:spLocks noChangeArrowheads="1"/>
          </p:cNvSpPr>
          <p:nvPr/>
        </p:nvSpPr>
        <p:spPr bwMode="auto">
          <a:xfrm>
            <a:off x="2663825" y="333375"/>
            <a:ext cx="3816350" cy="4603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/>
              <a:t>BOTANICKÉ ZAHRADY</a:t>
            </a:r>
          </a:p>
        </p:txBody>
      </p:sp>
      <p:sp>
        <p:nvSpPr>
          <p:cNvPr id="30858" name="TextovéPole 6"/>
          <p:cNvSpPr txBox="1">
            <a:spLocks noChangeArrowheads="1"/>
          </p:cNvSpPr>
          <p:nvPr/>
        </p:nvSpPr>
        <p:spPr bwMode="auto">
          <a:xfrm>
            <a:off x="611188" y="908050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Doplň křížovku a doplň, jaké druhy znáš.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9750" y="1844675"/>
          <a:ext cx="4445000" cy="3824288"/>
        </p:xfrm>
        <a:graphic>
          <a:graphicData uri="http://schemas.openxmlformats.org/drawingml/2006/table">
            <a:tbl>
              <a:tblPr/>
              <a:tblGrid>
                <a:gridCol w="4445000"/>
              </a:tblGrid>
              <a:tr h="64815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v zimě spálí venku nadzemní část rostliny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?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35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Botanická zahrada má význam…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89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Hl. úkolem bot.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zahrady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je ochrana rostlin, kterým hrozí…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17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Místo, kde se pěstují jen dřeviny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89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Zahrada,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která je zaměřena na ochranu rostlin se jmenuje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89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Zahrada zaměřená na studium 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 pěstování dřevin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899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botanické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zahradě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 pěstují rostliny zejména pro … účely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175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932363" y="1989138"/>
          <a:ext cx="4211637" cy="3887787"/>
        </p:xfrm>
        <a:graphic>
          <a:graphicData uri="http://schemas.openxmlformats.org/drawingml/2006/table">
            <a:tbl>
              <a:tblPr/>
              <a:tblGrid>
                <a:gridCol w="309111"/>
                <a:gridCol w="309111"/>
                <a:gridCol w="309111"/>
                <a:gridCol w="309111"/>
                <a:gridCol w="309111"/>
                <a:gridCol w="309111"/>
                <a:gridCol w="309111"/>
                <a:gridCol w="309111"/>
                <a:gridCol w="289791"/>
                <a:gridCol w="289791"/>
                <a:gridCol w="289791"/>
                <a:gridCol w="289791"/>
                <a:gridCol w="289791"/>
                <a:gridCol w="289791"/>
              </a:tblGrid>
              <a:tr h="4927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728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Ý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728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Í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728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7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272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Á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14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CH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É</a:t>
                      </a: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4" marR="9524" marT="95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1881" name="TextovéPole 5"/>
          <p:cNvSpPr txBox="1">
            <a:spLocks noChangeArrowheads="1"/>
          </p:cNvSpPr>
          <p:nvPr/>
        </p:nvSpPr>
        <p:spPr bwMode="auto">
          <a:xfrm>
            <a:off x="2663825" y="333375"/>
            <a:ext cx="3816350" cy="4603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/>
              <a:t>BOTANICKÉ ZAHRADY</a:t>
            </a:r>
          </a:p>
        </p:txBody>
      </p:sp>
      <p:sp>
        <p:nvSpPr>
          <p:cNvPr id="31882" name="TextovéPole 6"/>
          <p:cNvSpPr txBox="1">
            <a:spLocks noChangeArrowheads="1"/>
          </p:cNvSpPr>
          <p:nvPr/>
        </p:nvSpPr>
        <p:spPr bwMode="auto">
          <a:xfrm>
            <a:off x="611188" y="908050"/>
            <a:ext cx="799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ŘEŠENÍ: </a:t>
            </a:r>
            <a:r>
              <a:rPr lang="cs-CZ" altLang="cs-CZ"/>
              <a:t>Zahrada botanická, dendrologická – pěstují se rostliny, zoologická, zaměřuje se na chov ohrožených druhů zvířat.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délník 1"/>
          <p:cNvSpPr>
            <a:spLocks noChangeArrowheads="1"/>
          </p:cNvSpPr>
          <p:nvPr/>
        </p:nvSpPr>
        <p:spPr bwMode="auto">
          <a:xfrm>
            <a:off x="500063" y="500063"/>
            <a:ext cx="8001000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/>
              <a:t>Zdroje:</a:t>
            </a:r>
          </a:p>
          <a:p>
            <a:pPr eaLnBrk="1" hangingPunct="1"/>
            <a:r>
              <a:rPr lang="pt-BR" altLang="cs-CZ" sz="1400"/>
              <a:t>Soubor:Arboretum Brno 3.jpg. </a:t>
            </a:r>
            <a:r>
              <a:rPr lang="pt-BR" altLang="cs-CZ" sz="1400" i="1"/>
              <a:t>Wikipedie</a:t>
            </a:r>
            <a:r>
              <a:rPr lang="pt-BR" altLang="cs-CZ" sz="1400"/>
              <a:t> [online]. 2007, 3.4.2007 [cit. 2013-02-24]. Dostupné z: </a:t>
            </a:r>
            <a:r>
              <a:rPr lang="pt-BR" altLang="cs-CZ" sz="1400">
                <a:hlinkClick r:id="rId2"/>
              </a:rPr>
              <a:t>http://cs.wikipedia.org/wiki/Soubor:Arboretum_Brno_3.jpg</a:t>
            </a:r>
            <a:endParaRPr lang="cs-CZ" altLang="cs-CZ" sz="1400"/>
          </a:p>
          <a:p>
            <a:pPr eaLnBrk="1" hangingPunct="1"/>
            <a:r>
              <a:rPr lang="cs-CZ" altLang="cs-CZ" sz="1400"/>
              <a:t>File:TropicalWorld Upper2007.JPG. </a:t>
            </a:r>
            <a:r>
              <a:rPr lang="cs-CZ" altLang="cs-CZ" sz="1400" i="1"/>
              <a:t>Wikipedia</a:t>
            </a:r>
            <a:r>
              <a:rPr lang="cs-CZ" altLang="cs-CZ" sz="1400"/>
              <a:t> [online]. 2007, 6.10.2007 [cit. 2013-02-24]. Dostupné z: </a:t>
            </a:r>
            <a:r>
              <a:rPr lang="cs-CZ" altLang="cs-CZ" sz="1400">
                <a:hlinkClick r:id="rId3"/>
              </a:rPr>
              <a:t>http://en.wikipedia.org/wiki/File:TropicalWorld_Upper2007.JPG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Soubor:Fata Morgana, Prague Troja1.jpg.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2007, 2.8.2007 [cit. 2013-02-24]. Dostupné z: </a:t>
            </a:r>
            <a:r>
              <a:rPr lang="cs-CZ" altLang="cs-CZ" sz="1400">
                <a:hlinkClick r:id="rId4"/>
              </a:rPr>
              <a:t>http://cs.wikipedia.org/wiki/Soubor:Fata_Morgana,_Prague_Troja1.jpg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Soubor:Galanthus nivalis.jpg.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2005, 30.3.2005 [cit. 2013-02-24]. Dostupné z: </a:t>
            </a:r>
            <a:r>
              <a:rPr lang="cs-CZ" altLang="cs-CZ" sz="1400">
                <a:hlinkClick r:id="rId5"/>
              </a:rPr>
              <a:t>http://cs.wikipedia.org/wiki/Soubor:Galanthus_nivalis.jpg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Soubor:Early Purple Orchid (Orchis mascula) - geograph.org.uk - 1347894.jpg.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2009, 28.2.2011 [cit. 2013-02-24]. Dostupné z: </a:t>
            </a:r>
            <a:r>
              <a:rPr lang="cs-CZ" altLang="cs-CZ" sz="1400">
                <a:hlinkClick r:id="rId6"/>
              </a:rPr>
              <a:t>http://cs.wikipedia.org/wiki/Soubor:Early_Purple_Orchid_(Orchis_mascula)_-_geograph.org.uk_-_1347894.jpg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Soubor:Türkenbund ganz.jpg.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2005, 25.11.2005 [cit. 2013-02-24]. Dostupné z: </a:t>
            </a:r>
            <a:r>
              <a:rPr lang="cs-CZ" altLang="cs-CZ" sz="1400">
                <a:hlinkClick r:id="rId7"/>
              </a:rPr>
              <a:t>http://cs.wikipedia.org/wiki/Soubor:T%C3%BCrkenbund_ganz.jpg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Soubor:Botanka-masozrave.jpg.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2006, 20.7.2006 [cit. 2013-02-24]. Dostupné z: </a:t>
            </a:r>
            <a:r>
              <a:rPr lang="cs-CZ" altLang="cs-CZ" sz="1400">
                <a:hlinkClick r:id="rId8"/>
              </a:rPr>
              <a:t>http://cs.wikipedia.org/wiki/Soubor:Botanka-masozrave.jpg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Soubor:Campanula persicifolia Liberec 1.jpg.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2010, 12.12.2010 [cit. 2013-02-24]. Dostupné z: </a:t>
            </a:r>
            <a:r>
              <a:rPr lang="cs-CZ" altLang="cs-CZ" sz="1400">
                <a:hlinkClick r:id="rId9"/>
              </a:rPr>
              <a:t>http://cs.wikipedia.org/wiki/Soubor:Campanula_persicifolia_Liberec_1.jpg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Soubor:Hypericum olympicum Liberec 1.jpg.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2010, 9.12.2010 [cit. 2013-02-24]. Dostupné z: </a:t>
            </a:r>
            <a:r>
              <a:rPr lang="cs-CZ" altLang="cs-CZ" sz="1400">
                <a:hlinkClick r:id="rId10"/>
              </a:rPr>
              <a:t>http://cs.wikipedia.org/wiki/Soubor:Hypericum_olympicum_Liberec_1.jpg</a:t>
            </a:r>
            <a:endParaRPr lang="cs-CZ" altLang="cs-CZ" sz="1400"/>
          </a:p>
          <a:p>
            <a:pPr eaLnBrk="1" hangingPunct="1"/>
            <a:r>
              <a:rPr lang="pt-BR" altLang="cs-CZ" sz="1400"/>
              <a:t>Soubor:Arboretum Borotín.jpg. </a:t>
            </a:r>
            <a:r>
              <a:rPr lang="pt-BR" altLang="cs-CZ" sz="1400" i="1"/>
              <a:t>Wikipedie</a:t>
            </a:r>
            <a:r>
              <a:rPr lang="pt-BR" altLang="cs-CZ" sz="1400"/>
              <a:t> [online]. 2006, 23.5.2008 [cit. 2013-02-24]. Dostupné z: http://cs.wikipedia.org/wiki/Soubor:Arboretum_Borot%C3%ADn.jpg</a:t>
            </a:r>
            <a:endParaRPr lang="cs-CZ" altLang="cs-CZ" sz="1400"/>
          </a:p>
          <a:p>
            <a:pPr eaLnBrk="1" hangingPunct="1"/>
            <a:endParaRPr lang="cs-CZ" altLang="cs-CZ" sz="1400"/>
          </a:p>
          <a:p>
            <a:pPr eaLnBrk="1" hangingPunct="1"/>
            <a:endParaRPr lang="cs-CZ" altLang="cs-CZ" sz="1400"/>
          </a:p>
          <a:p>
            <a:pPr eaLnBrk="1" hangingPunct="1"/>
            <a:endParaRPr lang="cs-CZ" altLang="cs-CZ" sz="1400"/>
          </a:p>
          <a:p>
            <a:pPr eaLnBrk="1" hangingPunct="1"/>
            <a:endParaRPr lang="cs-CZ" altLang="cs-CZ" sz="1400"/>
          </a:p>
          <a:p>
            <a:pPr eaLnBrk="1" hangingPunct="1"/>
            <a:endParaRPr lang="cs-CZ" altLang="cs-CZ" sz="1400"/>
          </a:p>
        </p:txBody>
      </p:sp>
      <p:pic>
        <p:nvPicPr>
          <p:cNvPr id="32771" name="Picture 8" descr="OPVK_hor_zakladni_logolink_RGB_c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864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délník 1"/>
          <p:cNvSpPr>
            <a:spLocks noChangeArrowheads="1"/>
          </p:cNvSpPr>
          <p:nvPr/>
        </p:nvSpPr>
        <p:spPr bwMode="auto">
          <a:xfrm>
            <a:off x="357188" y="785813"/>
            <a:ext cx="807243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/>
              <a:t>Zdroje:</a:t>
            </a:r>
          </a:p>
          <a:p>
            <a:pPr eaLnBrk="1" hangingPunct="1"/>
            <a:r>
              <a:rPr lang="cs-CZ" altLang="cs-CZ" sz="1400"/>
              <a:t>Soubor:Arboretum Vysoké Chvojno2.jpg.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2006, 23.5.2008 [cit. 2013-02-24]. Dostupné z: </a:t>
            </a:r>
            <a:r>
              <a:rPr lang="cs-CZ" altLang="cs-CZ" sz="1400">
                <a:hlinkClick r:id="rId2"/>
              </a:rPr>
              <a:t>http://cs.wikipedia.org/wiki/Soubor:Arboretum_Vysok%C3%A9_Chvojno2.jpg</a:t>
            </a:r>
            <a:endParaRPr lang="cs-CZ" altLang="cs-CZ" sz="1400"/>
          </a:p>
          <a:p>
            <a:pPr eaLnBrk="1" hangingPunct="1"/>
            <a:r>
              <a:rPr lang="pt-BR" altLang="cs-CZ" sz="1400"/>
              <a:t>Soubor:Arboretum Nový Dvůr - areál 2.jpg. </a:t>
            </a:r>
            <a:r>
              <a:rPr lang="pt-BR" altLang="cs-CZ" sz="1400" i="1"/>
              <a:t>Wikipedie</a:t>
            </a:r>
            <a:r>
              <a:rPr lang="pt-BR" altLang="cs-CZ" sz="1400"/>
              <a:t> [online]. 2011, 21.10.2011 [cit. 2013-02-24]. Dostupné z: </a:t>
            </a:r>
            <a:r>
              <a:rPr lang="pt-BR" altLang="cs-CZ" sz="1400">
                <a:hlinkClick r:id="rId3"/>
              </a:rPr>
              <a:t>http://cs.wikipedia.org/wiki/Soubor:Arboretum_Nov%C3%BD_Dv%C5%AFr_-_are%C3%A1l_2.jpg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Soubor:Arboretum Nový Dvůr - areál.jpg.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2011, 21.10.2011 [cit. 2013-02-24]. Dostupné z: </a:t>
            </a:r>
            <a:r>
              <a:rPr lang="cs-CZ" altLang="cs-CZ" sz="1400">
                <a:hlinkClick r:id="rId4"/>
              </a:rPr>
              <a:t>http://cs.wikipedia.org/wiki/Soubor:Arboretum_Nov%C3%BD_Dv%C5%AFr_-_are%C3%A1l.jpg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Soubor:Dendrological garden8.jpg.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2006, 1.5.2008 [cit. 2013-02-24]. Dostupné z: </a:t>
            </a:r>
            <a:r>
              <a:rPr lang="cs-CZ" altLang="cs-CZ" sz="1400">
                <a:hlinkClick r:id="rId5"/>
              </a:rPr>
              <a:t>http://cs.wikipedia.org/wiki/Soubor:Dendrological_garden8.jpg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Soubor:Výstava tulipánů.jpg.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2005, 24.4.2008 [cit. 2013-02-24]. Dostupné z: </a:t>
            </a:r>
            <a:r>
              <a:rPr lang="cs-CZ" altLang="cs-CZ" sz="1400">
                <a:hlinkClick r:id="rId6"/>
              </a:rPr>
              <a:t>http://cs.wikipedia.org/wiki/Soubor:V%C3%BDstava_tulip%C3%A1n%C5%AF.jpg</a:t>
            </a:r>
            <a:endParaRPr lang="cs-CZ" altLang="cs-CZ" sz="1400"/>
          </a:p>
          <a:p>
            <a:pPr eaLnBrk="1" hangingPunct="1"/>
            <a:r>
              <a:rPr lang="en-US" altLang="cs-CZ" sz="1400"/>
              <a:t>Soubor:Botanic garden in Teplice - front.jpg. </a:t>
            </a:r>
            <a:r>
              <a:rPr lang="en-US" altLang="cs-CZ" sz="1400" i="1"/>
              <a:t>Wikipedie</a:t>
            </a:r>
            <a:r>
              <a:rPr lang="en-US" altLang="cs-CZ" sz="1400"/>
              <a:t> [online]. 2008, 25.5.2008 [cit. 2013-02-24]. Dostupné z: </a:t>
            </a:r>
            <a:r>
              <a:rPr lang="en-US" altLang="cs-CZ" sz="1400">
                <a:hlinkClick r:id="rId7"/>
              </a:rPr>
              <a:t>http://cs.wikipedia.org/wiki/Soubor:Botanic_garden_in_Teplice_-_front.jpg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Soubor:Botanic Garden1, Prague Troja.jpg.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2007, 2.8.2007 [cit. 2013-02-24]. Dostupné z: </a:t>
            </a:r>
            <a:r>
              <a:rPr lang="cs-CZ" altLang="cs-CZ" sz="1400">
                <a:hlinkClick r:id="rId8"/>
              </a:rPr>
              <a:t>http://cs.wikipedia.org/wiki/Soubor:Botanic_Garden1,_Prague_Troja.jpg</a:t>
            </a:r>
            <a:endParaRPr lang="cs-CZ" altLang="cs-CZ" sz="1400"/>
          </a:p>
          <a:p>
            <a:pPr eaLnBrk="1" hangingPunct="1"/>
            <a:r>
              <a:rPr lang="cs-CZ" altLang="cs-CZ" sz="1400"/>
              <a:t>Soubor:Gymnocalycium Liberec 1.jpg. </a:t>
            </a:r>
            <a:r>
              <a:rPr lang="cs-CZ" altLang="cs-CZ" sz="1400" i="1"/>
              <a:t>Wikipedie</a:t>
            </a:r>
            <a:r>
              <a:rPr lang="cs-CZ" altLang="cs-CZ" sz="1400"/>
              <a:t> [online]. 2010, 16.12.2010 [cit. 2013-02-24]. Dostupné z: </a:t>
            </a:r>
            <a:r>
              <a:rPr lang="cs-CZ" altLang="cs-CZ" sz="1400">
                <a:hlinkClick r:id="rId9"/>
              </a:rPr>
              <a:t>http://cs.wikipedia.org/wiki/Soubor:Gymnocalycium_Liberec_1.jpg</a:t>
            </a:r>
            <a:endParaRPr lang="cs-CZ" altLang="cs-CZ" sz="1400"/>
          </a:p>
          <a:p>
            <a:pPr eaLnBrk="1" hangingPunct="1"/>
            <a:endParaRPr lang="cs-CZ" altLang="cs-CZ" sz="1400"/>
          </a:p>
          <a:p>
            <a:pPr eaLnBrk="1" hangingPunct="1"/>
            <a:endParaRPr lang="cs-CZ" altLang="cs-CZ" sz="1400"/>
          </a:p>
          <a:p>
            <a:pPr eaLnBrk="1" hangingPunct="1"/>
            <a:endParaRPr lang="cs-CZ" altLang="cs-CZ" sz="1400"/>
          </a:p>
        </p:txBody>
      </p:sp>
      <p:pic>
        <p:nvPicPr>
          <p:cNvPr id="33795" name="Picture 8" descr="OPVK_hor_zakladni_logolink_RGB_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578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oubor:Dendrological garde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ovéPole 3"/>
          <p:cNvSpPr txBox="1">
            <a:spLocks noChangeArrowheads="1"/>
          </p:cNvSpPr>
          <p:nvPr/>
        </p:nvSpPr>
        <p:spPr bwMode="auto">
          <a:xfrm>
            <a:off x="2124075" y="1916113"/>
            <a:ext cx="4895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3200" b="1">
                <a:solidFill>
                  <a:srgbClr val="F84D08"/>
                </a:solidFill>
              </a:rPr>
              <a:t>BOTANICKÉ ZAHRADY</a:t>
            </a:r>
          </a:p>
        </p:txBody>
      </p:sp>
      <p:sp>
        <p:nvSpPr>
          <p:cNvPr id="9221" name="TextovéPole 4"/>
          <p:cNvSpPr txBox="1">
            <a:spLocks noChangeArrowheads="1"/>
          </p:cNvSpPr>
          <p:nvPr/>
        </p:nvSpPr>
        <p:spPr bwMode="auto">
          <a:xfrm>
            <a:off x="2268538" y="4652963"/>
            <a:ext cx="273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/>
              <a:t>Přírodověda 5. ročník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8662" y="857232"/>
            <a:ext cx="3363421" cy="523220"/>
          </a:xfrm>
          <a:prstGeom prst="rect">
            <a:avLst/>
          </a:prstGeom>
          <a:solidFill>
            <a:srgbClr val="B0F79D"/>
          </a:solid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+mn-lt"/>
                <a:cs typeface="+mn-cs"/>
              </a:rPr>
              <a:t>Botanická zahrada</a:t>
            </a:r>
          </a:p>
        </p:txBody>
      </p:sp>
      <p:sp>
        <p:nvSpPr>
          <p:cNvPr id="9221" name="Obdélník 2"/>
          <p:cNvSpPr>
            <a:spLocks noChangeArrowheads="1"/>
          </p:cNvSpPr>
          <p:nvPr/>
        </p:nvSpPr>
        <p:spPr bwMode="auto">
          <a:xfrm>
            <a:off x="928688" y="4429125"/>
            <a:ext cx="2428875" cy="6461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- uchovává rostliny, </a:t>
            </a:r>
          </a:p>
          <a:p>
            <a:pPr algn="ctr" eaLnBrk="1" hangingPunct="1"/>
            <a:r>
              <a:rPr lang="cs-CZ" altLang="cs-CZ"/>
              <a:t>kterým hrozí vyhynutí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Obdélník 4"/>
          <p:cNvSpPr>
            <a:spLocks noChangeArrowheads="1"/>
          </p:cNvSpPr>
          <p:nvPr/>
        </p:nvSpPr>
        <p:spPr bwMode="auto">
          <a:xfrm>
            <a:off x="928688" y="1928813"/>
            <a:ext cx="3214687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Botanická zahrada je kulturní zařízení, které má význam :</a:t>
            </a:r>
          </a:p>
        </p:txBody>
      </p:sp>
      <p:sp>
        <p:nvSpPr>
          <p:cNvPr id="9224" name="Obdélník 5"/>
          <p:cNvSpPr>
            <a:spLocks noChangeArrowheads="1"/>
          </p:cNvSpPr>
          <p:nvPr/>
        </p:nvSpPr>
        <p:spPr bwMode="auto">
          <a:xfrm>
            <a:off x="928688" y="3000375"/>
            <a:ext cx="2428875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- výchovný</a:t>
            </a:r>
          </a:p>
        </p:txBody>
      </p:sp>
      <p:sp>
        <p:nvSpPr>
          <p:cNvPr id="9225" name="Obdélník 6"/>
          <p:cNvSpPr>
            <a:spLocks noChangeArrowheads="1"/>
          </p:cNvSpPr>
          <p:nvPr/>
        </p:nvSpPr>
        <p:spPr bwMode="auto">
          <a:xfrm>
            <a:off x="928688" y="3643313"/>
            <a:ext cx="2428875" cy="36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- naukový</a:t>
            </a:r>
          </a:p>
        </p:txBody>
      </p:sp>
      <p:pic>
        <p:nvPicPr>
          <p:cNvPr id="10250" name="Picture 2" descr="Soubor:Botanic garden in Teplice - 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571875"/>
            <a:ext cx="40481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Soubor:Botanic Garden1, Prague Tro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28625"/>
            <a:ext cx="4000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  <p:bldP spid="9224" grpId="0" animBg="1"/>
      <p:bldP spid="9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délník 1"/>
          <p:cNvSpPr>
            <a:spLocks noChangeArrowheads="1"/>
          </p:cNvSpPr>
          <p:nvPr/>
        </p:nvSpPr>
        <p:spPr bwMode="auto">
          <a:xfrm>
            <a:off x="785813" y="1571625"/>
            <a:ext cx="764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Sbírky rostlin slouží jak širší veřejnosti, tak i pro studium a výuku.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786050" y="357166"/>
            <a:ext cx="3448380" cy="523220"/>
          </a:xfrm>
          <a:prstGeom prst="rect">
            <a:avLst/>
          </a:prstGeom>
          <a:solidFill>
            <a:srgbClr val="AEF6A8"/>
          </a:solidFill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+mn-lt"/>
                <a:cs typeface="+mn-cs"/>
              </a:rPr>
              <a:t>Botanická zahrada</a:t>
            </a:r>
            <a:r>
              <a:rPr lang="cs-CZ" sz="2400" b="1" dirty="0">
                <a:latin typeface="+mn-lt"/>
                <a:cs typeface="+mn-cs"/>
              </a:rPr>
              <a:t> </a:t>
            </a:r>
          </a:p>
        </p:txBody>
      </p:sp>
      <p:pic>
        <p:nvPicPr>
          <p:cNvPr id="10246" name="Picture 2" descr="Soubor:Arboretum Brn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143125"/>
            <a:ext cx="6477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578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3675" y="928688"/>
            <a:ext cx="6216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Je umělá vysazená zahrada, kde se pěstují, shromažďují </a:t>
            </a:r>
          </a:p>
          <a:p>
            <a:pPr algn="ctr" eaLnBrk="1" hangingPunct="1"/>
            <a:r>
              <a:rPr lang="cs-CZ" altLang="cs-CZ"/>
              <a:t>a uchovávají jak dřeviny, tak i byliny.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ile:TropicalWorld Upper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000125"/>
            <a:ext cx="676275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00250" y="285750"/>
            <a:ext cx="5143500" cy="646113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V botanických zahradách můžeme vidět některé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cs typeface="+mn-cs"/>
              </a:rPr>
              <a:t>tropické a subtropické rostliny.</a:t>
            </a: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3"/>
          <p:cNvSpPr txBox="1">
            <a:spLocks noChangeArrowheads="1"/>
          </p:cNvSpPr>
          <p:nvPr/>
        </p:nvSpPr>
        <p:spPr bwMode="auto">
          <a:xfrm>
            <a:off x="1571625" y="357188"/>
            <a:ext cx="6000750" cy="92392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V létě mohou být vystaveny tropické a subtropické </a:t>
            </a:r>
          </a:p>
          <a:p>
            <a:pPr algn="ctr" eaLnBrk="1" hangingPunct="1"/>
            <a:r>
              <a:rPr lang="cs-CZ" altLang="cs-CZ"/>
              <a:t>rostliny venku, ale na zimu se musí přemístit do skleníků.</a:t>
            </a:r>
          </a:p>
          <a:p>
            <a:pPr algn="ctr" eaLnBrk="1" hangingPunct="1"/>
            <a:r>
              <a:rPr lang="cs-CZ" altLang="cs-CZ"/>
              <a:t>Nejsou schopny odolávat mrazům a sněhu.</a:t>
            </a:r>
          </a:p>
        </p:txBody>
      </p:sp>
      <p:pic>
        <p:nvPicPr>
          <p:cNvPr id="12291" name="Picture 2" descr="Soubor:Fata Morgana, Prague Troj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28750"/>
            <a:ext cx="5902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864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1928813" y="285750"/>
            <a:ext cx="5286375" cy="646113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/>
              <a:t>Ve sklenících se pěstují rostliny tropů, subtropů a sukulentní rostliny - kaktusy, pryšce.</a:t>
            </a:r>
          </a:p>
        </p:txBody>
      </p:sp>
      <p:pic>
        <p:nvPicPr>
          <p:cNvPr id="13315" name="Picture 2" descr="Soubor:Gymnocalycium Libere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43000"/>
            <a:ext cx="60102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929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élník 2"/>
          <p:cNvSpPr>
            <a:spLocks noChangeArrowheads="1"/>
          </p:cNvSpPr>
          <p:nvPr/>
        </p:nvSpPr>
        <p:spPr bwMode="auto">
          <a:xfrm>
            <a:off x="1571625" y="1071563"/>
            <a:ext cx="6000750" cy="64611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Úkolem zahrad je udržovat živé sbírky a expozice, a tím se podílet na ochraně planých i kulturních rostlin.</a:t>
            </a:r>
          </a:p>
        </p:txBody>
      </p:sp>
      <p:pic>
        <p:nvPicPr>
          <p:cNvPr id="14339" name="Picture 4" descr="Soubor:Campanula persicifolia Libere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3125"/>
            <a:ext cx="31099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Soubor:Hypericum olympicum Liberec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71688"/>
            <a:ext cx="34607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theme/theme1.xml><?xml version="1.0" encoding="utf-8"?>
<a:theme xmlns:a="http://schemas.openxmlformats.org/drawingml/2006/main" name="ppt_vzor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_vzor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 ZK</Template>
  <TotalTime>456</TotalTime>
  <Words>958</Words>
  <Application>Microsoft Office PowerPoint</Application>
  <PresentationFormat>Předvádění na obrazovce (4:3)</PresentationFormat>
  <Paragraphs>276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Wingdings</vt:lpstr>
      <vt:lpstr>Times New Roman</vt:lpstr>
      <vt:lpstr>ppt_vzor</vt:lpstr>
      <vt:lpstr>Ozvěna</vt:lpstr>
      <vt:lpstr>1_ppt_vzor</vt:lpstr>
      <vt:lpstr>1_Ozvěna</vt:lpstr>
      <vt:lpstr>Botanické zahrady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BOTANICKÉ ZAHRADY</dc:title>
  <dc:creator>bobik</dc:creator>
  <cp:lastModifiedBy>ucitel</cp:lastModifiedBy>
  <cp:revision>51</cp:revision>
  <dcterms:created xsi:type="dcterms:W3CDTF">2013-02-24T15:51:03Z</dcterms:created>
  <dcterms:modified xsi:type="dcterms:W3CDTF">2014-09-23T13:21:53Z</dcterms:modified>
</cp:coreProperties>
</file>