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7" r:id="rId3"/>
  </p:sldMasterIdLst>
  <p:sldIdLst>
    <p:sldId id="259" r:id="rId4"/>
    <p:sldId id="260" r:id="rId5"/>
    <p:sldId id="282" r:id="rId6"/>
    <p:sldId id="278" r:id="rId7"/>
    <p:sldId id="283" r:id="rId8"/>
    <p:sldId id="284" r:id="rId9"/>
    <p:sldId id="285" r:id="rId10"/>
    <p:sldId id="286" r:id="rId11"/>
    <p:sldId id="275" r:id="rId12"/>
    <p:sldId id="274" r:id="rId13"/>
    <p:sldId id="289" r:id="rId14"/>
    <p:sldId id="298" r:id="rId15"/>
    <p:sldId id="290" r:id="rId16"/>
    <p:sldId id="291" r:id="rId17"/>
    <p:sldId id="296" r:id="rId18"/>
    <p:sldId id="297" r:id="rId19"/>
    <p:sldId id="295" r:id="rId20"/>
    <p:sldId id="299" r:id="rId21"/>
    <p:sldId id="300" r:id="rId22"/>
    <p:sldId id="301" r:id="rId23"/>
    <p:sldId id="273" r:id="rId24"/>
    <p:sldId id="294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7" autoAdjust="0"/>
    <p:restoredTop sz="94660"/>
  </p:normalViewPr>
  <p:slideViewPr>
    <p:cSldViewPr>
      <p:cViewPr>
        <p:scale>
          <a:sx n="119" d="100"/>
          <a:sy n="119" d="100"/>
        </p:scale>
        <p:origin x="-14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36B79-3AC7-4DFE-A8F9-211EC9EBA367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9A839-35AD-4D82-81F7-9AEEFA10E0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309423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C6FD5-B679-49E8-9287-691C60FAC01F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03DBF-EB63-4AAA-94F0-BC181BE916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323396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A2CDA-2AF9-4CE0-8D54-000F5883BEC0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1FAA7-E2D1-4372-A323-C6A831134F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185071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8EF5-2F7E-4D9B-BEDD-9C50CE9226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489577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D7DD8-1217-49F6-8BFD-4B00078A98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407706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D582D-9FA9-4AF7-B0C7-46FF79324F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372292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372C9-A02B-40D4-8DD6-46642E5BD8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703866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5EE44-FB9C-4F21-8709-5A98A6310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745701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EA582-FD44-43B2-9847-FBE88DF0F5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648683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66566-B1E1-4BC3-807F-6F3484DCBE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271948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05C7C-701E-4F69-9DBE-4B46D12F2A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32129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AAD07-D8FE-4517-8AFC-55D939DE9700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A5488-73D8-4B54-A76D-E2B125A08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62375"/>
      </p:ext>
    </p:extLst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E51CE-DCFF-4254-8447-AC67E7706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76653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2F0C6-87A2-447B-AA5A-C481AD5222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52205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9E5E8-BACD-431B-93DD-B5C87C381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091158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19F13-2E93-4B33-93A4-D4235C5D9B02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94DBD-AB5D-43E8-B617-A8260CBEAA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950845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8D987-E8A7-40CC-A4AE-B73AE0199504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4718-9120-457A-8BB7-77F7B3EAE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222935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941FF-9ABA-4489-8CE2-1EEFD2220A98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68F57-C5BB-4889-B142-51D3A65325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966160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3176D-5B9D-464D-972B-8883B6F28E32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76D9-4CF7-424F-BD99-EA50F1DA29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74667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98DB-63B3-487C-9FBC-E78F489DDFCB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D02D0-3E98-4568-A90D-6F71EC487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950902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45478-DFC7-4FD3-BF96-3DB80A295E3B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E3B4B-289C-43B9-94AA-D8518C159B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440296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7E495-48CE-426C-A664-12326B82D560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569F-D6DD-49A9-854C-908986984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367602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390B-D221-43FC-A3BD-693AC18CF182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867BD-3CF1-4CC3-8797-9541582D8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227482"/>
      </p:ext>
    </p:extLst>
  </p:cSld>
  <p:clrMapOvr>
    <a:masterClrMapping/>
  </p:clrMapOvr>
  <p:transition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BD11F-6B01-41DB-B0CE-B6C9705543C6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FB61-3C45-42EA-9FA3-9A007AAAC3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454724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C2610-2C33-48D1-9D8F-2400546BA786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B6E65-59C8-4B67-96C6-1CE557C867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389966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CE401-07FC-4844-B53B-D5705B33C927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6AE44-D7D6-4373-A0CB-BB7F05D899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853453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B907D-1145-41A7-8E01-379E16920AA3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9AEA6-9C66-416B-9AE3-EB3E47F9D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991390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B0D5C-0451-4726-9671-1C13275A63CC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17515-DCF5-41DB-85FA-7554018FAF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26153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D719-4568-4A8C-BBA3-C7934F902CC9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FDF4-8122-40BD-8430-9D47B9AB5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096011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A8FCE-2E03-48EB-8075-63633C7D444D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FACF-64E5-44F9-B61B-A9958577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892805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559AE-5A96-46C9-8718-CF99929FFB56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8F789-552C-49D8-A683-5A1CA4A0CB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259529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BB49E-EB2A-44C3-9967-59E56C034577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F8BD8-3014-4D23-AC6C-C818F69A2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687185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092CB-1ADF-4978-A53E-320BBB4E1948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27022-2620-44F1-A1A4-A6BE6641C3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930009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20A576E-F455-4471-89C8-77FAC54FFE98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D47A284-6B66-452C-954B-B84A416882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F11F14F-4E34-490C-9278-DB40E1B0E7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4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32A6B9-BE96-447B-BCA4-335F4289A259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98C06F-136A-459C-BA4C-A7F5A78659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4.jpeg"/><Relationship Id="rId4" Type="http://schemas.openxmlformats.org/officeDocument/2006/relationships/hyperlink" Target="http://videa.superhry.cz/video/76-nenasytny-had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U%C5%BEovka_podplamat%C3%A1" TargetMode="External"/><Relationship Id="rId3" Type="http://schemas.openxmlformats.org/officeDocument/2006/relationships/hyperlink" Target="http://cs.wikipedia.org/wiki/Je%C5%A1t%C4%9Brka_obecn%C3%A1" TargetMode="External"/><Relationship Id="rId7" Type="http://schemas.openxmlformats.org/officeDocument/2006/relationships/hyperlink" Target="http://cs.wikipedia.org/wiki/U%C5%BEovka_stromov%C3%A1" TargetMode="External"/><Relationship Id="rId2" Type="http://schemas.openxmlformats.org/officeDocument/2006/relationships/hyperlink" Target="http://commons.wikimedia.org/wiki/Lacerta_agilis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cs.wikipedia.org/wiki/U%C5%BEovka_obojkov%C3%A1" TargetMode="External"/><Relationship Id="rId5" Type="http://schemas.openxmlformats.org/officeDocument/2006/relationships/hyperlink" Target="http://cs.wikipedia.org/wiki/Je%C5%A1t%C4%9Brka_%C5%BEivorod%C3%25A" TargetMode="External"/><Relationship Id="rId4" Type="http://schemas.openxmlformats.org/officeDocument/2006/relationships/hyperlink" Target="http://commons.wikimedia.org/wiki/File:Emys_orbicularis_Tajba.jpg" TargetMode="External"/><Relationship Id="rId9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Zmije_obecn%C3%A1" TargetMode="External"/><Relationship Id="rId7" Type="http://schemas.openxmlformats.org/officeDocument/2006/relationships/hyperlink" Target="http://www.supervidea.cz/video/76-nenasytny-had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cs.wikipedia.org/wiki/Soubor:Daboia_russelii_A_Chawla01.jpg" TargetMode="External"/><Relationship Id="rId5" Type="http://schemas.openxmlformats.org/officeDocument/2006/relationships/hyperlink" Target="http://cs.wikipedia.org/wiki/Soubor:Anguidae.jpg" TargetMode="External"/><Relationship Id="rId4" Type="http://schemas.openxmlformats.org/officeDocument/2006/relationships/hyperlink" Target="http://cs.wikipedia.org/wiki/Soubor:Archelon_skeleton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3071813"/>
            <a:ext cx="77724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Plazi</a:t>
            </a:r>
          </a:p>
        </p:txBody>
      </p:sp>
      <p:pic>
        <p:nvPicPr>
          <p:cNvPr id="5123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cs-CZ" altLang="cs-CZ">
              <a:latin typeface="Calibri" pitchFamily="34" charset="0"/>
            </a:endParaRPr>
          </a:p>
        </p:txBody>
      </p:sp>
      <p:sp>
        <p:nvSpPr>
          <p:cNvPr id="5125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652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Pří_198_Třídění živočichů_Plazi</a:t>
            </a:r>
          </a:p>
          <a:p>
            <a:pPr algn="ctr" eaLnBrk="1" hangingPunct="1"/>
            <a:endParaRPr lang="cs-CZ" altLang="cs-CZ" b="1"/>
          </a:p>
          <a:p>
            <a:pPr algn="ctr" eaLnBrk="1" hangingPunct="1"/>
            <a:r>
              <a:rPr lang="cs-CZ" altLang="cs-CZ" b="1"/>
              <a:t>Autor: Mgr. Zdeňka Krmášková</a:t>
            </a:r>
          </a:p>
          <a:p>
            <a:pPr algn="ctr" eaLnBrk="1" hangingPunct="1"/>
            <a:endParaRPr lang="cs-CZ" altLang="cs-CZ" b="1"/>
          </a:p>
          <a:p>
            <a:pPr algn="ctr" eaLnBrk="1" hangingPunct="1"/>
            <a:r>
              <a:rPr lang="cs-CZ" altLang="cs-CZ"/>
              <a:t>Škola: Základní škola a Mateřská škola Kašava, okres Zlín, příspěvková organizace</a:t>
            </a:r>
          </a:p>
        </p:txBody>
      </p:sp>
      <p:sp>
        <p:nvSpPr>
          <p:cNvPr id="5126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Registrační číslo projektu: CZ.1.07/1.1.38/02.0025</a:t>
            </a:r>
          </a:p>
          <a:p>
            <a:pPr algn="ctr" eaLnBrk="1" hangingPunct="1"/>
            <a:r>
              <a:rPr lang="cs-CZ" altLang="cs-CZ"/>
              <a:t>Název projektu: Modernizace výuky na ZŠ Slušovice, Fryšták, Kašava a Velehrad</a:t>
            </a:r>
          </a:p>
          <a:p>
            <a:pPr algn="ctr" eaLnBrk="1" hangingPunct="1"/>
            <a:r>
              <a:rPr lang="cs-CZ" alt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>
                <a:latin typeface="Arial" charset="0"/>
                <a:cs typeface="Arial" charset="0"/>
              </a:rPr>
              <a:t>Užovky</a:t>
            </a:r>
          </a:p>
        </p:txBody>
      </p:sp>
      <p:pic>
        <p:nvPicPr>
          <p:cNvPr id="13315" name="Picture 2" descr="Užovka obojková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785938"/>
            <a:ext cx="2571750" cy="2357437"/>
          </a:xfrm>
          <a:noFill/>
        </p:spPr>
      </p:pic>
      <p:sp>
        <p:nvSpPr>
          <p:cNvPr id="14340" name="Obdélník 4"/>
          <p:cNvSpPr>
            <a:spLocks noChangeArrowheads="1"/>
          </p:cNvSpPr>
          <p:nvPr/>
        </p:nvSpPr>
        <p:spPr bwMode="auto">
          <a:xfrm rot="10800000" flipV="1">
            <a:off x="642938" y="4500563"/>
            <a:ext cx="214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Užovka obojková</a:t>
            </a:r>
          </a:p>
        </p:txBody>
      </p:sp>
      <p:pic>
        <p:nvPicPr>
          <p:cNvPr id="13317" name="Picture 4" descr="Užovka stromov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1785938"/>
            <a:ext cx="238601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7"/>
          <p:cNvSpPr>
            <a:spLocks noChangeArrowheads="1"/>
          </p:cNvSpPr>
          <p:nvPr/>
        </p:nvSpPr>
        <p:spPr bwMode="auto">
          <a:xfrm rot="10800000" flipV="1">
            <a:off x="3587750" y="4495800"/>
            <a:ext cx="196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Užovka stromová</a:t>
            </a:r>
          </a:p>
        </p:txBody>
      </p:sp>
      <p:pic>
        <p:nvPicPr>
          <p:cNvPr id="13319" name="Picture 8" descr="Užovka podplamatá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785938"/>
            <a:ext cx="2595562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TextovéPole 11"/>
          <p:cNvSpPr txBox="1">
            <a:spLocks noChangeArrowheads="1"/>
          </p:cNvSpPr>
          <p:nvPr/>
        </p:nvSpPr>
        <p:spPr bwMode="auto">
          <a:xfrm>
            <a:off x="6286500" y="450056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Užovka podplamatá</a:t>
            </a:r>
          </a:p>
        </p:txBody>
      </p:sp>
      <p:pic>
        <p:nvPicPr>
          <p:cNvPr id="14345" name="Picture 8" descr="OPVK_hor_zakladni_logolink_RGB_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bdélník 1"/>
          <p:cNvSpPr>
            <a:spLocks noChangeArrowheads="1"/>
          </p:cNvSpPr>
          <p:nvPr/>
        </p:nvSpPr>
        <p:spPr bwMode="auto">
          <a:xfrm>
            <a:off x="2928938" y="857250"/>
            <a:ext cx="2357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Ještěrky</a:t>
            </a:r>
          </a:p>
        </p:txBody>
      </p:sp>
      <p:sp>
        <p:nvSpPr>
          <p:cNvPr id="3" name="Obdélník 2"/>
          <p:cNvSpPr/>
          <p:nvPr/>
        </p:nvSpPr>
        <p:spPr>
          <a:xfrm>
            <a:off x="971550" y="1557338"/>
            <a:ext cx="4357688" cy="36988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Žijí hlavně na teplých a suchých místech.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971550" y="2276475"/>
            <a:ext cx="4286250" cy="36988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Živí se hlavně hmyzem.</a:t>
            </a:r>
          </a:p>
        </p:txBody>
      </p:sp>
      <p:sp>
        <p:nvSpPr>
          <p:cNvPr id="5" name="Obdélník 4"/>
          <p:cNvSpPr/>
          <p:nvPr/>
        </p:nvSpPr>
        <p:spPr>
          <a:xfrm>
            <a:off x="971550" y="2997200"/>
            <a:ext cx="4286250" cy="64611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Ještěrka může v ohrožení samovolně oddělit ocas od těla.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971550" y="4076700"/>
            <a:ext cx="4286250" cy="36988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Odlomená část postupně doroste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042988" y="3714750"/>
            <a:ext cx="4243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000125" y="4286250"/>
            <a:ext cx="4286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000125" y="5572125"/>
            <a:ext cx="3786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000125" y="4786313"/>
            <a:ext cx="428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15371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4" descr="Lacerta agilis Zwinka 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38" y="1341438"/>
            <a:ext cx="24876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2" descr="http://upload.wikimedia.org/wikipedia/commons/thumb/4/49/M_Zauneidechse2.JPG/220px-M_Zauneidechs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724400"/>
            <a:ext cx="2428875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8" descr="Ještěrka živorodá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933825"/>
            <a:ext cx="2357437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bdélník 1"/>
          <p:cNvSpPr>
            <a:spLocks noChangeArrowheads="1"/>
          </p:cNvSpPr>
          <p:nvPr/>
        </p:nvSpPr>
        <p:spPr bwMode="auto">
          <a:xfrm>
            <a:off x="1692275" y="1268413"/>
            <a:ext cx="2924175" cy="369887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Slepýš patří mezi ještěrky. </a:t>
            </a:r>
          </a:p>
        </p:txBody>
      </p:sp>
      <p:sp>
        <p:nvSpPr>
          <p:cNvPr id="16387" name="Obdélník 2"/>
          <p:cNvSpPr>
            <a:spLocks noChangeArrowheads="1"/>
          </p:cNvSpPr>
          <p:nvPr/>
        </p:nvSpPr>
        <p:spPr bwMode="auto">
          <a:xfrm>
            <a:off x="1692275" y="1989138"/>
            <a:ext cx="3194050" cy="3683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Má zcela zakrnělé končetiny. </a:t>
            </a:r>
          </a:p>
        </p:txBody>
      </p:sp>
      <p:sp>
        <p:nvSpPr>
          <p:cNvPr id="16388" name="Obdélník 3"/>
          <p:cNvSpPr>
            <a:spLocks noChangeArrowheads="1"/>
          </p:cNvSpPr>
          <p:nvPr/>
        </p:nvSpPr>
        <p:spPr bwMode="auto">
          <a:xfrm>
            <a:off x="1692275" y="2708275"/>
            <a:ext cx="3600450" cy="6477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Živí se hlavně slimáky, pavouky </a:t>
            </a:r>
          </a:p>
          <a:p>
            <a:pPr eaLnBrk="1" hangingPunct="1"/>
            <a:r>
              <a:rPr lang="cs-CZ" altLang="cs-CZ"/>
              <a:t>a hmyzem.</a:t>
            </a:r>
          </a:p>
        </p:txBody>
      </p:sp>
      <p:sp>
        <p:nvSpPr>
          <p:cNvPr id="16389" name="Obdélník 4"/>
          <p:cNvSpPr>
            <a:spLocks noChangeArrowheads="1"/>
          </p:cNvSpPr>
          <p:nvPr/>
        </p:nvSpPr>
        <p:spPr bwMode="auto">
          <a:xfrm>
            <a:off x="1692275" y="3789363"/>
            <a:ext cx="1530350" cy="368300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Žije v lesích. </a:t>
            </a:r>
          </a:p>
        </p:txBody>
      </p:sp>
      <p:pic>
        <p:nvPicPr>
          <p:cNvPr id="16390" name="Picture 2" descr="slepýš křehký (Anguis fragili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89138"/>
            <a:ext cx="2874962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8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TextovéPole 7"/>
          <p:cNvSpPr txBox="1">
            <a:spLocks noChangeArrowheads="1"/>
          </p:cNvSpPr>
          <p:nvPr/>
        </p:nvSpPr>
        <p:spPr bwMode="auto">
          <a:xfrm>
            <a:off x="5651500" y="4365625"/>
            <a:ext cx="2736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Slepýš křehký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délník 1"/>
          <p:cNvSpPr>
            <a:spLocks noChangeArrowheads="1"/>
          </p:cNvSpPr>
          <p:nvPr/>
        </p:nvSpPr>
        <p:spPr bwMode="auto">
          <a:xfrm>
            <a:off x="3143250" y="428625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2400" b="1"/>
              <a:t>Želvy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428625" y="4714875"/>
            <a:ext cx="3786188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 nás žijí ojediněle na jižní Moravě.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428625" y="4214813"/>
            <a:ext cx="2787650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Tělo je pokryto krunýřem.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428625" y="5214938"/>
            <a:ext cx="4143375" cy="9239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Je to želva dravá, živí se převážně malými rybami,obojživelníky, plži, mlži </a:t>
            </a:r>
          </a:p>
          <a:p>
            <a:pPr eaLnBrk="1" hangingPunct="1"/>
            <a:r>
              <a:rPr lang="cs-CZ" altLang="cs-CZ"/>
              <a:t>a hmyzem.</a:t>
            </a:r>
          </a:p>
        </p:txBody>
      </p:sp>
      <p:pic>
        <p:nvPicPr>
          <p:cNvPr id="17414" name="Picture 2" descr="želva bahen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071563"/>
            <a:ext cx="3343275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4" descr="Soubor: Emys orbicularis Tajb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928813"/>
            <a:ext cx="4176712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OPVK_hor_zakladni_logolink_RGB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00375" y="571500"/>
            <a:ext cx="2219325" cy="4619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b="1" dirty="0"/>
              <a:t>Význam plazů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16013" y="2276475"/>
            <a:ext cx="3714750" cy="369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Ještěrky spotřebují mnoho hmyzu.</a:t>
            </a:r>
          </a:p>
        </p:txBody>
      </p:sp>
      <p:pic>
        <p:nvPicPr>
          <p:cNvPr id="18436" name="Picture 2" descr="http://upload.wikimedia.org/wikipedia/commons/thumb/4/49/M_Zauneidechse2.JPG/220px-M_Zauneidechs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284538"/>
            <a:ext cx="2428875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 descr="Lacerta agilis Zwinka 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933825"/>
            <a:ext cx="200025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8" descr="Ještěrka živorodá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557338"/>
            <a:ext cx="2357438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" descr="OPVK_hor_zakladni_logolink_RGB_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71775" y="908050"/>
            <a:ext cx="3143250" cy="369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Hadi uloví mnoho hlodavců.</a:t>
            </a:r>
          </a:p>
        </p:txBody>
      </p:sp>
      <p:pic>
        <p:nvPicPr>
          <p:cNvPr id="19459" name="Picture 4" descr="Zmije řetízkov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3095625" cy="232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2" descr="Užovka obojkov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060575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8" descr="OPVK_hor_zakladni_logolink_RGB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19250" y="765175"/>
            <a:ext cx="2492375" cy="369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V přírodě plazů ubývá.</a:t>
            </a:r>
          </a:p>
        </p:txBody>
      </p:sp>
      <p:pic>
        <p:nvPicPr>
          <p:cNvPr id="20483" name="Picture 4" descr="Soubor: Emys orbicularis Taj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492375"/>
            <a:ext cx="28717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 descr="Lacerta agilis Zwinka 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836613"/>
            <a:ext cx="26416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692275" y="1628775"/>
            <a:ext cx="2368550" cy="369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Je třeba je chránit.</a:t>
            </a:r>
          </a:p>
        </p:txBody>
      </p:sp>
      <p:pic>
        <p:nvPicPr>
          <p:cNvPr id="20486" name="Picture 2" descr="slepýš křehký (Anguis fragilis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500438"/>
            <a:ext cx="2841625" cy="212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8" descr="OPVK_hor_zakladni_logolink_RGB_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ovéPole 2"/>
          <p:cNvSpPr txBox="1">
            <a:spLocks noChangeArrowheads="1"/>
          </p:cNvSpPr>
          <p:nvPr/>
        </p:nvSpPr>
        <p:spPr bwMode="auto">
          <a:xfrm>
            <a:off x="1403350" y="476250"/>
            <a:ext cx="540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Označ všechny pravdivé informace:</a:t>
            </a:r>
          </a:p>
        </p:txBody>
      </p:sp>
      <p:pic>
        <p:nvPicPr>
          <p:cNvPr id="21508" name="Picture 4" descr="Zmije řetízkov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23812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3851275" y="1484313"/>
            <a:ext cx="2592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Zmije patří mezi savce.</a:t>
            </a:r>
          </a:p>
        </p:txBody>
      </p:sp>
      <p:sp>
        <p:nvSpPr>
          <p:cNvPr id="21510" name="TextovéPole 5"/>
          <p:cNvSpPr txBox="1">
            <a:spLocks noChangeArrowheads="1"/>
          </p:cNvSpPr>
          <p:nvPr/>
        </p:nvSpPr>
        <p:spPr bwMode="auto">
          <a:xfrm>
            <a:off x="3924300" y="2565400"/>
            <a:ext cx="3024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Zmije patří mezi živorodé. </a:t>
            </a:r>
          </a:p>
        </p:txBody>
      </p:sp>
      <p:sp>
        <p:nvSpPr>
          <p:cNvPr id="21511" name="TextovéPole 6"/>
          <p:cNvSpPr txBox="1">
            <a:spLocks noChangeArrowheads="1"/>
          </p:cNvSpPr>
          <p:nvPr/>
        </p:nvSpPr>
        <p:spPr bwMode="auto">
          <a:xfrm>
            <a:off x="971550" y="3429000"/>
            <a:ext cx="2663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Zmije je jedovatý had.</a:t>
            </a:r>
          </a:p>
        </p:txBody>
      </p:sp>
      <p:sp>
        <p:nvSpPr>
          <p:cNvPr id="21512" name="TextovéPole 7"/>
          <p:cNvSpPr txBox="1">
            <a:spLocks noChangeArrowheads="1"/>
          </p:cNvSpPr>
          <p:nvPr/>
        </p:nvSpPr>
        <p:spPr bwMode="auto">
          <a:xfrm>
            <a:off x="971550" y="4797425"/>
            <a:ext cx="3311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 přírodě plazů ubývá.</a:t>
            </a:r>
          </a:p>
        </p:txBody>
      </p:sp>
      <p:sp>
        <p:nvSpPr>
          <p:cNvPr id="21513" name="TextovéPole 8"/>
          <p:cNvSpPr txBox="1">
            <a:spLocks noChangeArrowheads="1"/>
          </p:cNvSpPr>
          <p:nvPr/>
        </p:nvSpPr>
        <p:spPr bwMode="auto">
          <a:xfrm>
            <a:off x="6659563" y="1268413"/>
            <a:ext cx="792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ano</a:t>
            </a:r>
          </a:p>
        </p:txBody>
      </p:sp>
      <p:sp>
        <p:nvSpPr>
          <p:cNvPr id="21514" name="TextovéPole 9"/>
          <p:cNvSpPr txBox="1">
            <a:spLocks noChangeArrowheads="1"/>
          </p:cNvSpPr>
          <p:nvPr/>
        </p:nvSpPr>
        <p:spPr bwMode="auto">
          <a:xfrm>
            <a:off x="6659563" y="1628775"/>
            <a:ext cx="576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ne</a:t>
            </a:r>
          </a:p>
        </p:txBody>
      </p:sp>
      <p:sp>
        <p:nvSpPr>
          <p:cNvPr id="21515" name="TextovéPole 10"/>
          <p:cNvSpPr txBox="1">
            <a:spLocks noChangeArrowheads="1"/>
          </p:cNvSpPr>
          <p:nvPr/>
        </p:nvSpPr>
        <p:spPr bwMode="auto">
          <a:xfrm>
            <a:off x="6732588" y="2420938"/>
            <a:ext cx="647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ano</a:t>
            </a:r>
          </a:p>
        </p:txBody>
      </p:sp>
      <p:sp>
        <p:nvSpPr>
          <p:cNvPr id="21516" name="TextovéPole 11"/>
          <p:cNvSpPr txBox="1">
            <a:spLocks noChangeArrowheads="1"/>
          </p:cNvSpPr>
          <p:nvPr/>
        </p:nvSpPr>
        <p:spPr bwMode="auto">
          <a:xfrm>
            <a:off x="6804025" y="2852738"/>
            <a:ext cx="719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ne</a:t>
            </a:r>
          </a:p>
        </p:txBody>
      </p:sp>
      <p:sp>
        <p:nvSpPr>
          <p:cNvPr id="21517" name="TextovéPole 12"/>
          <p:cNvSpPr txBox="1">
            <a:spLocks noChangeArrowheads="1"/>
          </p:cNvSpPr>
          <p:nvPr/>
        </p:nvSpPr>
        <p:spPr bwMode="auto">
          <a:xfrm>
            <a:off x="3419475" y="3213100"/>
            <a:ext cx="569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ano</a:t>
            </a:r>
          </a:p>
        </p:txBody>
      </p:sp>
      <p:sp>
        <p:nvSpPr>
          <p:cNvPr id="21518" name="TextovéPole 13"/>
          <p:cNvSpPr txBox="1">
            <a:spLocks noChangeArrowheads="1"/>
          </p:cNvSpPr>
          <p:nvPr/>
        </p:nvSpPr>
        <p:spPr bwMode="auto">
          <a:xfrm>
            <a:off x="3492500" y="364490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ne</a:t>
            </a:r>
          </a:p>
        </p:txBody>
      </p:sp>
      <p:sp>
        <p:nvSpPr>
          <p:cNvPr id="21519" name="TextovéPole 14"/>
          <p:cNvSpPr txBox="1">
            <a:spLocks noChangeArrowheads="1"/>
          </p:cNvSpPr>
          <p:nvPr/>
        </p:nvSpPr>
        <p:spPr bwMode="auto">
          <a:xfrm>
            <a:off x="3563938" y="4581525"/>
            <a:ext cx="647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ano</a:t>
            </a:r>
          </a:p>
        </p:txBody>
      </p:sp>
      <p:sp>
        <p:nvSpPr>
          <p:cNvPr id="21520" name="TextovéPole 15"/>
          <p:cNvSpPr txBox="1">
            <a:spLocks noChangeArrowheads="1"/>
          </p:cNvSpPr>
          <p:nvPr/>
        </p:nvSpPr>
        <p:spPr bwMode="auto">
          <a:xfrm>
            <a:off x="3635375" y="5013325"/>
            <a:ext cx="503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ne</a:t>
            </a:r>
          </a:p>
        </p:txBody>
      </p:sp>
      <p:pic>
        <p:nvPicPr>
          <p:cNvPr id="21521" name="Picture 2" descr="slepýš křehký (Anguis fragilis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24574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2" name="TextovéPole 20"/>
          <p:cNvSpPr txBox="1">
            <a:spLocks noChangeArrowheads="1"/>
          </p:cNvSpPr>
          <p:nvPr/>
        </p:nvSpPr>
        <p:spPr bwMode="auto">
          <a:xfrm>
            <a:off x="4427538" y="5373688"/>
            <a:ext cx="39608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Jaký plaz je na obrázku?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ovéPole 2"/>
          <p:cNvSpPr txBox="1">
            <a:spLocks noChangeArrowheads="1"/>
          </p:cNvSpPr>
          <p:nvPr/>
        </p:nvSpPr>
        <p:spPr bwMode="auto">
          <a:xfrm>
            <a:off x="1042988" y="549275"/>
            <a:ext cx="540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Řešení: </a:t>
            </a:r>
            <a:r>
              <a:rPr lang="cs-CZ" altLang="cs-CZ"/>
              <a:t>Označ všechny pravdivé informace:</a:t>
            </a:r>
          </a:p>
        </p:txBody>
      </p:sp>
      <p:pic>
        <p:nvPicPr>
          <p:cNvPr id="22531" name="Picture 4" descr="Zmije řetízkov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25538"/>
            <a:ext cx="23812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Obdélník 5"/>
          <p:cNvSpPr>
            <a:spLocks noChangeArrowheads="1"/>
          </p:cNvSpPr>
          <p:nvPr/>
        </p:nvSpPr>
        <p:spPr bwMode="auto">
          <a:xfrm>
            <a:off x="3851275" y="1125538"/>
            <a:ext cx="2557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Zmije patří mezi savce.</a:t>
            </a:r>
          </a:p>
        </p:txBody>
      </p:sp>
      <p:sp>
        <p:nvSpPr>
          <p:cNvPr id="22533" name="Obdélník 6"/>
          <p:cNvSpPr>
            <a:spLocks noChangeArrowheads="1"/>
          </p:cNvSpPr>
          <p:nvPr/>
        </p:nvSpPr>
        <p:spPr bwMode="auto">
          <a:xfrm>
            <a:off x="3851275" y="1557338"/>
            <a:ext cx="2297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Ne. Patří mezi plazy.</a:t>
            </a:r>
          </a:p>
        </p:txBody>
      </p:sp>
      <p:sp>
        <p:nvSpPr>
          <p:cNvPr id="22534" name="Obdélník 7"/>
          <p:cNvSpPr>
            <a:spLocks noChangeArrowheads="1"/>
          </p:cNvSpPr>
          <p:nvPr/>
        </p:nvSpPr>
        <p:spPr bwMode="auto">
          <a:xfrm>
            <a:off x="3851275" y="2133600"/>
            <a:ext cx="3476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Zmije patří mezi živorodé plazy. </a:t>
            </a:r>
          </a:p>
        </p:txBody>
      </p:sp>
      <p:sp>
        <p:nvSpPr>
          <p:cNvPr id="22535" name="Obdélník 8"/>
          <p:cNvSpPr>
            <a:spLocks noChangeArrowheads="1"/>
          </p:cNvSpPr>
          <p:nvPr/>
        </p:nvSpPr>
        <p:spPr bwMode="auto">
          <a:xfrm>
            <a:off x="3851275" y="2636838"/>
            <a:ext cx="51450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Ano. Mláďata se líhnou z vajíček již v těle matky.</a:t>
            </a:r>
          </a:p>
        </p:txBody>
      </p:sp>
      <p:sp>
        <p:nvSpPr>
          <p:cNvPr id="22536" name="TextovéPole 6"/>
          <p:cNvSpPr txBox="1">
            <a:spLocks noChangeArrowheads="1"/>
          </p:cNvSpPr>
          <p:nvPr/>
        </p:nvSpPr>
        <p:spPr bwMode="auto">
          <a:xfrm>
            <a:off x="971550" y="3141663"/>
            <a:ext cx="2952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Zmije je jedovatý had.</a:t>
            </a:r>
          </a:p>
        </p:txBody>
      </p:sp>
      <p:sp>
        <p:nvSpPr>
          <p:cNvPr id="22537" name="Obdélník 10"/>
          <p:cNvSpPr>
            <a:spLocks noChangeArrowheads="1"/>
          </p:cNvSpPr>
          <p:nvPr/>
        </p:nvSpPr>
        <p:spPr bwMode="auto">
          <a:xfrm>
            <a:off x="4500563" y="3500438"/>
            <a:ext cx="3030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Ano. V přírodě plazů ubývá.</a:t>
            </a:r>
          </a:p>
        </p:txBody>
      </p:sp>
      <p:pic>
        <p:nvPicPr>
          <p:cNvPr id="22538" name="Picture 8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9" name="Obdélník 12"/>
          <p:cNvSpPr>
            <a:spLocks noChangeArrowheads="1"/>
          </p:cNvSpPr>
          <p:nvPr/>
        </p:nvSpPr>
        <p:spPr bwMode="auto">
          <a:xfrm>
            <a:off x="971550" y="5013325"/>
            <a:ext cx="626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hlinkClick r:id="rId4"/>
              </a:rPr>
              <a:t>http://videa.superhry.cz/video/76-nenasytny-had/</a:t>
            </a:r>
            <a:endParaRPr lang="cs-CZ" altLang="cs-CZ"/>
          </a:p>
        </p:txBody>
      </p:sp>
      <p:sp>
        <p:nvSpPr>
          <p:cNvPr id="22540" name="Obdélník 13"/>
          <p:cNvSpPr>
            <a:spLocks noChangeArrowheads="1"/>
          </p:cNvSpPr>
          <p:nvPr/>
        </p:nvSpPr>
        <p:spPr bwMode="auto">
          <a:xfrm>
            <a:off x="971550" y="3500438"/>
            <a:ext cx="296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Ano. Zmije je jedovatý had.</a:t>
            </a:r>
          </a:p>
        </p:txBody>
      </p:sp>
      <p:sp>
        <p:nvSpPr>
          <p:cNvPr id="22541" name="Obdélník 14"/>
          <p:cNvSpPr>
            <a:spLocks noChangeArrowheads="1"/>
          </p:cNvSpPr>
          <p:nvPr/>
        </p:nvSpPr>
        <p:spPr bwMode="auto">
          <a:xfrm>
            <a:off x="4500563" y="3141663"/>
            <a:ext cx="2500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 přírodě plazů ubývá.</a:t>
            </a:r>
          </a:p>
        </p:txBody>
      </p:sp>
      <p:sp>
        <p:nvSpPr>
          <p:cNvPr id="22542" name="TextovéPole 15"/>
          <p:cNvSpPr txBox="1">
            <a:spLocks noChangeArrowheads="1"/>
          </p:cNvSpPr>
          <p:nvPr/>
        </p:nvSpPr>
        <p:spPr bwMode="auto">
          <a:xfrm>
            <a:off x="971550" y="4508500"/>
            <a:ext cx="540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Podívejte se na video  o nenasytném hadu:</a:t>
            </a:r>
          </a:p>
        </p:txBody>
      </p:sp>
      <p:sp>
        <p:nvSpPr>
          <p:cNvPr id="22543" name="Obdélník 17"/>
          <p:cNvSpPr>
            <a:spLocks noChangeArrowheads="1"/>
          </p:cNvSpPr>
          <p:nvPr/>
        </p:nvSpPr>
        <p:spPr bwMode="auto">
          <a:xfrm>
            <a:off x="1042988" y="4005263"/>
            <a:ext cx="4994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Jaký plaz je na obrázku? </a:t>
            </a:r>
            <a:r>
              <a:rPr lang="cs-CZ" altLang="cs-CZ">
                <a:solidFill>
                  <a:srgbClr val="FF0000"/>
                </a:solidFill>
              </a:rPr>
              <a:t>Na obrázku je slepýš.</a:t>
            </a:r>
          </a:p>
        </p:txBody>
      </p:sp>
      <p:pic>
        <p:nvPicPr>
          <p:cNvPr id="22544" name="Picture 2" descr="slepýš křehký (Anguis fragilis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50" y="3933825"/>
            <a:ext cx="2265363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68313" y="2060575"/>
          <a:ext cx="4445000" cy="2265363"/>
        </p:xfrm>
        <a:graphic>
          <a:graphicData uri="http://schemas.openxmlformats.org/drawingml/2006/table">
            <a:tbl>
              <a:tblPr/>
              <a:tblGrid>
                <a:gridCol w="4445000"/>
              </a:tblGrid>
              <a:tr h="29531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Hlavní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potravou ještěrek je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Jedna z volně žijících užovek v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ČR se nazývá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Plazi,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kterým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se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mláďata líhnou z vajíček 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 těle matky,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 nazývají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Plaz, který v ohrožení samovolně oddělí ocas od těla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Jedna z hlavní částí kostry plazů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64163" y="1916113"/>
          <a:ext cx="3024187" cy="2449512"/>
        </p:xfrm>
        <a:graphic>
          <a:graphicData uri="http://schemas.openxmlformats.org/drawingml/2006/table">
            <a:tbl>
              <a:tblPr/>
              <a:tblGrid>
                <a:gridCol w="257377"/>
                <a:gridCol w="257377"/>
                <a:gridCol w="257377"/>
                <a:gridCol w="257377"/>
                <a:gridCol w="257377"/>
                <a:gridCol w="257377"/>
                <a:gridCol w="257377"/>
                <a:gridCol w="257377"/>
                <a:gridCol w="241292"/>
                <a:gridCol w="241292"/>
                <a:gridCol w="241292"/>
                <a:gridCol w="241292"/>
              </a:tblGrid>
              <a:tr h="504312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310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312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Ž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12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67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642" name="TextovéPole 4"/>
          <p:cNvSpPr txBox="1">
            <a:spLocks noChangeArrowheads="1"/>
          </p:cNvSpPr>
          <p:nvPr/>
        </p:nvSpPr>
        <p:spPr bwMode="auto">
          <a:xfrm>
            <a:off x="611188" y="692150"/>
            <a:ext cx="720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Doplněním křížovky vyluštíš název našeho jedovatého hada.</a:t>
            </a: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6147" name="Picture 3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cs-CZ" altLang="cs-CZ">
              <a:latin typeface="Calibri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1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000" rIns="73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Digitální učební materiál je určen k seznámení žáků s plazy.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Materiál rozvíjí nově získané vědomosti žáků.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Je určen pro předmět přírodověda v 5. ročníku.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Tento materiál vznikl ze zápisů autora jako doplňující materiál k učebnici: </a:t>
            </a:r>
            <a:r>
              <a:rPr lang="cs-CZ" altLang="cs-CZ" i="1"/>
              <a:t>Přírodověda pro 5. ročník základní školy</a:t>
            </a:r>
            <a:r>
              <a:rPr lang="cs-CZ" altLang="cs-CZ"/>
              <a:t>. Praha 2: SPN- pedagogické nakladatelství, akciová společnost, 2004. ISBN 80-7235-258-X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68313" y="2060575"/>
          <a:ext cx="4445000" cy="2265363"/>
        </p:xfrm>
        <a:graphic>
          <a:graphicData uri="http://schemas.openxmlformats.org/drawingml/2006/table">
            <a:tbl>
              <a:tblPr/>
              <a:tblGrid>
                <a:gridCol w="4445000"/>
              </a:tblGrid>
              <a:tr h="29531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Hlavní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potravou ještěrek je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Jedna z volně žijících užovek v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ČR se nazývá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Plazi,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kterým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se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mláďata líhnou z vajíček 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v těle matky,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 nazývají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Plaz, který v ohrožení samovolně oddělí ocas od těla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316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Jedna z hlavní částí kostry plazů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364163" y="1916113"/>
          <a:ext cx="3024187" cy="2449512"/>
        </p:xfrm>
        <a:graphic>
          <a:graphicData uri="http://schemas.openxmlformats.org/drawingml/2006/table">
            <a:tbl>
              <a:tblPr/>
              <a:tblGrid>
                <a:gridCol w="257377"/>
                <a:gridCol w="257377"/>
                <a:gridCol w="257377"/>
                <a:gridCol w="257377"/>
                <a:gridCol w="257377"/>
                <a:gridCol w="257377"/>
                <a:gridCol w="257377"/>
                <a:gridCol w="257377"/>
                <a:gridCol w="241292"/>
                <a:gridCol w="241292"/>
                <a:gridCol w="241292"/>
                <a:gridCol w="241292"/>
              </a:tblGrid>
              <a:tr h="504312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Z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31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Á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312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Ž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Í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12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J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Š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Ě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267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3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666" name="TextovéPole 4"/>
          <p:cNvSpPr txBox="1">
            <a:spLocks noChangeArrowheads="1"/>
          </p:cNvSpPr>
          <p:nvPr/>
        </p:nvSpPr>
        <p:spPr bwMode="auto">
          <a:xfrm>
            <a:off x="611188" y="69215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ŘEŠENÍ:</a:t>
            </a:r>
          </a:p>
          <a:p>
            <a:pPr eaLnBrk="1" hangingPunct="1"/>
            <a:r>
              <a:rPr lang="cs-CZ" altLang="cs-CZ"/>
              <a:t>Jediný jedovatý had žijící u nás ve volné přírodě je zmije. </a:t>
            </a:r>
          </a:p>
        </p:txBody>
      </p:sp>
    </p:spTree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1500187" cy="1143000"/>
          </a:xfrm>
        </p:spPr>
        <p:txBody>
          <a:bodyPr/>
          <a:lstStyle/>
          <a:p>
            <a:pPr eaLnBrk="1" hangingPunct="1"/>
            <a:r>
              <a:rPr lang="cs-CZ" altLang="cs-CZ" sz="2800" b="1" smtClean="0">
                <a:latin typeface="Arial" charset="0"/>
                <a:cs typeface="Arial" charset="0"/>
              </a:rPr>
              <a:t>Zdroje: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1400" smtClean="0">
                <a:latin typeface="Arial" charset="0"/>
                <a:cs typeface="Arial" charset="0"/>
              </a:rPr>
              <a:t>Lacerta agilis. </a:t>
            </a:r>
            <a:r>
              <a:rPr lang="cs-CZ" altLang="cs-CZ" sz="1400" i="1" smtClean="0">
                <a:latin typeface="Arial" charset="0"/>
                <a:cs typeface="Arial" charset="0"/>
              </a:rPr>
              <a:t>Wikimedia commons</a:t>
            </a:r>
            <a:r>
              <a:rPr lang="cs-CZ" altLang="cs-CZ" sz="1400" smtClean="0">
                <a:latin typeface="Arial" charset="0"/>
                <a:cs typeface="Arial" charset="0"/>
              </a:rPr>
              <a:t> [online]. 2004, 4.10.2012 [cit. 2012-12-30]. Dostupné z: </a:t>
            </a:r>
            <a:r>
              <a:rPr lang="cs-CZ" altLang="cs-CZ" sz="1400" smtClean="0">
                <a:latin typeface="Arial" charset="0"/>
                <a:cs typeface="Arial" charset="0"/>
                <a:hlinkClick r:id="rId2"/>
              </a:rPr>
              <a:t>http://commons.wikimedia.org/wiki/Lacerta_agilis</a:t>
            </a:r>
            <a:endParaRPr lang="cs-CZ" altLang="cs-CZ" sz="1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1400" smtClean="0">
                <a:latin typeface="Arial" charset="0"/>
                <a:cs typeface="Arial" charset="0"/>
              </a:rPr>
              <a:t>Ještěrka obecná. </a:t>
            </a:r>
            <a:r>
              <a:rPr lang="cs-CZ" altLang="cs-CZ" sz="1400" i="1" smtClean="0">
                <a:latin typeface="Arial" charset="0"/>
                <a:cs typeface="Arial" charset="0"/>
              </a:rPr>
              <a:t>Wikipedie</a:t>
            </a:r>
            <a:r>
              <a:rPr lang="cs-CZ" altLang="cs-CZ" sz="1400" smtClean="0">
                <a:latin typeface="Arial" charset="0"/>
                <a:cs typeface="Arial" charset="0"/>
              </a:rPr>
              <a:t> [online]. 2007, 23.10.2012 [cit. 2012-12-30]. Dostupné z: </a:t>
            </a:r>
            <a:r>
              <a:rPr lang="cs-CZ" altLang="cs-CZ" sz="1400" smtClean="0">
                <a:latin typeface="Arial" charset="0"/>
                <a:cs typeface="Arial" charset="0"/>
                <a:hlinkClick r:id="rId3"/>
              </a:rPr>
              <a:t>http://cs.wikipedia.org/wiki/Je%C5%A1t%C4%9Brka_obecn%C3%A1</a:t>
            </a:r>
            <a:endParaRPr lang="cs-CZ" altLang="cs-CZ" sz="1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1400" smtClean="0">
                <a:latin typeface="Arial" charset="0"/>
                <a:cs typeface="Arial" charset="0"/>
              </a:rPr>
              <a:t>Soubor: Emys orbicularis Tajba.jpg. </a:t>
            </a:r>
            <a:r>
              <a:rPr lang="cs-CZ" altLang="cs-CZ" sz="1400" i="1" smtClean="0">
                <a:latin typeface="Arial" charset="0"/>
                <a:cs typeface="Arial" charset="0"/>
              </a:rPr>
              <a:t>Wikimedia commons</a:t>
            </a:r>
            <a:r>
              <a:rPr lang="cs-CZ" altLang="cs-CZ" sz="1400" smtClean="0">
                <a:latin typeface="Arial" charset="0"/>
                <a:cs typeface="Arial" charset="0"/>
              </a:rPr>
              <a:t> [online]. 2006, 21.8.2009 [cit. 2012-12-30]. Dostupné z: </a:t>
            </a:r>
            <a:r>
              <a:rPr lang="cs-CZ" altLang="cs-CZ" sz="1400" smtClean="0">
                <a:latin typeface="Arial" charset="0"/>
                <a:cs typeface="Arial" charset="0"/>
                <a:hlinkClick r:id="rId4"/>
              </a:rPr>
              <a:t>http://commons.wikimedia.org/wiki/File:Emys_orbicularis_Tajba.jpg</a:t>
            </a:r>
            <a:endParaRPr lang="cs-CZ" altLang="cs-CZ" sz="1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1400" smtClean="0">
                <a:latin typeface="Arial" charset="0"/>
                <a:cs typeface="Arial" charset="0"/>
              </a:rPr>
              <a:t>Ještěrka živorodá. </a:t>
            </a:r>
            <a:r>
              <a:rPr lang="cs-CZ" altLang="cs-CZ" sz="1400" i="1" smtClean="0">
                <a:latin typeface="Arial" charset="0"/>
                <a:cs typeface="Arial" charset="0"/>
              </a:rPr>
              <a:t>Wikipedie</a:t>
            </a:r>
            <a:r>
              <a:rPr lang="cs-CZ" altLang="cs-CZ" sz="1400" smtClean="0">
                <a:latin typeface="Arial" charset="0"/>
                <a:cs typeface="Arial" charset="0"/>
              </a:rPr>
              <a:t> [online]. 2007, 7.8.2012 [cit. 2012-12-30]. Dostupné z: </a:t>
            </a:r>
            <a:r>
              <a:rPr lang="cs-CZ" altLang="cs-CZ" sz="1400" smtClean="0">
                <a:latin typeface="Arial" charset="0"/>
                <a:cs typeface="Arial" charset="0"/>
                <a:hlinkClick r:id="rId5"/>
              </a:rPr>
              <a:t>http://cs.wikipedia.org/wiki/Je%C5%A1t%C4%9Brka_%C5%BEivorod%C3%A</a:t>
            </a:r>
            <a:endParaRPr lang="cs-CZ" altLang="cs-CZ" sz="1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1400" smtClean="0">
                <a:latin typeface="Arial" charset="0"/>
                <a:cs typeface="Arial" charset="0"/>
              </a:rPr>
              <a:t>Užovka obojková. </a:t>
            </a:r>
            <a:r>
              <a:rPr lang="cs-CZ" altLang="cs-CZ" sz="1400" i="1" smtClean="0">
                <a:latin typeface="Arial" charset="0"/>
                <a:cs typeface="Arial" charset="0"/>
              </a:rPr>
              <a:t>Wikipedie</a:t>
            </a:r>
            <a:r>
              <a:rPr lang="cs-CZ" altLang="cs-CZ" sz="1400" smtClean="0">
                <a:latin typeface="Arial" charset="0"/>
                <a:cs typeface="Arial" charset="0"/>
              </a:rPr>
              <a:t> [online]. 2005, 8.10.2012 [cit. 2012-12-30]. Dostupné z: </a:t>
            </a:r>
            <a:r>
              <a:rPr lang="cs-CZ" altLang="cs-CZ" sz="1400" smtClean="0">
                <a:latin typeface="Arial" charset="0"/>
                <a:cs typeface="Arial" charset="0"/>
                <a:hlinkClick r:id="rId6"/>
              </a:rPr>
              <a:t>http://cs.wikipedia.org/wiki/U%C5%BEovka_obojkov%C3%A1</a:t>
            </a:r>
            <a:endParaRPr lang="cs-CZ" altLang="cs-CZ" sz="1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1400" smtClean="0">
                <a:latin typeface="Arial" charset="0"/>
                <a:cs typeface="Arial" charset="0"/>
              </a:rPr>
              <a:t>Užovka stromová. </a:t>
            </a:r>
            <a:r>
              <a:rPr lang="cs-CZ" altLang="cs-CZ" sz="1400" i="1" smtClean="0">
                <a:latin typeface="Arial" charset="0"/>
                <a:cs typeface="Arial" charset="0"/>
              </a:rPr>
              <a:t>Wikipedie</a:t>
            </a:r>
            <a:r>
              <a:rPr lang="cs-CZ" altLang="cs-CZ" sz="1400" smtClean="0">
                <a:latin typeface="Arial" charset="0"/>
                <a:cs typeface="Arial" charset="0"/>
              </a:rPr>
              <a:t> [online]. 2008, 22.11.2012 [cit. 2012-12-30]. Dostupné z: </a:t>
            </a:r>
            <a:r>
              <a:rPr lang="cs-CZ" altLang="cs-CZ" sz="1400" smtClean="0">
                <a:latin typeface="Arial" charset="0"/>
                <a:cs typeface="Arial" charset="0"/>
                <a:hlinkClick r:id="rId7"/>
              </a:rPr>
              <a:t>http://cs.wikipedia.org/wiki/U%C5%BEovka_stromov%C3%A1</a:t>
            </a:r>
            <a:endParaRPr lang="cs-CZ" altLang="cs-CZ" sz="1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cs-CZ" altLang="cs-CZ" sz="1400" smtClean="0">
                <a:latin typeface="Arial" charset="0"/>
                <a:cs typeface="Arial" charset="0"/>
              </a:rPr>
              <a:t>Užovka podplamatá. </a:t>
            </a:r>
            <a:r>
              <a:rPr lang="cs-CZ" altLang="cs-CZ" sz="1400" i="1" smtClean="0">
                <a:latin typeface="Arial" charset="0"/>
                <a:cs typeface="Arial" charset="0"/>
              </a:rPr>
              <a:t>Wikipedie</a:t>
            </a:r>
            <a:r>
              <a:rPr lang="cs-CZ" altLang="cs-CZ" sz="1400" smtClean="0">
                <a:latin typeface="Arial" charset="0"/>
                <a:cs typeface="Arial" charset="0"/>
              </a:rPr>
              <a:t> [online]. 2008, 10.11.2012 [cit. 2012-12-30]. Dostupné z: </a:t>
            </a:r>
            <a:r>
              <a:rPr lang="cs-CZ" altLang="cs-CZ" sz="1400" smtClean="0">
                <a:latin typeface="Arial" charset="0"/>
                <a:cs typeface="Arial" charset="0"/>
                <a:hlinkClick r:id="rId8"/>
              </a:rPr>
              <a:t>http://cs.wikipedia.org/wiki/U%C5%BEovka_podplamat%C3%A1</a:t>
            </a:r>
            <a:endParaRPr lang="cs-CZ" altLang="cs-CZ" sz="140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sz="12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8" descr="OPVK_hor_zakladni_logolink_RGB_cz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Obdélník 2"/>
          <p:cNvSpPr>
            <a:spLocks noChangeArrowheads="1"/>
          </p:cNvSpPr>
          <p:nvPr/>
        </p:nvSpPr>
        <p:spPr bwMode="auto">
          <a:xfrm>
            <a:off x="971550" y="1268413"/>
            <a:ext cx="7345363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l-PL" altLang="cs-CZ" sz="1400"/>
              <a:t>Zmije obecná. </a:t>
            </a:r>
            <a:r>
              <a:rPr lang="pl-PL" altLang="cs-CZ" sz="1400" i="1"/>
              <a:t>Wikipedie</a:t>
            </a:r>
            <a:r>
              <a:rPr lang="pl-PL" altLang="cs-CZ" sz="1400"/>
              <a:t> [online]. 2005, 9.12.2012 [cit. 2012-12-30]. Dostupné z: </a:t>
            </a:r>
            <a:r>
              <a:rPr lang="pl-PL" altLang="cs-CZ" sz="1400">
                <a:hlinkClick r:id="rId3"/>
              </a:rPr>
              <a:t>http://cs.wikipedia.org/wiki/Zmije_obecn%C3%A1</a:t>
            </a:r>
            <a:endParaRPr lang="pl-PL" altLang="cs-CZ" sz="1400"/>
          </a:p>
          <a:p>
            <a:pPr eaLnBrk="1" hangingPunct="1"/>
            <a:r>
              <a:rPr lang="cs-CZ" altLang="cs-CZ" sz="1400"/>
              <a:t>Soubor:Archelon skeleton.jpg.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2007, 7.7.2008 [cit. 2013-01-13]. Dostupné z: </a:t>
            </a:r>
            <a:r>
              <a:rPr lang="cs-CZ" altLang="cs-CZ" sz="1400">
                <a:hlinkClick r:id="rId4"/>
              </a:rPr>
              <a:t>http://cs.wikipedia.org/wiki/Soubor:Archelon_skeleton.jpg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Soubor:Anguidae.jpg.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2004, 5.12.2004 [cit. 2013-01-13]. Dostupné z: </a:t>
            </a:r>
            <a:r>
              <a:rPr lang="cs-CZ" altLang="cs-CZ" sz="1400">
                <a:hlinkClick r:id="rId5"/>
              </a:rPr>
              <a:t>http://cs.wikipedia.org/wiki/Soubor:Anguidae.jpg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Soubor:Daboia russelii A Chawla01.jpg.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2010, 19.3.2010 [cit. 2013-01-13]. Dostupné z: </a:t>
            </a:r>
            <a:r>
              <a:rPr lang="cs-CZ" altLang="cs-CZ" sz="1400">
                <a:hlinkClick r:id="rId6"/>
              </a:rPr>
              <a:t>http://cs.wikipedia.org/wiki/Soubor:Daboia_russelii_A_Chawla01.jpg</a:t>
            </a:r>
            <a:endParaRPr lang="cs-CZ" altLang="cs-CZ" sz="1400"/>
          </a:p>
          <a:p>
            <a:pPr eaLnBrk="1" hangingPunct="1"/>
            <a:r>
              <a:rPr lang="cs-CZ" altLang="cs-CZ" sz="1400" i="1"/>
              <a:t>Nenasytný had: Superhry.cz videa</a:t>
            </a:r>
            <a:r>
              <a:rPr lang="cs-CZ" altLang="cs-CZ" sz="1400"/>
              <a:t> [online]. 2014 [cit. 2014-08-04]. Dostupné z: </a:t>
            </a:r>
            <a:r>
              <a:rPr lang="cs-CZ" altLang="cs-CZ" sz="1400">
                <a:hlinkClick r:id="rId7"/>
              </a:rPr>
              <a:t>http://www.supervidea.cz/video/76-nenasytny-had/</a:t>
            </a:r>
            <a:endParaRPr lang="cs-CZ" altLang="cs-CZ" sz="1400"/>
          </a:p>
        </p:txBody>
      </p:sp>
      <p:sp>
        <p:nvSpPr>
          <p:cNvPr id="26628" name="TextovéPole 3"/>
          <p:cNvSpPr txBox="1">
            <a:spLocks noChangeArrowheads="1"/>
          </p:cNvSpPr>
          <p:nvPr/>
        </p:nvSpPr>
        <p:spPr bwMode="auto">
          <a:xfrm>
            <a:off x="1042988" y="549275"/>
            <a:ext cx="3673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800" b="1"/>
              <a:t>Zdroje: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bdélník 1"/>
          <p:cNvSpPr>
            <a:spLocks noChangeArrowheads="1"/>
          </p:cNvSpPr>
          <p:nvPr/>
        </p:nvSpPr>
        <p:spPr bwMode="auto">
          <a:xfrm>
            <a:off x="1714500" y="1357313"/>
            <a:ext cx="3214688" cy="46196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2400" b="1"/>
              <a:t>Kostra plazů</a:t>
            </a:r>
          </a:p>
        </p:txBody>
      </p:sp>
      <p:sp>
        <p:nvSpPr>
          <p:cNvPr id="8195" name="Obdélník 2"/>
          <p:cNvSpPr>
            <a:spLocks noChangeArrowheads="1"/>
          </p:cNvSpPr>
          <p:nvPr/>
        </p:nvSpPr>
        <p:spPr bwMode="auto">
          <a:xfrm>
            <a:off x="1643063" y="2714625"/>
            <a:ext cx="3643312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Je oporou těla.</a:t>
            </a:r>
          </a:p>
        </p:txBody>
      </p:sp>
      <p:sp>
        <p:nvSpPr>
          <p:cNvPr id="8196" name="Obdélník 3"/>
          <p:cNvSpPr>
            <a:spLocks noChangeArrowheads="1"/>
          </p:cNvSpPr>
          <p:nvPr/>
        </p:nvSpPr>
        <p:spPr bwMode="auto">
          <a:xfrm>
            <a:off x="1643063" y="3500438"/>
            <a:ext cx="3643312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Chrání vnitřní orgány.</a:t>
            </a:r>
          </a:p>
        </p:txBody>
      </p:sp>
      <p:sp>
        <p:nvSpPr>
          <p:cNvPr id="8197" name="Obdélník 4"/>
          <p:cNvSpPr>
            <a:spLocks noChangeArrowheads="1"/>
          </p:cNvSpPr>
          <p:nvPr/>
        </p:nvSpPr>
        <p:spPr bwMode="auto">
          <a:xfrm>
            <a:off x="1643063" y="4143375"/>
            <a:ext cx="4286250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Spolu se svalstvem zajišťuje pohyb.</a:t>
            </a:r>
          </a:p>
        </p:txBody>
      </p:sp>
      <p:sp>
        <p:nvSpPr>
          <p:cNvPr id="8198" name="Obdélník 5"/>
          <p:cNvSpPr>
            <a:spLocks noChangeArrowheads="1"/>
          </p:cNvSpPr>
          <p:nvPr/>
        </p:nvSpPr>
        <p:spPr bwMode="auto">
          <a:xfrm>
            <a:off x="1643063" y="4786313"/>
            <a:ext cx="428625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Skládá se z kostí, které jsou navzájem spojeny pevně nebo pohyblivými klouby.</a:t>
            </a:r>
          </a:p>
        </p:txBody>
      </p:sp>
      <p:pic>
        <p:nvPicPr>
          <p:cNvPr id="7175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 descr="Soubor:Archelon skelet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28625"/>
            <a:ext cx="2844800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6072188" y="3714750"/>
            <a:ext cx="2714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/>
              <a:t>Kostra zaniklé mořské želvy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nimBg="1"/>
      <p:bldP spid="81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714480" y="2714620"/>
            <a:ext cx="2786082" cy="369332"/>
          </a:xfrm>
          <a:prstGeom prst="rect">
            <a:avLst/>
          </a:prstGeom>
          <a:solidFill>
            <a:srgbClr val="00FFFF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- páteř složená z obratlů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714480" y="3429000"/>
            <a:ext cx="2857520" cy="369332"/>
          </a:xfrm>
          <a:prstGeom prst="rect">
            <a:avLst/>
          </a:prstGeom>
          <a:solidFill>
            <a:srgbClr val="00FFFF"/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- kostra hrudníku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43042" y="4143380"/>
            <a:ext cx="3714776" cy="646331"/>
          </a:xfrm>
          <a:prstGeom prst="rect">
            <a:avLst/>
          </a:prstGeom>
          <a:solidFill>
            <a:srgbClr val="00FFFF"/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- kostra končetin (pouze u ještěrek a želv, hadi končetiny nemají)</a:t>
            </a:r>
          </a:p>
        </p:txBody>
      </p:sp>
      <p:sp>
        <p:nvSpPr>
          <p:cNvPr id="8203" name="TextovéPole 10"/>
          <p:cNvSpPr txBox="1">
            <a:spLocks noChangeArrowheads="1"/>
          </p:cNvSpPr>
          <p:nvPr/>
        </p:nvSpPr>
        <p:spPr bwMode="auto">
          <a:xfrm>
            <a:off x="1714500" y="714375"/>
            <a:ext cx="4357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Hlavní části kostry:                  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14480" y="2000240"/>
            <a:ext cx="2857520" cy="369332"/>
          </a:xfrm>
          <a:prstGeom prst="rect">
            <a:avLst/>
          </a:prstGeom>
          <a:solidFill>
            <a:srgbClr val="00FFFF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- lebka</a:t>
            </a:r>
          </a:p>
        </p:txBody>
      </p:sp>
      <p:pic>
        <p:nvPicPr>
          <p:cNvPr id="8205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57375" y="714375"/>
            <a:ext cx="3500438" cy="4619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dirty="0"/>
              <a:t>Vnitřní ústrojí plazů: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57422" y="1643050"/>
            <a:ext cx="2357454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/>
              <a:t>Oběhové ústrojí</a:t>
            </a:r>
          </a:p>
        </p:txBody>
      </p:sp>
      <p:sp>
        <p:nvSpPr>
          <p:cNvPr id="5" name="Obdélník 4"/>
          <p:cNvSpPr/>
          <p:nvPr/>
        </p:nvSpPr>
        <p:spPr>
          <a:xfrm>
            <a:off x="2357422" y="2285992"/>
            <a:ext cx="241604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Dýchací ústrojí (plíce)</a:t>
            </a:r>
          </a:p>
        </p:txBody>
      </p:sp>
      <p:sp>
        <p:nvSpPr>
          <p:cNvPr id="6" name="Obdélník 5"/>
          <p:cNvSpPr/>
          <p:nvPr/>
        </p:nvSpPr>
        <p:spPr>
          <a:xfrm>
            <a:off x="2357422" y="3000372"/>
            <a:ext cx="24288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/>
              <a:t>Trávicí ústrojí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357422" y="3786190"/>
            <a:ext cx="24288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/>
              <a:t>Vylučovací ústrojí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2357422" y="4500570"/>
            <a:ext cx="24288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Rozmnožovací ústrojí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2357422" y="5214950"/>
            <a:ext cx="24288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/>
              <a:t>Nervové ústrojí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357422" y="5929330"/>
            <a:ext cx="242889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/>
              <a:t>Smysly</a:t>
            </a:r>
          </a:p>
        </p:txBody>
      </p:sp>
      <p:pic>
        <p:nvPicPr>
          <p:cNvPr id="9240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15000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00364" y="857232"/>
            <a:ext cx="1428760" cy="461665"/>
          </a:xfrm>
          <a:prstGeom prst="rect">
            <a:avLst/>
          </a:prstGeom>
          <a:solidFill>
            <a:srgbClr val="92D050"/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/>
              <a:t>Pohyb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14480" y="1928802"/>
            <a:ext cx="4572000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Hadi - nemají vyvinuty končetiny - plazí se.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14480" y="2714620"/>
            <a:ext cx="4572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Ještěrky - mají vyvinuty přední i zadní končetiny.</a:t>
            </a:r>
          </a:p>
        </p:txBody>
      </p:sp>
      <p:sp>
        <p:nvSpPr>
          <p:cNvPr id="5" name="Obdélník 4"/>
          <p:cNvSpPr/>
          <p:nvPr/>
        </p:nvSpPr>
        <p:spPr>
          <a:xfrm>
            <a:off x="1714480" y="3786190"/>
            <a:ext cx="4572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Želvy - mají vyvinuty přední a zadní končetiny.</a:t>
            </a:r>
          </a:p>
        </p:txBody>
      </p:sp>
      <p:pic>
        <p:nvPicPr>
          <p:cNvPr id="10254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00364" y="642918"/>
            <a:ext cx="2355132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b="1" dirty="0"/>
              <a:t>Rozmnožování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43042" y="1428736"/>
            <a:ext cx="4572000" cy="646331"/>
          </a:xfrm>
          <a:prstGeom prst="rect">
            <a:avLst/>
          </a:prstGeom>
          <a:ln>
            <a:solidFill>
              <a:srgbClr val="00FF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Samice kladou vejce s kožovitým obalem, o která již dále nepečují.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43042" y="2428868"/>
            <a:ext cx="4572000" cy="923330"/>
          </a:xfrm>
          <a:prstGeom prst="rect">
            <a:avLst/>
          </a:prstGeom>
          <a:ln>
            <a:solidFill>
              <a:srgbClr val="00FFFF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Někteří plazi jsou živorodí - mláďata se líhnou z vajíček již v těle matky (slepýš, zmije).</a:t>
            </a:r>
          </a:p>
        </p:txBody>
      </p:sp>
      <p:pic>
        <p:nvPicPr>
          <p:cNvPr id="11275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2" descr="slepýš křehký (Anguis fragilis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3857625"/>
            <a:ext cx="24574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4" descr="Zmije řetízková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857625"/>
            <a:ext cx="23812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786188" y="5929313"/>
            <a:ext cx="928687" cy="369887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Slepýš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714375" y="5929313"/>
            <a:ext cx="1857375" cy="369887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Zmije řetízková</a:t>
            </a:r>
          </a:p>
        </p:txBody>
      </p:sp>
      <p:pic>
        <p:nvPicPr>
          <p:cNvPr id="11280" name="Picture 2" descr="Užovka obojková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3929063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6215063" y="3500438"/>
            <a:ext cx="1928812" cy="369887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Užovka obojková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bdélník 1"/>
          <p:cNvSpPr>
            <a:spLocks noChangeArrowheads="1"/>
          </p:cNvSpPr>
          <p:nvPr/>
        </p:nvSpPr>
        <p:spPr bwMode="auto">
          <a:xfrm>
            <a:off x="3714750" y="1000125"/>
            <a:ext cx="1571625" cy="4619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2400" b="1"/>
              <a:t>Hadi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1643063" y="1857375"/>
            <a:ext cx="5929312" cy="64611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Hadi jsou obratní lovci, loví hmyz, malé ptáky a drobné savce (myši).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643063" y="2786063"/>
            <a:ext cx="6000750" cy="369887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 nás můžeme vidět ve volné přírodě zmiji nebo užovku.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643063" y="3429000"/>
            <a:ext cx="6000750" cy="646113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Zmije je jedovatá - má dva duté zuby a pod nimi váčky </a:t>
            </a:r>
          </a:p>
          <a:p>
            <a:pPr algn="ctr" eaLnBrk="1" hangingPunct="1"/>
            <a:r>
              <a:rPr lang="cs-CZ" altLang="cs-CZ"/>
              <a:t>s jedem. Z jedu se vyrábí léky.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643063" y="4357688"/>
            <a:ext cx="6000750" cy="369887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Užovka není jedovatá.</a:t>
            </a:r>
          </a:p>
        </p:txBody>
      </p:sp>
      <p:pic>
        <p:nvPicPr>
          <p:cNvPr id="12295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>
                <a:latin typeface="Arial" charset="0"/>
                <a:cs typeface="Arial" charset="0"/>
              </a:rPr>
              <a:t>Zmije obecná</a:t>
            </a:r>
          </a:p>
        </p:txBody>
      </p:sp>
      <p:pic>
        <p:nvPicPr>
          <p:cNvPr id="13315" name="Picture 2" descr="http://upload.wikimedia.org/wikipedia/commons/thumb/b/ba/Viperaberus2.jpg/200px-Viperaberus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75" y="3000375"/>
            <a:ext cx="3397250" cy="2547938"/>
          </a:xfrm>
          <a:noFill/>
        </p:spPr>
      </p:pic>
      <p:pic>
        <p:nvPicPr>
          <p:cNvPr id="13316" name="Picture 2" descr="Zmije obecn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000375"/>
            <a:ext cx="3500437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8" descr="OPVK_hor_zakladni_logolink_RGB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785813" y="1643063"/>
            <a:ext cx="7143750" cy="92392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Její jed je účinný na malé hlodavce.</a:t>
            </a:r>
          </a:p>
          <a:p>
            <a:pPr>
              <a:defRPr/>
            </a:pPr>
            <a:r>
              <a:rPr lang="cs-CZ" dirty="0"/>
              <a:t>Za normálních okolností její uštknutí člověka neohrozí. Riziko </a:t>
            </a:r>
          </a:p>
          <a:p>
            <a:pPr>
              <a:defRPr/>
            </a:pPr>
            <a:r>
              <a:rPr lang="cs-CZ" dirty="0"/>
              <a:t>představuje pouze pro lidi s alergií, malé děti, staré a nemocné  lidi. 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vzor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NÁZEV MATERIÁLU</Template>
  <TotalTime>436</TotalTime>
  <Words>702</Words>
  <Application>Microsoft Office PowerPoint</Application>
  <PresentationFormat>Předvádění na obrazovce (4:3)</PresentationFormat>
  <Paragraphs>171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Wingdings</vt:lpstr>
      <vt:lpstr>Times New Roman</vt:lpstr>
      <vt:lpstr>ppt_vzor</vt:lpstr>
      <vt:lpstr>Ozvěna</vt:lpstr>
      <vt:lpstr>Motiv sady Office</vt:lpstr>
      <vt:lpstr>Plazi</vt:lpstr>
      <vt:lpstr>Anotace: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Zmije obecná</vt:lpstr>
      <vt:lpstr>Užovky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MATERIÁLU</dc:title>
  <dc:creator>bobik</dc:creator>
  <cp:lastModifiedBy>ucitel</cp:lastModifiedBy>
  <cp:revision>52</cp:revision>
  <dcterms:created xsi:type="dcterms:W3CDTF">2012-12-30T15:34:17Z</dcterms:created>
  <dcterms:modified xsi:type="dcterms:W3CDTF">2014-09-23T13:27:19Z</dcterms:modified>
</cp:coreProperties>
</file>