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  <p:sldMasterId id="2147483898" r:id="rId2"/>
    <p:sldMasterId id="2147484115" r:id="rId3"/>
  </p:sldMasterIdLst>
  <p:notesMasterIdLst>
    <p:notesMasterId r:id="rId28"/>
  </p:notesMasterIdLst>
  <p:handoutMasterIdLst>
    <p:handoutMasterId r:id="rId29"/>
  </p:handoutMasterIdLst>
  <p:sldIdLst>
    <p:sldId id="259" r:id="rId4"/>
    <p:sldId id="260" r:id="rId5"/>
    <p:sldId id="297" r:id="rId6"/>
    <p:sldId id="298" r:id="rId7"/>
    <p:sldId id="310" r:id="rId8"/>
    <p:sldId id="299" r:id="rId9"/>
    <p:sldId id="300" r:id="rId10"/>
    <p:sldId id="301" r:id="rId11"/>
    <p:sldId id="302" r:id="rId12"/>
    <p:sldId id="307" r:id="rId13"/>
    <p:sldId id="303" r:id="rId14"/>
    <p:sldId id="304" r:id="rId15"/>
    <p:sldId id="308" r:id="rId16"/>
    <p:sldId id="309" r:id="rId17"/>
    <p:sldId id="305" r:id="rId18"/>
    <p:sldId id="311" r:id="rId19"/>
    <p:sldId id="319" r:id="rId20"/>
    <p:sldId id="316" r:id="rId21"/>
    <p:sldId id="312" r:id="rId22"/>
    <p:sldId id="317" r:id="rId23"/>
    <p:sldId id="313" r:id="rId24"/>
    <p:sldId id="314" r:id="rId25"/>
    <p:sldId id="318" r:id="rId26"/>
    <p:sldId id="306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99FF"/>
    <a:srgbClr val="FFFFCC"/>
    <a:srgbClr val="FF33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32" autoAdjust="0"/>
    <p:restoredTop sz="94660"/>
  </p:normalViewPr>
  <p:slideViewPr>
    <p:cSldViewPr>
      <p:cViewPr>
        <p:scale>
          <a:sx n="119" d="100"/>
          <a:sy n="119" d="100"/>
        </p:scale>
        <p:origin x="-153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8FB866-53AD-46B9-B081-7FB4EF24F01A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510BBD-F031-4A16-B7CD-BE01EC449B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197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6DB88B-72FD-472F-8A51-E4E7CFC86A7E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70F9DD-C365-427F-A3C7-647CA83D78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908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9DAD2-8D69-4B3B-AD2A-A58FBEFB26CE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A9453-8A23-4D19-8CB0-FBACED1FBD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682981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772E5-8465-4E88-BE52-A4000C71C2A4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D602A-3334-4CA0-9225-607493A2D9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456672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6D1DE-FC14-44BF-8B1B-C1617A7FBCE3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3BBA7-38D5-4F89-B49D-5E9C9FACB7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695747"/>
      </p:ext>
    </p:extLst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97E3A-883C-4FA8-AC6D-DADE22BB9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28731"/>
      </p:ext>
    </p:extLst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BF60-19A7-48CB-9F54-352695796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308644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4769B-C97B-4B08-B25A-45D52ED62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933592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8E9D-DB24-4C9B-ADFD-7D027A2AF8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918434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2CD86-0153-4AAD-83A0-CF1D4E2975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087717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D258E-AC68-4AF3-93BC-4F003FC8DB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66359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E24B3-5DF6-484D-A94A-3502190E7F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339709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EC1E6-8BB7-4EE0-BD85-FAF863A4D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982016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C23B4-A76B-4E80-8F23-7D1B1563869A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55855-441C-49D7-94B8-2AD342F95D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16480"/>
      </p:ext>
    </p:extLst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528D9-AFA2-4562-8D17-DDE340EF91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592830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4DFA-8881-43D6-985C-B964BB44FD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508131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38211-2C54-401B-8D92-57A7D62F7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871513"/>
      </p:ext>
    </p:extLst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72291-BF12-4C5A-A887-240903CD1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408709"/>
      </p:ext>
    </p:extLst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BCB85-A88A-4614-9713-3DE5E4D5AB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333552"/>
      </p:ext>
    </p:extLst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B10C5-FE90-4354-A03C-6EC846C3FE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917201"/>
      </p:ext>
    </p:extLst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56E44-94C0-45BE-A7F4-3CFE164967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792239"/>
      </p:ext>
    </p:extLst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4534-00ED-47E5-B424-F127680FC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455648"/>
      </p:ext>
    </p:extLst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99007-E792-4160-9DCD-D65CE14FEE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153377"/>
      </p:ext>
    </p:extLst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ECA3-57A1-4EA5-B998-73828B080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813896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5531D-81DF-4B7F-B322-B9624A93D6D9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ABD40-3D86-45CC-AF54-3A67867C88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92472"/>
      </p:ext>
    </p:extLst>
  </p:cSld>
  <p:clrMapOvr>
    <a:masterClrMapping/>
  </p:clrMapOvr>
  <p:transition>
    <p:push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2A111-97A8-4AD9-ADB6-0CB5E06928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127163"/>
      </p:ext>
    </p:extLst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BA483-0BE0-4679-AB45-0EE022AE38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07093"/>
      </p:ext>
    </p:extLst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D9D1F-424F-4A2D-802B-785FA1F777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1426462"/>
      </p:ext>
    </p:extLst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E3994-45D7-4352-AB1A-1FD73E01DC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389167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555C5-044D-47B4-88DE-8631D61E9891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941D4-CDC8-45A3-9779-9EC6851223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5564153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40608-9613-4787-8065-B79CACA3DC79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8C07-A6A9-4430-91C4-719283783D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267028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33F1C-6E40-4528-B067-CF809DC5975D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74F6-679E-4361-AD41-31E3272A6E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45795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7DF06-3FCE-417E-BA56-6601A751C984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867D7-7AE2-4722-B576-E2F604A80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483043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53FF0-9063-48F5-920C-943F05E48E18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937F5-8CC8-4BED-95E4-68CAFCD2E6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5783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21E20-6B97-4E48-B022-8029972F38B9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FBAE4-9CE2-40AD-B03A-345B1E228F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310717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87AD8E6-1E4A-47ED-96E9-D6499DF468F2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13B27F-E5C6-4B8A-9D86-DE2B8711B7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9" r:id="rId1"/>
    <p:sldLayoutId id="2147484770" r:id="rId2"/>
    <p:sldLayoutId id="2147484771" r:id="rId3"/>
    <p:sldLayoutId id="2147484772" r:id="rId4"/>
    <p:sldLayoutId id="2147484773" r:id="rId5"/>
    <p:sldLayoutId id="2147484774" r:id="rId6"/>
    <p:sldLayoutId id="2147484775" r:id="rId7"/>
    <p:sldLayoutId id="2147484776" r:id="rId8"/>
    <p:sldLayoutId id="2147484777" r:id="rId9"/>
    <p:sldLayoutId id="2147484778" r:id="rId10"/>
    <p:sldLayoutId id="2147484779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5381233-1ED5-4E45-8C3E-FED7765E29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80" r:id="rId2"/>
    <p:sldLayoutId id="2147484781" r:id="rId3"/>
    <p:sldLayoutId id="2147484782" r:id="rId4"/>
    <p:sldLayoutId id="2147484783" r:id="rId5"/>
    <p:sldLayoutId id="2147484784" r:id="rId6"/>
    <p:sldLayoutId id="2147484785" r:id="rId7"/>
    <p:sldLayoutId id="2147484786" r:id="rId8"/>
    <p:sldLayoutId id="2147484787" r:id="rId9"/>
    <p:sldLayoutId id="2147484788" r:id="rId10"/>
    <p:sldLayoutId id="2147484789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40B39F-1DA5-41BD-A4FB-D0D2A88AC19B}" type="datetimeFigureOut">
              <a:rPr lang="cs-CZ"/>
              <a:pPr>
                <a:defRPr/>
              </a:pPr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9931C2-32E7-4E20-B3C0-30A7F3F75B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1" r:id="rId1"/>
    <p:sldLayoutId id="2147484792" r:id="rId2"/>
    <p:sldLayoutId id="2147484793" r:id="rId3"/>
    <p:sldLayoutId id="2147484794" r:id="rId4"/>
    <p:sldLayoutId id="2147484795" r:id="rId5"/>
    <p:sldLayoutId id="2147484796" r:id="rId6"/>
    <p:sldLayoutId id="2147484797" r:id="rId7"/>
    <p:sldLayoutId id="2147484798" r:id="rId8"/>
    <p:sldLayoutId id="2147484799" r:id="rId9"/>
    <p:sldLayoutId id="2147484800" r:id="rId10"/>
    <p:sldLayoutId id="2147484801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Digestive_system.svg" TargetMode="External"/><Relationship Id="rId3" Type="http://schemas.openxmlformats.org/officeDocument/2006/relationships/hyperlink" Target="http://cs.wikipedia.org/wiki/Zelenina" TargetMode="External"/><Relationship Id="rId7" Type="http://schemas.openxmlformats.org/officeDocument/2006/relationships/hyperlink" Target="http://cs.wikipedia.org/wiki/Lidsk%C3%A1_v%C3%BD%C5%BEiva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://cs.wikipedia.org/wiki/%C4%8Cokol%C3%A1da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cs.wikipedia.org/wiki/%C5%A0tika_obecn%C3%A1" TargetMode="External"/><Relationship Id="rId11" Type="http://schemas.openxmlformats.org/officeDocument/2006/relationships/hyperlink" Target="http://cs.wikipedia.org/wiki/Soubor:Blue_circle_for_diabetes.svg" TargetMode="External"/><Relationship Id="rId5" Type="http://schemas.openxmlformats.org/officeDocument/2006/relationships/hyperlink" Target="http://cs.wikipedia.org/wiki/Soubor:Floris_Claesz._van_Dyck_001.jpg" TargetMode="External"/><Relationship Id="rId10" Type="http://schemas.openxmlformats.org/officeDocument/2006/relationships/hyperlink" Target="http://cs.wikipedia.org/wiki/Soubor:Mleko.jpg" TargetMode="External"/><Relationship Id="rId4" Type="http://schemas.openxmlformats.org/officeDocument/2006/relationships/hyperlink" Target="http://cs.wikipedia.org/wiki/Ovoce" TargetMode="External"/><Relationship Id="rId9" Type="http://schemas.openxmlformats.org/officeDocument/2006/relationships/hyperlink" Target="http://cs.wikipedia.org/wiki/Soubor:Cheese_platter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3071813"/>
            <a:ext cx="77724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TRÁVICÍ SOUSTAVA</a:t>
            </a:r>
          </a:p>
        </p:txBody>
      </p:sp>
      <p:pic>
        <p:nvPicPr>
          <p:cNvPr id="16387" name="Picture 4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cs-CZ" altLang="cs-CZ">
              <a:latin typeface="Calibri" pitchFamily="34" charset="0"/>
            </a:endParaRPr>
          </a:p>
        </p:txBody>
      </p:sp>
      <p:sp>
        <p:nvSpPr>
          <p:cNvPr id="16389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652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Pří_200_Člověk_Trávicí soustava</a:t>
            </a:r>
            <a:endParaRPr lang="cs-CZ" altLang="cs-CZ" b="1"/>
          </a:p>
          <a:p>
            <a:pPr algn="ctr" eaLnBrk="1" hangingPunct="1"/>
            <a:endParaRPr lang="cs-CZ" altLang="cs-CZ" b="1"/>
          </a:p>
          <a:p>
            <a:pPr algn="ctr" eaLnBrk="1" hangingPunct="1"/>
            <a:r>
              <a:rPr lang="cs-CZ" altLang="cs-CZ" b="1"/>
              <a:t>Autor: Mgr. Zdeňka Krmášková</a:t>
            </a:r>
          </a:p>
          <a:p>
            <a:pPr algn="ctr" eaLnBrk="1" hangingPunct="1"/>
            <a:endParaRPr lang="cs-CZ" altLang="cs-CZ" b="1"/>
          </a:p>
          <a:p>
            <a:pPr algn="ctr" eaLnBrk="1" hangingPunct="1"/>
            <a:r>
              <a:rPr lang="cs-CZ" altLang="cs-CZ"/>
              <a:t>Škola: Základní škola a Mateřská škola Kašava,okres Zlín, příspěvková organizace</a:t>
            </a:r>
          </a:p>
        </p:txBody>
      </p:sp>
      <p:sp>
        <p:nvSpPr>
          <p:cNvPr id="16390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Registrační číslo projektu: CZ.1.07/1.1.38/02.0025</a:t>
            </a:r>
          </a:p>
          <a:p>
            <a:pPr algn="ctr" eaLnBrk="1" hangingPunct="1"/>
            <a:r>
              <a:rPr lang="cs-CZ" altLang="cs-CZ"/>
              <a:t>Název projektu: Modernizace výuky na ZŠ Slušovice, Fryšták, Kašava a Velehrad</a:t>
            </a:r>
          </a:p>
          <a:p>
            <a:pPr algn="ctr" eaLnBrk="1" hangingPunct="1"/>
            <a:r>
              <a:rPr lang="cs-CZ" altLang="cs-CZ" sz="120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Obdélník 2"/>
          <p:cNvSpPr>
            <a:spLocks noChangeArrowheads="1"/>
          </p:cNvSpPr>
          <p:nvPr/>
        </p:nvSpPr>
        <p:spPr bwMode="auto">
          <a:xfrm>
            <a:off x="1785938" y="500063"/>
            <a:ext cx="4749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Pětkrát denně ovoce a zelenina</a:t>
            </a:r>
          </a:p>
        </p:txBody>
      </p:sp>
      <p:sp>
        <p:nvSpPr>
          <p:cNvPr id="25604" name="TextovéPole 3"/>
          <p:cNvSpPr txBox="1">
            <a:spLocks noChangeArrowheads="1"/>
          </p:cNvSpPr>
          <p:nvPr/>
        </p:nvSpPr>
        <p:spPr bwMode="auto">
          <a:xfrm>
            <a:off x="1000125" y="1143000"/>
            <a:ext cx="6215063" cy="369888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Denně bychom měli sníst alespoň 5 porcí ovoce a zeleniny.</a:t>
            </a:r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1000125" y="1714500"/>
            <a:ext cx="6215063" cy="369888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Měli bychom sníst 3 porce zeleniny a 2 porce ovoce.</a:t>
            </a:r>
          </a:p>
        </p:txBody>
      </p:sp>
      <p:sp>
        <p:nvSpPr>
          <p:cNvPr id="25606" name="TextovéPole 5"/>
          <p:cNvSpPr txBox="1">
            <a:spLocks noChangeArrowheads="1"/>
          </p:cNvSpPr>
          <p:nvPr/>
        </p:nvSpPr>
        <p:spPr bwMode="auto">
          <a:xfrm>
            <a:off x="1000125" y="2286000"/>
            <a:ext cx="6215063" cy="923925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Nejvíce vitaminů a minerálních látek najdeme v čerstvém ovoci a zelenině, v celozrnných obilovinách, v kysaném zelí, luštěninách.</a:t>
            </a:r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1000125" y="3429000"/>
            <a:ext cx="6215063" cy="369888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Vitamín B najdeme v ořechách, droždí.</a:t>
            </a:r>
          </a:p>
        </p:txBody>
      </p:sp>
      <p:sp>
        <p:nvSpPr>
          <p:cNvPr id="25608" name="TextovéPole 7"/>
          <p:cNvSpPr txBox="1">
            <a:spLocks noChangeArrowheads="1"/>
          </p:cNvSpPr>
          <p:nvPr/>
        </p:nvSpPr>
        <p:spPr bwMode="auto">
          <a:xfrm>
            <a:off x="1000125" y="4000500"/>
            <a:ext cx="6215063" cy="369888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Vitamín  A obsahuje mrkev.</a:t>
            </a:r>
          </a:p>
        </p:txBody>
      </p:sp>
      <p:sp>
        <p:nvSpPr>
          <p:cNvPr id="25609" name="TextovéPole 8"/>
          <p:cNvSpPr txBox="1">
            <a:spLocks noChangeArrowheads="1"/>
          </p:cNvSpPr>
          <p:nvPr/>
        </p:nvSpPr>
        <p:spPr bwMode="auto">
          <a:xfrm>
            <a:off x="1000125" y="4572000"/>
            <a:ext cx="6215063" cy="646113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Dávní námořníci při dlouhých plavbách měli jen sušené maso a vodu.</a:t>
            </a:r>
          </a:p>
        </p:txBody>
      </p:sp>
      <p:sp>
        <p:nvSpPr>
          <p:cNvPr id="25610" name="TextovéPole 9"/>
          <p:cNvSpPr txBox="1">
            <a:spLocks noChangeArrowheads="1"/>
          </p:cNvSpPr>
          <p:nvPr/>
        </p:nvSpPr>
        <p:spPr bwMode="auto">
          <a:xfrm>
            <a:off x="1000125" y="5357813"/>
            <a:ext cx="6215063" cy="369887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Proto jim začaly padat zuby, vlasy a byli slabí.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bdélník 1"/>
          <p:cNvSpPr>
            <a:spLocks noChangeArrowheads="1"/>
          </p:cNvSpPr>
          <p:nvPr/>
        </p:nvSpPr>
        <p:spPr bwMode="auto">
          <a:xfrm>
            <a:off x="2571750" y="2143125"/>
            <a:ext cx="3857625" cy="369888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Maso je důležitým zdrojem bílkovin.</a:t>
            </a:r>
          </a:p>
        </p:txBody>
      </p:sp>
      <p:pic>
        <p:nvPicPr>
          <p:cNvPr id="26627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428860" y="785794"/>
            <a:ext cx="3623108" cy="461665"/>
          </a:xfrm>
          <a:prstGeom prst="rect">
            <a:avLst/>
          </a:prstGeom>
          <a:solidFill>
            <a:srgbClr val="FF99FF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Zdravá strava obsahuje</a:t>
            </a:r>
          </a:p>
        </p:txBody>
      </p:sp>
      <p:sp>
        <p:nvSpPr>
          <p:cNvPr id="5" name="Obdélník 4"/>
          <p:cNvSpPr/>
          <p:nvPr/>
        </p:nvSpPr>
        <p:spPr>
          <a:xfrm>
            <a:off x="1357313" y="1500188"/>
            <a:ext cx="2390775" cy="36988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Libové drůbeží maso.</a:t>
            </a:r>
          </a:p>
        </p:txBody>
      </p:sp>
      <p:sp>
        <p:nvSpPr>
          <p:cNvPr id="6" name="Obdélník 5"/>
          <p:cNvSpPr/>
          <p:nvPr/>
        </p:nvSpPr>
        <p:spPr>
          <a:xfrm>
            <a:off x="5214938" y="1500188"/>
            <a:ext cx="2143125" cy="36988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Rybí maso.</a:t>
            </a:r>
          </a:p>
        </p:txBody>
      </p:sp>
      <p:pic>
        <p:nvPicPr>
          <p:cNvPr id="7" name="Picture 2" descr="http://upload.wikimedia.org/wikipedia/commons/thumb/0/01/Esox_lucius_Prague_Vltava_1.jpg/300px-Esox_lucius_Prague_Vltava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4786313"/>
            <a:ext cx="34956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285875" y="2928938"/>
            <a:ext cx="6072188" cy="6461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Maso mořských ryb obsahuje zdravé tuky, které ovlivňují fungování mozku, srdce, cév.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285875" y="3857625"/>
            <a:ext cx="6072188" cy="64611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Obsahuje také jód, který podporuje činnost štítné žlázy, která má vliv na vývoj organismu.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28728" y="928670"/>
            <a:ext cx="4560864" cy="461665"/>
          </a:xfrm>
          <a:prstGeom prst="rect">
            <a:avLst/>
          </a:prstGeom>
          <a:ln>
            <a:solidFill>
              <a:srgbClr val="FF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Pro zdraví člověka je důležité: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1714500" y="1857375"/>
            <a:ext cx="1785938" cy="369888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složení potravy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1714500" y="2571750"/>
            <a:ext cx="1785938" cy="369888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její množství </a:t>
            </a: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714500" y="3286125"/>
            <a:ext cx="1787525" cy="369888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její pravidelnost</a:t>
            </a:r>
          </a:p>
        </p:txBody>
      </p:sp>
      <p:pic>
        <p:nvPicPr>
          <p:cNvPr id="6" name="Picture 2" descr="Soubor:Rueda de los aliment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785938"/>
            <a:ext cx="485775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8" descr="OPVK_hor_zakladni_logolink_RGB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6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ovéPole 1"/>
          <p:cNvSpPr txBox="1">
            <a:spLocks noChangeArrowheads="1"/>
          </p:cNvSpPr>
          <p:nvPr/>
        </p:nvSpPr>
        <p:spPr bwMode="auto">
          <a:xfrm>
            <a:off x="1571625" y="500063"/>
            <a:ext cx="4286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 b="1"/>
              <a:t>Potravinová pyramida</a:t>
            </a:r>
          </a:p>
        </p:txBody>
      </p:sp>
      <p:sp>
        <p:nvSpPr>
          <p:cNvPr id="28675" name="TextovéPole 2"/>
          <p:cNvSpPr txBox="1">
            <a:spLocks noChangeArrowheads="1"/>
          </p:cNvSpPr>
          <p:nvPr/>
        </p:nvSpPr>
        <p:spPr bwMode="auto">
          <a:xfrm>
            <a:off x="1571625" y="1285875"/>
            <a:ext cx="5357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Naše strava by měla být v průběhu dne pestrá. Denně bychom měli sníst:</a:t>
            </a:r>
          </a:p>
        </p:txBody>
      </p:sp>
      <p:sp>
        <p:nvSpPr>
          <p:cNvPr id="28676" name="TextovéPole 3"/>
          <p:cNvSpPr txBox="1">
            <a:spLocks noChangeArrowheads="1"/>
          </p:cNvSpPr>
          <p:nvPr/>
        </p:nvSpPr>
        <p:spPr bwMode="auto">
          <a:xfrm>
            <a:off x="1714500" y="2071688"/>
            <a:ext cx="2786063" cy="36988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5 – 6 porcí obilovin</a:t>
            </a:r>
          </a:p>
        </p:txBody>
      </p:sp>
      <p:sp>
        <p:nvSpPr>
          <p:cNvPr id="28677" name="TextovéPole 4"/>
          <p:cNvSpPr txBox="1">
            <a:spLocks noChangeArrowheads="1"/>
          </p:cNvSpPr>
          <p:nvPr/>
        </p:nvSpPr>
        <p:spPr bwMode="auto">
          <a:xfrm>
            <a:off x="1714500" y="2714625"/>
            <a:ext cx="2843213" cy="369888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5 porcí ovoce a zeleniny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14500" y="3357563"/>
            <a:ext cx="2857500" cy="3698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2 porce mléčných výrobků</a:t>
            </a:r>
          </a:p>
        </p:txBody>
      </p:sp>
      <p:sp>
        <p:nvSpPr>
          <p:cNvPr id="28679" name="TextovéPole 6"/>
          <p:cNvSpPr txBox="1">
            <a:spLocks noChangeArrowheads="1"/>
          </p:cNvSpPr>
          <p:nvPr/>
        </p:nvSpPr>
        <p:spPr bwMode="auto">
          <a:xfrm>
            <a:off x="1714500" y="4000500"/>
            <a:ext cx="2857500" cy="646113"/>
          </a:xfrm>
          <a:prstGeom prst="rect">
            <a:avLst/>
          </a:prstGeom>
          <a:solidFill>
            <a:srgbClr val="99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1 porci luštěnin nebo masa.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714500" y="4857750"/>
            <a:ext cx="5072063" cy="646113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Určitě bychom měli snížit počet porcí sladkých</a:t>
            </a:r>
          </a:p>
          <a:p>
            <a:pPr>
              <a:defRPr/>
            </a:pPr>
            <a:r>
              <a:rPr lang="cs-CZ" dirty="0"/>
              <a:t> a slaných potravin.</a:t>
            </a:r>
          </a:p>
        </p:txBody>
      </p:sp>
      <p:pic>
        <p:nvPicPr>
          <p:cNvPr id="28681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14500" y="571500"/>
            <a:ext cx="4071938" cy="4619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/>
              <a:t>Mléko a mléčné výrobky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00125" y="1285875"/>
            <a:ext cx="5929313" cy="64611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Tělo roste díky vápníku a bílkovinám. Z bílkovin tělo buduje svaly a vápníkem zpevňuje kosti a zuby.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00125" y="2214563"/>
            <a:ext cx="6000750" cy="36988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Nemusíme konzumovat jenom mléko.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000125" y="2857500"/>
            <a:ext cx="6072188" cy="369888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Můžeme si vybrat jogurt, tvaroh, sýry.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0125" y="3571875"/>
            <a:ext cx="6000750" cy="92392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Sýry se vyrábějí sražením mléka a odstředěním tekutiny - syrovátky. Proto obsahují málo vody a velké množství bílkovin  a vápníku.</a:t>
            </a:r>
          </a:p>
        </p:txBody>
      </p:sp>
      <p:pic>
        <p:nvPicPr>
          <p:cNvPr id="29703" name="Picture 2" descr="http://upload.wikimedia.org/wikipedia/commons/thumb/a/a8/Cheese_platter.jpg/300px-Cheese_plat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4714875"/>
            <a:ext cx="28575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4" descr="http://upload.wikimedia.org/wikipedia/commons/thumb/a/a0/Mleko.jpg/220px-Mlek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0713" y="4143375"/>
            <a:ext cx="1982787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8" descr="OPVK_hor_zakladni_logolink_RGB_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85787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bdélník 1"/>
          <p:cNvSpPr>
            <a:spLocks noChangeArrowheads="1"/>
          </p:cNvSpPr>
          <p:nvPr/>
        </p:nvSpPr>
        <p:spPr bwMode="auto">
          <a:xfrm>
            <a:off x="2285984" y="1214422"/>
            <a:ext cx="4572032" cy="64611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Zdravý člověk může vydržet bez  potravy přibližně 40 dnů.</a:t>
            </a:r>
          </a:p>
        </p:txBody>
      </p:sp>
      <p:sp>
        <p:nvSpPr>
          <p:cNvPr id="26627" name="Obdélník 2"/>
          <p:cNvSpPr>
            <a:spLocks noChangeArrowheads="1"/>
          </p:cNvSpPr>
          <p:nvPr/>
        </p:nvSpPr>
        <p:spPr bwMode="auto">
          <a:xfrm>
            <a:off x="2285984" y="2143116"/>
            <a:ext cx="4572033" cy="64611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Hladověním může být zdraví člověka ohroženo již dříve.</a:t>
            </a:r>
          </a:p>
        </p:txBody>
      </p:sp>
      <p:pic>
        <p:nvPicPr>
          <p:cNvPr id="30728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2250282" y="3000372"/>
            <a:ext cx="4643437" cy="64611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Člověk by měl denně pravidelně jíst (4 - 6 x denně v menších porcích).</a:t>
            </a:r>
          </a:p>
        </p:txBody>
      </p:sp>
      <p:sp>
        <p:nvSpPr>
          <p:cNvPr id="26630" name="TextovéPole 6"/>
          <p:cNvSpPr txBox="1">
            <a:spLocks noChangeArrowheads="1"/>
          </p:cNvSpPr>
          <p:nvPr/>
        </p:nvSpPr>
        <p:spPr bwMode="auto">
          <a:xfrm>
            <a:off x="2250265" y="3929066"/>
            <a:ext cx="4643470" cy="6461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Člověk si má hlídat pitný režim – denně vypít asi 2 l tekutin. </a:t>
            </a:r>
          </a:p>
        </p:txBody>
      </p:sp>
      <p:sp>
        <p:nvSpPr>
          <p:cNvPr id="26631" name="TextovéPole 7"/>
          <p:cNvSpPr txBox="1">
            <a:spLocks noChangeArrowheads="1"/>
          </p:cNvSpPr>
          <p:nvPr/>
        </p:nvSpPr>
        <p:spPr bwMode="auto">
          <a:xfrm>
            <a:off x="2250265" y="4857760"/>
            <a:ext cx="4643470" cy="92392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Člověk by měl zařazovat do jídelníčku potraviny bohaté na vlákninu (celozrnné výrobky, luštěniny, ovoce, zelenina).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643042" y="357166"/>
            <a:ext cx="4572032" cy="461665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endParaRPr lang="cs-CZ" sz="24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Soubor: Digestive system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5550" y="857250"/>
            <a:ext cx="4152900" cy="5715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2627313" y="260350"/>
            <a:ext cx="3889375" cy="3698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Doplň názvy částí trávicí soustavy: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23850" y="908050"/>
            <a:ext cx="1368425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dutina ústní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71550" y="1557338"/>
            <a:ext cx="720725" cy="3683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hltan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550" y="2205038"/>
            <a:ext cx="720725" cy="369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jazyk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4213" y="2781300"/>
            <a:ext cx="1008062" cy="3683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žaludek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971550" y="3429000"/>
            <a:ext cx="720725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jícen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42988" y="4076700"/>
            <a:ext cx="649287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játra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55650" y="4724400"/>
            <a:ext cx="936625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žlučník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451725" y="908050"/>
            <a:ext cx="1441450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tlusté střevo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380288" y="1628775"/>
            <a:ext cx="1512887" cy="3698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tenké střevo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451725" y="2349500"/>
            <a:ext cx="1441450" cy="3683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slepé střevo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740650" y="3068638"/>
            <a:ext cx="1152525" cy="369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konečník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308850" y="3789363"/>
            <a:ext cx="1584325" cy="3683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slinivka břišní</a:t>
            </a:r>
          </a:p>
        </p:txBody>
      </p:sp>
      <p:pic>
        <p:nvPicPr>
          <p:cNvPr id="31760" name="Picture 8" descr="OPVK_hor_zakladni_logolink_RGB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949950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ovéPole 3"/>
          <p:cNvSpPr txBox="1">
            <a:spLocks noChangeArrowheads="1"/>
          </p:cNvSpPr>
          <p:nvPr/>
        </p:nvSpPr>
        <p:spPr bwMode="auto">
          <a:xfrm>
            <a:off x="2786063" y="214313"/>
            <a:ext cx="3571875" cy="4619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dirty="0"/>
              <a:t>Trávicí soustava - řešení</a:t>
            </a:r>
          </a:p>
        </p:txBody>
      </p:sp>
      <p:pic>
        <p:nvPicPr>
          <p:cNvPr id="32772" name="Picture 4" descr="Soubor: Digestive system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857250"/>
            <a:ext cx="41529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571625" y="1071563"/>
            <a:ext cx="1571625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Dutina ústní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86375" y="857250"/>
            <a:ext cx="1428750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Hltan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286375" y="1285875"/>
            <a:ext cx="1428750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Jazyk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286375" y="2000250"/>
            <a:ext cx="1428750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Jícen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286375" y="2571750"/>
            <a:ext cx="1428750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Žaludek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286375" y="3500438"/>
            <a:ext cx="1428750" cy="646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Slinivka břišní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571625" y="4286250"/>
            <a:ext cx="1571625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Tlusté střevo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357813" y="5500688"/>
            <a:ext cx="1143000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Konečník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547813" y="2636838"/>
            <a:ext cx="1571625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Játra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571625" y="3714750"/>
            <a:ext cx="1571625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Žlučník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286375" y="4286250"/>
            <a:ext cx="1500188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Tenké střevo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571625" y="5500688"/>
            <a:ext cx="1571625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Slepé střevo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357438" y="333375"/>
            <a:ext cx="4429125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Rozděl potraviny do skupin podle původu: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71550" y="1700213"/>
            <a:ext cx="1944688" cy="36988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Rostlinný původ: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227763" y="1700213"/>
            <a:ext cx="1944687" cy="36988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Živočišný původ:</a:t>
            </a:r>
          </a:p>
        </p:txBody>
      </p:sp>
      <p:sp>
        <p:nvSpPr>
          <p:cNvPr id="33798" name="TextovéPole 5"/>
          <p:cNvSpPr txBox="1">
            <a:spLocks noChangeArrowheads="1"/>
          </p:cNvSpPr>
          <p:nvPr/>
        </p:nvSpPr>
        <p:spPr bwMode="auto">
          <a:xfrm>
            <a:off x="971550" y="908050"/>
            <a:ext cx="7200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Banán, tavený sýr, šunka, rohlík, ovocný mošt, vejce, ananas, jogurt, rajče, máslo, sádlo, pomeranč, jablko, losos, rýže, luštěniny, okurek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03350" y="3357563"/>
            <a:ext cx="6337300" cy="368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Pozorně si přečti dvojice jídel. Vyber ta, která jsou zdravější. </a:t>
            </a:r>
          </a:p>
        </p:txBody>
      </p:sp>
      <p:sp>
        <p:nvSpPr>
          <p:cNvPr id="33800" name="TextovéPole 7"/>
          <p:cNvSpPr txBox="1">
            <a:spLocks noChangeArrowheads="1"/>
          </p:cNvSpPr>
          <p:nvPr/>
        </p:nvSpPr>
        <p:spPr bwMode="auto">
          <a:xfrm>
            <a:off x="971550" y="4076700"/>
            <a:ext cx="381635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čerstvá zelenina – vařená zelenina</a:t>
            </a:r>
          </a:p>
        </p:txBody>
      </p:sp>
      <p:sp>
        <p:nvSpPr>
          <p:cNvPr id="33801" name="TextovéPole 8"/>
          <p:cNvSpPr txBox="1">
            <a:spLocks noChangeArrowheads="1"/>
          </p:cNvSpPr>
          <p:nvPr/>
        </p:nvSpPr>
        <p:spPr bwMode="auto">
          <a:xfrm>
            <a:off x="971550" y="4652963"/>
            <a:ext cx="2879725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tmavý chléb – bílé pečivo</a:t>
            </a:r>
          </a:p>
        </p:txBody>
      </p:sp>
      <p:sp>
        <p:nvSpPr>
          <p:cNvPr id="33802" name="TextovéPole 9"/>
          <p:cNvSpPr txBox="1">
            <a:spLocks noChangeArrowheads="1"/>
          </p:cNvSpPr>
          <p:nvPr/>
        </p:nvSpPr>
        <p:spPr bwMode="auto">
          <a:xfrm>
            <a:off x="6372225" y="4652963"/>
            <a:ext cx="1800225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uzeniny - sýry</a:t>
            </a:r>
          </a:p>
        </p:txBody>
      </p:sp>
      <p:sp>
        <p:nvSpPr>
          <p:cNvPr id="33803" name="TextovéPole 10"/>
          <p:cNvSpPr txBox="1">
            <a:spLocks noChangeArrowheads="1"/>
          </p:cNvSpPr>
          <p:nvPr/>
        </p:nvSpPr>
        <p:spPr bwMode="auto">
          <a:xfrm>
            <a:off x="5940425" y="4076700"/>
            <a:ext cx="2232025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brambory - knedlíky</a:t>
            </a:r>
          </a:p>
        </p:txBody>
      </p:sp>
      <p:sp>
        <p:nvSpPr>
          <p:cNvPr id="33804" name="TextovéPole 11"/>
          <p:cNvSpPr txBox="1">
            <a:spLocks noChangeArrowheads="1"/>
          </p:cNvSpPr>
          <p:nvPr/>
        </p:nvSpPr>
        <p:spPr bwMode="auto">
          <a:xfrm>
            <a:off x="6372225" y="5157788"/>
            <a:ext cx="1800225" cy="368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med - čokoláda</a:t>
            </a:r>
          </a:p>
        </p:txBody>
      </p:sp>
      <p:sp>
        <p:nvSpPr>
          <p:cNvPr id="33805" name="TextovéPole 12"/>
          <p:cNvSpPr txBox="1">
            <a:spLocks noChangeArrowheads="1"/>
          </p:cNvSpPr>
          <p:nvPr/>
        </p:nvSpPr>
        <p:spPr bwMode="auto">
          <a:xfrm>
            <a:off x="971550" y="5229225"/>
            <a:ext cx="2879725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kompot – čerstvé ovoce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403350" y="333375"/>
            <a:ext cx="5383213" cy="369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FF0000"/>
                </a:solidFill>
              </a:rPr>
              <a:t>ŘEŠENÍ</a:t>
            </a:r>
            <a:r>
              <a:rPr lang="cs-CZ" dirty="0"/>
              <a:t>:Rozděl potraviny do skupin podle původu: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71550" y="1700213"/>
            <a:ext cx="1944688" cy="36988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Rostlinný původ: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219700" y="1700213"/>
            <a:ext cx="1944688" cy="369887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Živočišný původ:</a:t>
            </a:r>
          </a:p>
        </p:txBody>
      </p:sp>
      <p:sp>
        <p:nvSpPr>
          <p:cNvPr id="34822" name="TextovéPole 5"/>
          <p:cNvSpPr txBox="1">
            <a:spLocks noChangeArrowheads="1"/>
          </p:cNvSpPr>
          <p:nvPr/>
        </p:nvSpPr>
        <p:spPr bwMode="auto">
          <a:xfrm>
            <a:off x="971550" y="908050"/>
            <a:ext cx="7200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Banán, tavený sýr, šunka, rohlík, ovocný mošt, vejce, ananas, jogurt, rajče, máslo, sádlo, pomeranč, jablko, losos, rýže, luštěniny, okurek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403350" y="3357563"/>
            <a:ext cx="6337300" cy="368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Pozorně si přečti dvojice jídel. Vyber ta, která jsou zdravější. </a:t>
            </a:r>
          </a:p>
        </p:txBody>
      </p:sp>
      <p:sp>
        <p:nvSpPr>
          <p:cNvPr id="34824" name="TextovéPole 7"/>
          <p:cNvSpPr txBox="1">
            <a:spLocks noChangeArrowheads="1"/>
          </p:cNvSpPr>
          <p:nvPr/>
        </p:nvSpPr>
        <p:spPr bwMode="auto">
          <a:xfrm>
            <a:off x="971550" y="4076700"/>
            <a:ext cx="381635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čerstvá zelenina </a:t>
            </a:r>
            <a:r>
              <a:rPr lang="cs-CZ" altLang="cs-CZ"/>
              <a:t>– vařená zelenina</a:t>
            </a:r>
          </a:p>
        </p:txBody>
      </p:sp>
      <p:sp>
        <p:nvSpPr>
          <p:cNvPr id="34825" name="TextovéPole 8"/>
          <p:cNvSpPr txBox="1">
            <a:spLocks noChangeArrowheads="1"/>
          </p:cNvSpPr>
          <p:nvPr/>
        </p:nvSpPr>
        <p:spPr bwMode="auto">
          <a:xfrm>
            <a:off x="971550" y="4652963"/>
            <a:ext cx="2879725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tmavý chléb </a:t>
            </a:r>
            <a:r>
              <a:rPr lang="cs-CZ" altLang="cs-CZ"/>
              <a:t>– bílé pečivo</a:t>
            </a:r>
          </a:p>
        </p:txBody>
      </p:sp>
      <p:sp>
        <p:nvSpPr>
          <p:cNvPr id="34826" name="TextovéPole 9"/>
          <p:cNvSpPr txBox="1">
            <a:spLocks noChangeArrowheads="1"/>
          </p:cNvSpPr>
          <p:nvPr/>
        </p:nvSpPr>
        <p:spPr bwMode="auto">
          <a:xfrm>
            <a:off x="6372225" y="4652963"/>
            <a:ext cx="1800225" cy="3698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uzeniny - </a:t>
            </a:r>
            <a:r>
              <a:rPr lang="cs-CZ" altLang="cs-CZ">
                <a:solidFill>
                  <a:srgbClr val="FF0000"/>
                </a:solidFill>
              </a:rPr>
              <a:t>sýry</a:t>
            </a:r>
          </a:p>
        </p:txBody>
      </p:sp>
      <p:sp>
        <p:nvSpPr>
          <p:cNvPr id="34827" name="TextovéPole 10"/>
          <p:cNvSpPr txBox="1">
            <a:spLocks noChangeArrowheads="1"/>
          </p:cNvSpPr>
          <p:nvPr/>
        </p:nvSpPr>
        <p:spPr bwMode="auto">
          <a:xfrm>
            <a:off x="5940425" y="4076700"/>
            <a:ext cx="2232025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brambory</a:t>
            </a:r>
            <a:r>
              <a:rPr lang="cs-CZ" altLang="cs-CZ"/>
              <a:t> - knedlíky</a:t>
            </a:r>
          </a:p>
        </p:txBody>
      </p:sp>
      <p:sp>
        <p:nvSpPr>
          <p:cNvPr id="34828" name="TextovéPole 11"/>
          <p:cNvSpPr txBox="1">
            <a:spLocks noChangeArrowheads="1"/>
          </p:cNvSpPr>
          <p:nvPr/>
        </p:nvSpPr>
        <p:spPr bwMode="auto">
          <a:xfrm>
            <a:off x="6372225" y="5157788"/>
            <a:ext cx="1800225" cy="3683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med </a:t>
            </a:r>
            <a:r>
              <a:rPr lang="cs-CZ" altLang="cs-CZ"/>
              <a:t>- čokoláda</a:t>
            </a:r>
          </a:p>
        </p:txBody>
      </p:sp>
      <p:sp>
        <p:nvSpPr>
          <p:cNvPr id="34829" name="TextovéPole 12"/>
          <p:cNvSpPr txBox="1">
            <a:spLocks noChangeArrowheads="1"/>
          </p:cNvSpPr>
          <p:nvPr/>
        </p:nvSpPr>
        <p:spPr bwMode="auto">
          <a:xfrm>
            <a:off x="971550" y="5229225"/>
            <a:ext cx="2879725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kompot – </a:t>
            </a:r>
            <a:r>
              <a:rPr lang="cs-CZ" altLang="cs-CZ">
                <a:solidFill>
                  <a:srgbClr val="FF0000"/>
                </a:solidFill>
              </a:rPr>
              <a:t>čerstvé ovoce</a:t>
            </a:r>
          </a:p>
        </p:txBody>
      </p:sp>
      <p:sp>
        <p:nvSpPr>
          <p:cNvPr id="34830" name="TextovéPole 13"/>
          <p:cNvSpPr txBox="1">
            <a:spLocks noChangeArrowheads="1"/>
          </p:cNvSpPr>
          <p:nvPr/>
        </p:nvSpPr>
        <p:spPr bwMode="auto">
          <a:xfrm>
            <a:off x="468313" y="2205038"/>
            <a:ext cx="33829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Banán, rohlík, ovocný mošt, ananas, rajče, pomeranč, jablko, rýže, luštěniny, okurek</a:t>
            </a:r>
          </a:p>
        </p:txBody>
      </p:sp>
      <p:sp>
        <p:nvSpPr>
          <p:cNvPr id="34831" name="TextovéPole 14"/>
          <p:cNvSpPr txBox="1">
            <a:spLocks noChangeArrowheads="1"/>
          </p:cNvSpPr>
          <p:nvPr/>
        </p:nvSpPr>
        <p:spPr bwMode="auto">
          <a:xfrm>
            <a:off x="4932363" y="2205038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Tavený sýr, šunka, vejce, jogurt,máslo, sádlo, losos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17411" name="Picture 3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cs-CZ" altLang="cs-CZ">
              <a:latin typeface="Calibri" pitchFamily="34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203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8000" rIns="738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Digitální učební materiál je určen pro seznámení žáků s trávicí soustavou člověka.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Materiál rozvíjí nově získané vědomosti a dovednosti žáků.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Je určen pro předmět přírodověda v 5. ročníku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altLang="cs-CZ"/>
              <a:t>Tento materiál vznikl ze zápisů autora jako doplňující materiál k učebnici: </a:t>
            </a:r>
            <a:r>
              <a:rPr lang="cs-CZ" altLang="cs-CZ" i="1"/>
              <a:t>Přírodověda pro 5. ročník základní školy</a:t>
            </a:r>
            <a:r>
              <a:rPr lang="cs-CZ" altLang="cs-CZ"/>
              <a:t>. Praha2: SPN- pedagogické nakladatelství, akciová společnost, 2004. ISBN 80-7235-258-X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23850" y="1557338"/>
          <a:ext cx="3816350" cy="3357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044"/>
                <a:gridCol w="530727"/>
                <a:gridCol w="423361"/>
                <a:gridCol w="477044"/>
                <a:gridCol w="477044"/>
                <a:gridCol w="477044"/>
                <a:gridCol w="477044"/>
                <a:gridCol w="477044"/>
              </a:tblGrid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Y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É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Č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É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Ř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Ž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Ý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U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Č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Ý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H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G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Á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Ř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Y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Í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</a:tbl>
          </a:graphicData>
        </a:graphic>
      </p:graphicFrame>
      <p:sp>
        <p:nvSpPr>
          <p:cNvPr id="35926" name="TextovéPole 6"/>
          <p:cNvSpPr txBox="1">
            <a:spLocks noChangeArrowheads="1"/>
          </p:cNvSpPr>
          <p:nvPr/>
        </p:nvSpPr>
        <p:spPr bwMode="auto">
          <a:xfrm>
            <a:off x="1619250" y="404813"/>
            <a:ext cx="568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Vyhledej v osmisměrce názvy jídel a sestav jídelníček. Ze zbylých písmen sestav slovo tajenky. </a:t>
            </a:r>
          </a:p>
        </p:txBody>
      </p:sp>
      <p:sp>
        <p:nvSpPr>
          <p:cNvPr id="35927" name="TextovéPole 7"/>
          <p:cNvSpPr txBox="1">
            <a:spLocks noChangeArrowheads="1"/>
          </p:cNvSpPr>
          <p:nvPr/>
        </p:nvSpPr>
        <p:spPr bwMode="auto">
          <a:xfrm>
            <a:off x="5940425" y="1484313"/>
            <a:ext cx="1368425" cy="36988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Jídelníček:</a:t>
            </a:r>
          </a:p>
        </p:txBody>
      </p:sp>
      <p:sp>
        <p:nvSpPr>
          <p:cNvPr id="35928" name="TextovéPole 8"/>
          <p:cNvSpPr txBox="1">
            <a:spLocks noChangeArrowheads="1"/>
          </p:cNvSpPr>
          <p:nvPr/>
        </p:nvSpPr>
        <p:spPr bwMode="auto">
          <a:xfrm>
            <a:off x="4643438" y="2276475"/>
            <a:ext cx="410527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Snídaně:_______________________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Přesnídávka:____________________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Oběd:_________________________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Svačina:_______________________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Večeře:________________________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23850" y="1557338"/>
          <a:ext cx="3816350" cy="3357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044"/>
                <a:gridCol w="530727"/>
                <a:gridCol w="423361"/>
                <a:gridCol w="477044"/>
                <a:gridCol w="477044"/>
                <a:gridCol w="477044"/>
                <a:gridCol w="477044"/>
                <a:gridCol w="477044"/>
              </a:tblGrid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Y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É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Č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É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Ř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Ž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Ý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U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Č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Ý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H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G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Á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Ř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Y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Í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  <a:tr h="419695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5712" marB="45712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38" marR="91438" marT="45712" marB="45712"/>
                </a:tc>
              </a:tr>
            </a:tbl>
          </a:graphicData>
        </a:graphic>
      </p:graphicFrame>
      <p:sp>
        <p:nvSpPr>
          <p:cNvPr id="36950" name="TextovéPole 6"/>
          <p:cNvSpPr txBox="1">
            <a:spLocks noChangeArrowheads="1"/>
          </p:cNvSpPr>
          <p:nvPr/>
        </p:nvSpPr>
        <p:spPr bwMode="auto">
          <a:xfrm>
            <a:off x="1619250" y="404813"/>
            <a:ext cx="568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ŘEŠENÍ: </a:t>
            </a:r>
            <a:r>
              <a:rPr lang="cs-CZ" altLang="cs-CZ"/>
              <a:t>Vyhledej v osmisměrce názvy jídel a sestav jídelníček. Ze zbylých písmen sestav slovo tajenky. </a:t>
            </a:r>
          </a:p>
        </p:txBody>
      </p:sp>
      <p:sp>
        <p:nvSpPr>
          <p:cNvPr id="36951" name="TextovéPole 7"/>
          <p:cNvSpPr txBox="1">
            <a:spLocks noChangeArrowheads="1"/>
          </p:cNvSpPr>
          <p:nvPr/>
        </p:nvSpPr>
        <p:spPr bwMode="auto">
          <a:xfrm>
            <a:off x="5940425" y="1484313"/>
            <a:ext cx="1368425" cy="369887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Jídelníček:</a:t>
            </a:r>
          </a:p>
        </p:txBody>
      </p:sp>
      <p:sp>
        <p:nvSpPr>
          <p:cNvPr id="36952" name="TextovéPole 8"/>
          <p:cNvSpPr txBox="1">
            <a:spLocks noChangeArrowheads="1"/>
          </p:cNvSpPr>
          <p:nvPr/>
        </p:nvSpPr>
        <p:spPr bwMode="auto">
          <a:xfrm>
            <a:off x="4572000" y="2205038"/>
            <a:ext cx="4105275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Snídaně: mléko,  sýr, rohlík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Přesnídávka: jablko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Oběd:polévka, rýže, kuře, salát, čaj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Svačina: jogurt, rohlík, čaj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Večeře: brambory, ryba, salát, čaj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395288" y="1844675"/>
            <a:ext cx="345598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H="1">
            <a:off x="900113" y="2276475"/>
            <a:ext cx="295116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468313" y="4797425"/>
            <a:ext cx="2590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3995738" y="2492375"/>
            <a:ext cx="0" cy="23050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3419475" y="2492375"/>
            <a:ext cx="0" cy="13684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1476375" y="2492375"/>
            <a:ext cx="2016125" cy="18002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V="1">
            <a:off x="468313" y="2636838"/>
            <a:ext cx="2447925" cy="21605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611188" y="2205038"/>
            <a:ext cx="0" cy="18002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 flipV="1">
            <a:off x="1042988" y="2852738"/>
            <a:ext cx="0" cy="108108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flipH="1" flipV="1">
            <a:off x="1042988" y="2492375"/>
            <a:ext cx="1512887" cy="13684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/>
          <p:nvPr/>
        </p:nvCxnSpPr>
        <p:spPr>
          <a:xfrm flipH="1">
            <a:off x="1403350" y="4365625"/>
            <a:ext cx="151288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/>
          <p:nvPr/>
        </p:nvCxnSpPr>
        <p:spPr>
          <a:xfrm flipH="1">
            <a:off x="1476375" y="2636838"/>
            <a:ext cx="1008063" cy="863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3850" y="1844675"/>
          <a:ext cx="4445000" cy="2952750"/>
        </p:xfrm>
        <a:graphic>
          <a:graphicData uri="http://schemas.openxmlformats.org/drawingml/2006/table">
            <a:tbl>
              <a:tblPr/>
              <a:tblGrid>
                <a:gridCol w="4445000"/>
              </a:tblGrid>
              <a:tr h="57614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Důležitým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zdrojem bílkovin je …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14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Nevstřebané zbytky potravy přecházejí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do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Nemoc z nadbytku cukru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99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Tekutina,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díky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které se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látky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 potravě začnou štěpit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11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Potrava se do žaludku dostává přes …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11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Součást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stravy,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která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je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zdrojem vitamínů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716463" y="2060575"/>
          <a:ext cx="3959225" cy="2808288"/>
        </p:xfrm>
        <a:graphic>
          <a:graphicData uri="http://schemas.openxmlformats.org/drawingml/2006/table">
            <a:tbl>
              <a:tblPr/>
              <a:tblGrid>
                <a:gridCol w="255434"/>
                <a:gridCol w="255434"/>
                <a:gridCol w="255434"/>
                <a:gridCol w="255434"/>
                <a:gridCol w="255434"/>
                <a:gridCol w="255434"/>
                <a:gridCol w="255434"/>
                <a:gridCol w="255434"/>
                <a:gridCol w="239470"/>
                <a:gridCol w="239470"/>
                <a:gridCol w="239470"/>
                <a:gridCol w="239470"/>
                <a:gridCol w="239470"/>
                <a:gridCol w="239470"/>
                <a:gridCol w="239470"/>
                <a:gridCol w="239470"/>
              </a:tblGrid>
              <a:tr h="468048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4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Ř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48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48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48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48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8020" name="TextovéPole 4"/>
          <p:cNvSpPr txBox="1">
            <a:spLocks noChangeArrowheads="1"/>
          </p:cNvSpPr>
          <p:nvPr/>
        </p:nvSpPr>
        <p:spPr bwMode="auto">
          <a:xfrm>
            <a:off x="1979613" y="1125538"/>
            <a:ext cx="5184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Vylušti tajenku a řekni, co ten pojem znamená.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592931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323850" y="1844675"/>
          <a:ext cx="4445000" cy="2952750"/>
        </p:xfrm>
        <a:graphic>
          <a:graphicData uri="http://schemas.openxmlformats.org/drawingml/2006/table">
            <a:tbl>
              <a:tblPr/>
              <a:tblGrid>
                <a:gridCol w="4445000"/>
              </a:tblGrid>
              <a:tr h="57614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Důležitým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zdrojem bílkovin je …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146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Nevstřebané zbytky potravy přecházejí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do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243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Nemoc z nadbytku cukru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599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Tekutina,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díky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které se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látky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 potravě začnou štěpit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110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Potrava se do žaludku dostává přes …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11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Součást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stravy,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která</a:t>
                      </a:r>
                      <a:r>
                        <a:rPr lang="cs-CZ" sz="18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je 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zdrojem vitamínů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4716463" y="2060575"/>
          <a:ext cx="3959225" cy="2808288"/>
        </p:xfrm>
        <a:graphic>
          <a:graphicData uri="http://schemas.openxmlformats.org/drawingml/2006/table">
            <a:tbl>
              <a:tblPr/>
              <a:tblGrid>
                <a:gridCol w="255434"/>
                <a:gridCol w="255434"/>
                <a:gridCol w="255434"/>
                <a:gridCol w="255434"/>
                <a:gridCol w="255434"/>
                <a:gridCol w="255434"/>
                <a:gridCol w="255434"/>
                <a:gridCol w="255434"/>
                <a:gridCol w="239470"/>
                <a:gridCol w="239470"/>
                <a:gridCol w="239470"/>
                <a:gridCol w="239470"/>
                <a:gridCol w="239470"/>
                <a:gridCol w="239470"/>
                <a:gridCol w="239470"/>
                <a:gridCol w="239470"/>
              </a:tblGrid>
              <a:tr h="468048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48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É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Ř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48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U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K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48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Y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48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48"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</a:t>
                      </a: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2" marR="9522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9044" name="TextovéPole 4"/>
          <p:cNvSpPr txBox="1">
            <a:spLocks noChangeArrowheads="1"/>
          </p:cNvSpPr>
          <p:nvPr/>
        </p:nvSpPr>
        <p:spPr bwMode="auto">
          <a:xfrm>
            <a:off x="1979613" y="1125538"/>
            <a:ext cx="5184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ŘEŠENÍ</a:t>
            </a:r>
            <a:r>
              <a:rPr lang="cs-CZ" altLang="cs-CZ"/>
              <a:t>:Tajenka zní: </a:t>
            </a:r>
            <a:r>
              <a:rPr lang="cs-CZ" altLang="cs-CZ">
                <a:solidFill>
                  <a:srgbClr val="FF0000"/>
                </a:solidFill>
              </a:rPr>
              <a:t>SOUSTO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bdélník 1"/>
          <p:cNvSpPr>
            <a:spLocks noChangeArrowheads="1"/>
          </p:cNvSpPr>
          <p:nvPr/>
        </p:nvSpPr>
        <p:spPr bwMode="auto">
          <a:xfrm>
            <a:off x="928688" y="1143000"/>
            <a:ext cx="7358062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cs-CZ" altLang="cs-CZ" sz="1400"/>
              <a:t>Čokoláda.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2005, 9.12.2012 [cit. 2012-12-27]. Dostupné z: </a:t>
            </a:r>
            <a:r>
              <a:rPr lang="cs-CZ" altLang="cs-CZ" sz="1400">
                <a:hlinkClick r:id="rId2"/>
              </a:rPr>
              <a:t>http://cs.wikipedia.org/wiki/%C4%8Cokol%C3%A1da</a:t>
            </a:r>
            <a:endParaRPr lang="cs-CZ" altLang="cs-CZ" sz="14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400"/>
              <a:t>Zelenina.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2004, 17.12.2012 [cit. 2012-12-27]. Dostupné z: </a:t>
            </a:r>
            <a:r>
              <a:rPr lang="cs-CZ" altLang="cs-CZ" sz="1400">
                <a:hlinkClick r:id="rId3"/>
              </a:rPr>
              <a:t>http://cs.wikipedia.org/wiki/Zelenina</a:t>
            </a:r>
            <a:endParaRPr lang="cs-CZ" altLang="cs-CZ" sz="1400"/>
          </a:p>
          <a:p>
            <a:pPr eaLnBrk="1" hangingPunct="1">
              <a:buFont typeface="Wingdings" pitchFamily="2" charset="2"/>
              <a:buNone/>
            </a:pPr>
            <a:r>
              <a:rPr lang="it-IT" altLang="cs-CZ" sz="1400"/>
              <a:t>Ovoce. </a:t>
            </a:r>
            <a:r>
              <a:rPr lang="it-IT" altLang="cs-CZ" sz="1400" i="1"/>
              <a:t>Wikipedie</a:t>
            </a:r>
            <a:r>
              <a:rPr lang="it-IT" altLang="cs-CZ" sz="1400"/>
              <a:t> [online]. 2004, 16.12.2012 [cit. 2012-12-27]. Dostupné z: </a:t>
            </a:r>
            <a:r>
              <a:rPr lang="it-IT" altLang="cs-CZ" sz="1400">
                <a:hlinkClick r:id="rId4"/>
              </a:rPr>
              <a:t>http://cs.wikipedia.org/wiki/Ovoce</a:t>
            </a:r>
            <a:endParaRPr lang="cs-CZ" altLang="cs-CZ" sz="14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400"/>
              <a:t>Soubor:Floris Claesz. van Dyck 001.jpg.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2005, 24.12.2009 [cit. 2012-12-27]. Dostupné z: </a:t>
            </a:r>
            <a:r>
              <a:rPr lang="cs-CZ" altLang="cs-CZ" sz="1400">
                <a:hlinkClick r:id="rId5"/>
              </a:rPr>
              <a:t>http://cs.wikipedia.org/wiki/Soubor:Floris_Claesz._van_Dyck_001.jpg</a:t>
            </a:r>
            <a:endParaRPr lang="cs-CZ" altLang="cs-CZ" sz="14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400"/>
              <a:t>Štika obecná.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2005, 10.12.2012 [cit. 2012-12-27]. Dostupné z: </a:t>
            </a:r>
            <a:r>
              <a:rPr lang="cs-CZ" altLang="cs-CZ" sz="1400">
                <a:hlinkClick r:id="rId6"/>
              </a:rPr>
              <a:t>http://cs.wikipedia.org/wiki/%C5%A0tika_obecn%C3%A1</a:t>
            </a:r>
            <a:endParaRPr lang="cs-CZ" altLang="cs-CZ" sz="140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400"/>
              <a:t>Lidská výživa.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2011, 10.12.2012 [cit. 2012-12-27]. Dostupné z: </a:t>
            </a:r>
            <a:r>
              <a:rPr lang="cs-CZ" altLang="cs-CZ" sz="1400">
                <a:hlinkClick r:id="rId7"/>
              </a:rPr>
              <a:t>http://cs.wikipedia.org/wiki/Lidsk%C3%A1_v%C3%BD%C5%BEiva</a:t>
            </a:r>
            <a:endParaRPr lang="cs-CZ" altLang="cs-CZ" sz="1400"/>
          </a:p>
          <a:p>
            <a:pPr eaLnBrk="1" hangingPunct="1"/>
            <a:r>
              <a:rPr lang="cs-CZ" altLang="cs-CZ" sz="1400"/>
              <a:t>Soubor: Digestive system.svg. </a:t>
            </a:r>
            <a:r>
              <a:rPr lang="cs-CZ" altLang="cs-CZ" sz="1400" i="1"/>
              <a:t>Wikimedia commons</a:t>
            </a:r>
            <a:r>
              <a:rPr lang="cs-CZ" altLang="cs-CZ" sz="1400"/>
              <a:t> [online]. 2012, 17.8.2012 [cit. 2013-01-08]. Dostupné z: </a:t>
            </a:r>
            <a:r>
              <a:rPr lang="cs-CZ" altLang="cs-CZ" sz="1400">
                <a:hlinkClick r:id="rId8"/>
              </a:rPr>
              <a:t>http://commons.wikimedia.org/wiki/File:Digestive_system.svg</a:t>
            </a:r>
            <a:endParaRPr lang="cs-CZ" altLang="cs-CZ" sz="1400"/>
          </a:p>
          <a:p>
            <a:pPr eaLnBrk="1" hangingPunct="1"/>
            <a:r>
              <a:rPr lang="cs-CZ" altLang="cs-CZ" sz="1400"/>
              <a:t>Soubor:Cheese platter.jpg.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2005, 24.10.2011 [cit. 2013-01-16]. Dostupné z: </a:t>
            </a:r>
            <a:r>
              <a:rPr lang="cs-CZ" altLang="cs-CZ" sz="1400">
                <a:hlinkClick r:id="rId9"/>
              </a:rPr>
              <a:t>http://cs.wikipedia.org/wiki/Soubor:Cheese_platter.jpg</a:t>
            </a:r>
            <a:endParaRPr lang="cs-CZ" altLang="cs-CZ" sz="1400"/>
          </a:p>
          <a:p>
            <a:pPr eaLnBrk="1" hangingPunct="1"/>
            <a:r>
              <a:rPr lang="cs-CZ" altLang="cs-CZ" sz="1400"/>
              <a:t>Soubor:Mleko.jpg.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2007, 9.2.2007 [cit. 2013-01-16]. Dostupné z: </a:t>
            </a:r>
            <a:r>
              <a:rPr lang="cs-CZ" altLang="cs-CZ" sz="1400">
                <a:hlinkClick r:id="rId10"/>
              </a:rPr>
              <a:t>http://cs.wikipedia.org/wiki/Soubor:Mleko.jpg</a:t>
            </a:r>
            <a:endParaRPr lang="cs-CZ" altLang="cs-CZ" sz="1400"/>
          </a:p>
          <a:p>
            <a:pPr eaLnBrk="1" hangingPunct="1"/>
            <a:r>
              <a:rPr lang="cs-CZ" altLang="cs-CZ" sz="1400"/>
              <a:t>Soubor:Blue circle for diabetes.svg. </a:t>
            </a:r>
            <a:r>
              <a:rPr lang="cs-CZ" altLang="cs-CZ" sz="1400" i="1"/>
              <a:t>Wikipedie</a:t>
            </a:r>
            <a:r>
              <a:rPr lang="cs-CZ" altLang="cs-CZ" sz="1400"/>
              <a:t> [online]. 2007, 23.10.2011 [cit. 2013-01-17]. Dostupné z: </a:t>
            </a:r>
            <a:r>
              <a:rPr lang="cs-CZ" altLang="cs-CZ" sz="1400">
                <a:hlinkClick r:id="rId11"/>
              </a:rPr>
              <a:t>http://cs.wikipedia.org/wiki/Soubor:Blue_circle_for_diabetes.svg</a:t>
            </a:r>
            <a:endParaRPr lang="cs-CZ" altLang="cs-CZ" sz="1400"/>
          </a:p>
          <a:p>
            <a:pPr eaLnBrk="1" hangingPunct="1"/>
            <a:endParaRPr lang="cs-CZ" altLang="cs-CZ" sz="1400"/>
          </a:p>
          <a:p>
            <a:pPr eaLnBrk="1" hangingPunct="1"/>
            <a:endParaRPr lang="cs-CZ" altLang="cs-CZ" sz="1200"/>
          </a:p>
          <a:p>
            <a:pPr eaLnBrk="1" hangingPunct="1"/>
            <a:endParaRPr lang="cs-CZ" altLang="cs-CZ" sz="1200"/>
          </a:p>
          <a:p>
            <a:pPr eaLnBrk="1" hangingPunct="1"/>
            <a:endParaRPr lang="cs-CZ" altLang="cs-CZ" sz="1200"/>
          </a:p>
          <a:p>
            <a:pPr eaLnBrk="1" hangingPunct="1">
              <a:buFont typeface="Wingdings" pitchFamily="2" charset="2"/>
              <a:buNone/>
            </a:pPr>
            <a:endParaRPr lang="cs-CZ" altLang="cs-CZ" sz="1200"/>
          </a:p>
          <a:p>
            <a:pPr eaLnBrk="1" hangingPunct="1">
              <a:buFont typeface="Wingdings" pitchFamily="2" charset="2"/>
              <a:buNone/>
            </a:pPr>
            <a:endParaRPr lang="cs-CZ" altLang="cs-CZ" sz="1200"/>
          </a:p>
        </p:txBody>
      </p:sp>
      <p:sp>
        <p:nvSpPr>
          <p:cNvPr id="39939" name="Obdélník 2"/>
          <p:cNvSpPr>
            <a:spLocks noChangeArrowheads="1"/>
          </p:cNvSpPr>
          <p:nvPr/>
        </p:nvSpPr>
        <p:spPr bwMode="auto">
          <a:xfrm>
            <a:off x="1000125" y="571500"/>
            <a:ext cx="1946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400"/>
              <a:t>Zdroje citací:</a:t>
            </a:r>
          </a:p>
        </p:txBody>
      </p:sp>
      <p:pic>
        <p:nvPicPr>
          <p:cNvPr id="39940" name="Picture 8" descr="OPVK_hor_zakladni_logolink_RGB_cz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78643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délník 1"/>
          <p:cNvSpPr>
            <a:spLocks noChangeArrowheads="1"/>
          </p:cNvSpPr>
          <p:nvPr/>
        </p:nvSpPr>
        <p:spPr bwMode="auto">
          <a:xfrm>
            <a:off x="2428875" y="785813"/>
            <a:ext cx="3276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 sz="2800" b="1"/>
              <a:t>TRÁVICÍ ÚSTROJÍ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1619250" y="1916113"/>
            <a:ext cx="5113338" cy="3698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Potravu vkládáme do </a:t>
            </a:r>
            <a:r>
              <a:rPr lang="cs-CZ" altLang="cs-CZ" b="1"/>
              <a:t>úst</a:t>
            </a:r>
            <a:r>
              <a:rPr lang="cs-CZ" altLang="cs-CZ"/>
              <a:t>.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1619250" y="2636838"/>
            <a:ext cx="5113338" cy="369887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Pomocí zubů a jazyka ji důkladně rozžvýkáme.</a:t>
            </a: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619250" y="3429000"/>
            <a:ext cx="5113338" cy="369888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Zároveň se v ústech promísí se slinami.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619250" y="4221163"/>
            <a:ext cx="5113338" cy="64611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Tím se některé složité látky v potravě začnou štěpit na jednodušší látky.</a:t>
            </a:r>
          </a:p>
        </p:txBody>
      </p:sp>
      <p:pic>
        <p:nvPicPr>
          <p:cNvPr id="18439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3246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9588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47813" y="2636838"/>
            <a:ext cx="5715000" cy="64611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Ze žaludku postupuje částečně rozložená potrava do tenkého střeva.  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47813" y="3573463"/>
            <a:ext cx="5715000" cy="64611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Do jeho začátku vtékají ze slinivky břišní další trávicí šťávy, které dokončují rozklad látek z potravy.</a:t>
            </a: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47813" y="4581525"/>
            <a:ext cx="5715000" cy="646113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Vzniklé jednoduché látky prolínají stěnou tenkého střeva neboli vstřebávají se do krve.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547813" y="1628775"/>
            <a:ext cx="5688012" cy="646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Tam se přijatá potrava promíchá se žaludeční šťávou a další její část se rozkládá na jednodušší části.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547813" y="692150"/>
            <a:ext cx="5688012" cy="646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Spolknuté sousto prochází hltanem a jícnem do žaludku.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09863" y="4292600"/>
            <a:ext cx="3724275" cy="369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Ta odchází z těla ven konečníkem.</a:t>
            </a:r>
          </a:p>
        </p:txBody>
      </p:sp>
      <p:sp>
        <p:nvSpPr>
          <p:cNvPr id="4" name="Obdélník 3"/>
          <p:cNvSpPr/>
          <p:nvPr/>
        </p:nvSpPr>
        <p:spPr>
          <a:xfrm>
            <a:off x="2735263" y="3429000"/>
            <a:ext cx="3673475" cy="3698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Ze zbylých látek se vytváří stolice.</a:t>
            </a:r>
          </a:p>
        </p:txBody>
      </p:sp>
      <p:sp>
        <p:nvSpPr>
          <p:cNvPr id="5" name="Obdélník 4"/>
          <p:cNvSpPr/>
          <p:nvPr/>
        </p:nvSpPr>
        <p:spPr>
          <a:xfrm>
            <a:off x="2286000" y="2276475"/>
            <a:ext cx="4572000" cy="646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V tlustém střevu se z nich odděluje voda a vrací se do krve.</a:t>
            </a:r>
          </a:p>
        </p:txBody>
      </p:sp>
      <p:sp>
        <p:nvSpPr>
          <p:cNvPr id="6" name="Obdélník 5"/>
          <p:cNvSpPr/>
          <p:nvPr/>
        </p:nvSpPr>
        <p:spPr>
          <a:xfrm>
            <a:off x="2286000" y="1341438"/>
            <a:ext cx="4572000" cy="6461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Nevstřebané zbytky z tenkého střeva přecházejí do tlustého střeva.</a:t>
            </a:r>
          </a:p>
        </p:txBody>
      </p:sp>
      <p:pic>
        <p:nvPicPr>
          <p:cNvPr id="20486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66102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692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ovéPole 3"/>
          <p:cNvSpPr txBox="1">
            <a:spLocks noChangeArrowheads="1"/>
          </p:cNvSpPr>
          <p:nvPr/>
        </p:nvSpPr>
        <p:spPr bwMode="auto">
          <a:xfrm>
            <a:off x="1714500" y="214313"/>
            <a:ext cx="3571875" cy="4619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2400" b="1"/>
              <a:t>Trávicí soustava</a:t>
            </a:r>
          </a:p>
        </p:txBody>
      </p:sp>
      <p:pic>
        <p:nvPicPr>
          <p:cNvPr id="21508" name="Picture 4" descr="Soubor: Digestive system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857250"/>
            <a:ext cx="41529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571625" y="1071563"/>
            <a:ext cx="1571625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Dutina ústní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86375" y="857250"/>
            <a:ext cx="1428750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Hltan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286375" y="1285875"/>
            <a:ext cx="1428750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Jazyk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286375" y="2000250"/>
            <a:ext cx="1428750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Jícen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286375" y="2571750"/>
            <a:ext cx="1428750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Žaludek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286375" y="3500438"/>
            <a:ext cx="1428750" cy="646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Slinivka břišní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571625" y="4286250"/>
            <a:ext cx="1571625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Tlusté střevo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357813" y="5500688"/>
            <a:ext cx="1143000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Konečník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547813" y="2636838"/>
            <a:ext cx="1571625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Játra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571625" y="3714750"/>
            <a:ext cx="1571625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Žlučník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5286375" y="4286250"/>
            <a:ext cx="1500188" cy="36988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Tenké střevo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1571625" y="5500688"/>
            <a:ext cx="1571625" cy="369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Slepé střevo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Soubor:Floris Claesz. van Dyck 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3000375"/>
            <a:ext cx="5122862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1643063" y="1857375"/>
            <a:ext cx="50720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Pro zdraví člověka je důležité, aby přijímal přiměřené množství vhodné potravy.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14480" y="857232"/>
            <a:ext cx="5286412" cy="461665"/>
          </a:xfrm>
          <a:prstGeom prst="rect">
            <a:avLst/>
          </a:prstGeom>
          <a:ln>
            <a:solidFill>
              <a:srgbClr val="FF3399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/>
              <a:t>Zásady  správného stravování:</a:t>
            </a:r>
          </a:p>
        </p:txBody>
      </p:sp>
      <p:pic>
        <p:nvPicPr>
          <p:cNvPr id="22535" name="Picture 8" descr="OPVK_hor_zakladni_logolink_RGB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661025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643563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Obdélník 2"/>
          <p:cNvSpPr>
            <a:spLocks noChangeArrowheads="1"/>
          </p:cNvSpPr>
          <p:nvPr/>
        </p:nvSpPr>
        <p:spPr bwMode="auto">
          <a:xfrm>
            <a:off x="642938" y="571500"/>
            <a:ext cx="6357937" cy="461963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 sz="2400" b="1"/>
              <a:t>Potrava člověka by neměla obsahovat: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14480" y="1214422"/>
            <a:ext cx="4357718" cy="36933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Velké množství tuků (sádlo, máslo).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1643042" y="2714620"/>
            <a:ext cx="4357718" cy="369332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Velké množství cukrů ( různé sladkosti).</a:t>
            </a:r>
          </a:p>
        </p:txBody>
      </p:sp>
      <p:pic>
        <p:nvPicPr>
          <p:cNvPr id="23562" name="Picture 2" descr="http://upload.wikimedia.org/wikipedia/commons/thumb/f/f2/Chocolate.jpg/220px-Chocol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57750"/>
            <a:ext cx="209550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3" name="TextovéPole 6"/>
          <p:cNvSpPr txBox="1">
            <a:spLocks noChangeArrowheads="1"/>
          </p:cNvSpPr>
          <p:nvPr/>
        </p:nvSpPr>
        <p:spPr bwMode="auto">
          <a:xfrm>
            <a:off x="714375" y="1857375"/>
            <a:ext cx="6286500" cy="64611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Velké množství soli a tuků obsahují salámy, párky a jiné uzeniny. Proto se vyhýbejme tučnému a příliš slanému jídlu.</a:t>
            </a:r>
          </a:p>
        </p:txBody>
      </p:sp>
      <p:sp>
        <p:nvSpPr>
          <p:cNvPr id="23564" name="TextovéPole 7"/>
          <p:cNvSpPr txBox="1">
            <a:spLocks noChangeArrowheads="1"/>
          </p:cNvSpPr>
          <p:nvPr/>
        </p:nvSpPr>
        <p:spPr bwMode="auto">
          <a:xfrm>
            <a:off x="642938" y="3286125"/>
            <a:ext cx="6357937" cy="64611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Cukru je potřeba malá dávka. Kdo přijímá hodně cukru, zadělává si na různé nemoci.</a:t>
            </a:r>
          </a:p>
        </p:txBody>
      </p:sp>
      <p:sp>
        <p:nvSpPr>
          <p:cNvPr id="23565" name="TextovéPole 8"/>
          <p:cNvSpPr txBox="1">
            <a:spLocks noChangeArrowheads="1"/>
          </p:cNvSpPr>
          <p:nvPr/>
        </p:nvSpPr>
        <p:spPr bwMode="auto">
          <a:xfrm>
            <a:off x="642938" y="4143375"/>
            <a:ext cx="6357937" cy="64611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Nemoc z nadbytku, která postihuje každoročně miliony lidí, se jmenuje diabetes mellitus - cukrovka.</a:t>
            </a:r>
          </a:p>
        </p:txBody>
      </p:sp>
      <p:pic>
        <p:nvPicPr>
          <p:cNvPr id="23566" name="Picture 15" descr="Soubor:Blue circle for diabetes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42875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7" name="TextovéPole 10"/>
          <p:cNvSpPr txBox="1">
            <a:spLocks noChangeArrowheads="1"/>
          </p:cNvSpPr>
          <p:nvPr/>
        </p:nvSpPr>
        <p:spPr bwMode="auto">
          <a:xfrm>
            <a:off x="7643813" y="2571750"/>
            <a:ext cx="1000125" cy="646113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Symbol diabetu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8" descr="OPVK_hor_zakladni_logolink_RGB_c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715000"/>
            <a:ext cx="36576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785918" y="785794"/>
            <a:ext cx="4956806" cy="461665"/>
          </a:xfrm>
          <a:prstGeom prst="rect">
            <a:avLst/>
          </a:prstGeom>
          <a:ln>
            <a:solidFill>
              <a:schemeClr val="accent6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V potravě člověka nesmí chybět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285750" y="1928813"/>
            <a:ext cx="1069975" cy="3698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altLang="cs-CZ"/>
              <a:t>Zelenina</a:t>
            </a:r>
          </a:p>
        </p:txBody>
      </p:sp>
      <p:pic>
        <p:nvPicPr>
          <p:cNvPr id="5" name="Picture 8" descr="Špená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714500"/>
            <a:ext cx="142875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Mrke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1714500"/>
            <a:ext cx="1643062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Rajč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1714500"/>
            <a:ext cx="1571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Paprik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0" y="1643063"/>
            <a:ext cx="1714500" cy="135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285750" y="3571875"/>
            <a:ext cx="1143000" cy="369888"/>
          </a:xfrm>
          <a:prstGeom prst="rect">
            <a:avLst/>
          </a:prstGeom>
          <a:solidFill>
            <a:srgbClr val="FF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cs-CZ"/>
              <a:t>Ovoce</a:t>
            </a:r>
          </a:p>
        </p:txBody>
      </p:sp>
      <p:pic>
        <p:nvPicPr>
          <p:cNvPr id="10" name="Picture 9" descr="C:\Users\bobik\Desktop\320px-Mirabelle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3286125"/>
            <a:ext cx="16192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:\Users\bobik\Desktop\320px-Heidelbeeren-WJP-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286125"/>
            <a:ext cx="1500187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C:\Users\bobik\Desktop\320px-Raspberrie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3286125"/>
            <a:ext cx="17145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1714480" y="4929198"/>
            <a:ext cx="5572164" cy="369332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Jsou důležitým zdrojem vitamínů a minerálních látek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theme/theme1.xml><?xml version="1.0" encoding="utf-8"?>
<a:theme xmlns:a="http://schemas.openxmlformats.org/drawingml/2006/main" name="ppt_vzor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ppt_vzor</Template>
  <TotalTime>718</TotalTime>
  <Words>1349</Words>
  <Application>Microsoft Office PowerPoint</Application>
  <PresentationFormat>Předvádění na obrazovce (4:3)</PresentationFormat>
  <Paragraphs>403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Wingdings</vt:lpstr>
      <vt:lpstr>Times New Roman</vt:lpstr>
      <vt:lpstr>ppt_vzor</vt:lpstr>
      <vt:lpstr>Ozvěna</vt:lpstr>
      <vt:lpstr>Motiv sady Office</vt:lpstr>
      <vt:lpstr>TRÁVICÍ SOUSTAVA</vt:lpstr>
      <vt:lpstr>ANOTACE: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MATERIÁLU</dc:title>
  <dc:creator>Zdeňka Krmášková</dc:creator>
  <cp:lastModifiedBy>ucitel</cp:lastModifiedBy>
  <cp:revision>64</cp:revision>
  <dcterms:created xsi:type="dcterms:W3CDTF">2012-11-20T19:35:55Z</dcterms:created>
  <dcterms:modified xsi:type="dcterms:W3CDTF">2014-09-23T13:28:58Z</dcterms:modified>
</cp:coreProperties>
</file>