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75" r:id="rId4"/>
    <p:sldId id="276" r:id="rId5"/>
    <p:sldId id="274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91" r:id="rId15"/>
    <p:sldId id="293" r:id="rId16"/>
    <p:sldId id="294" r:id="rId17"/>
    <p:sldId id="292" r:id="rId18"/>
    <p:sldId id="286" r:id="rId19"/>
    <p:sldId id="290" r:id="rId20"/>
    <p:sldId id="287" r:id="rId21"/>
    <p:sldId id="288" r:id="rId22"/>
    <p:sldId id="289" r:id="rId23"/>
    <p:sldId id="295" r:id="rId24"/>
    <p:sldId id="296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F6F1-EC10-4068-98A2-2C28B2C1F6C1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42CC4-FEAE-4A75-BBA7-1CD20B43505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42CC4-FEAE-4A75-BBA7-1CD20B435058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20221-76E4-4986-AAE0-6905C3B6660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FEC5-C008-47C0-A9CE-0C02A2A4DCC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0E279-67E2-44D9-B9B6-0CA10AFCCD5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AE376-5A71-421A-B400-FD5D2BD7E25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DB479-2EE4-47D3-B392-8C2F3094410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C6CCE-8DE6-46C2-81FB-330AA21673C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5E56A-B0B3-4DB4-A69F-64038CC2363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E5601-B545-4E0D-866A-864A3700231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AAE1D-0375-4C69-9D6C-2AED033DE3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FB889-8BDF-4008-B97D-1FCB302225A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6D832-3492-4528-8C6D-C9300B73DBE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A141C3-7486-44C0-8178-E13532703EB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ubFmoRvwW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f/HST-SM4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8/86/STS31_carries_Hubble_to_orbit_edit.jpg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3/HubbleExplodedczech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4/46/Horsehead-Hubble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b/bf/Tarantula_nebula_detail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b/b2/Eagle_nebula_pillars.jpg" TargetMode="Externa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ubFmoRvwW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Sun_in_X-Ray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Soubor:Il_Sole_(ita).jpg" TargetMode="External"/><Relationship Id="rId5" Type="http://schemas.openxmlformats.org/officeDocument/2006/relationships/hyperlink" Target="http://commons.wikimedia.org/wiki/File:Solar_sys.jpg" TargetMode="External"/><Relationship Id="rId4" Type="http://schemas.openxmlformats.org/officeDocument/2006/relationships/hyperlink" Target="http://commons.wikimedia.org/wiki/File:WhereRainbowRises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SunFromCloud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Soubor:Sun_in_X-Ray.png" TargetMode="External"/><Relationship Id="rId5" Type="http://schemas.openxmlformats.org/officeDocument/2006/relationships/hyperlink" Target="http://cs.wikipedia.org/wiki/Soubor:Solar_Life_Cycle_cs.svg" TargetMode="External"/><Relationship Id="rId4" Type="http://schemas.openxmlformats.org/officeDocument/2006/relationships/hyperlink" Target="http://commons.wikimedia.org/wiki/File:BLUE_STEREO_3D_Time_for_Space_Wiggle.g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TS31_carries_Hubble_to_orbit_edit.jpg" TargetMode="External"/><Relationship Id="rId2" Type="http://schemas.openxmlformats.org/officeDocument/2006/relationships/hyperlink" Target="http://commons.wikimedia.org/wiki/File:HST-SM4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commons.wikimedia.org/wiki/File:Eagle_nebula_pillars.jpg" TargetMode="External"/><Relationship Id="rId4" Type="http://schemas.openxmlformats.org/officeDocument/2006/relationships/hyperlink" Target="http://commons.wikimedia.org/wiki/File:HubbleExplodedczech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orsehead-Hubble.jpg" TargetMode="External"/><Relationship Id="rId2" Type="http://schemas.openxmlformats.org/officeDocument/2006/relationships/hyperlink" Target="http://commons.wikimedia.org/wiki/File:Tarantula_nebula_detai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un_in_X-Ray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7/WhereRainbowRise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2/Solar_sy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Il_Sole_(ita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SunFromCloud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b/BLUE_STEREO_3D_Time_for_Space_Wiggle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1/Solar_Life_Cycle_cs.sv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Slunce </a:t>
            </a:r>
            <a:endParaRPr lang="cs-CZ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Pří_218_Vesmír_Slunce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Martina Vaculová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</a:t>
            </a:r>
            <a:r>
              <a:rPr lang="cs-CZ" dirty="0" smtClean="0"/>
              <a:t>Základní škola a Mateřská škola </a:t>
            </a:r>
            <a:r>
              <a:rPr lang="cs-CZ" dirty="0" err="1" smtClean="0"/>
              <a:t>Kašava</a:t>
            </a:r>
            <a:r>
              <a:rPr lang="cs-CZ" dirty="0" smtClean="0"/>
              <a:t>, okres Zlín, příspěvková organizace 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609600" y="20574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 smtClean="0">
                <a:latin typeface="+mn-lt"/>
              </a:rPr>
              <a:t>-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 vesmíru se nachází nesčetné  množství sluncí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krátké video pro porovnání velikosti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našeho Slunce s planetami a ostatními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slunci ve vesmíru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   </a:t>
            </a:r>
            <a:r>
              <a:rPr kumimoji="0" lang="cs-CZ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8</a:t>
            </a:r>
          </a:p>
          <a:p>
            <a:pPr marL="457200" marR="0" lvl="1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457200" marR="0" lvl="1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57200" marR="0" lvl="1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457200" marR="0" lvl="1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stačí kliknout na obrázek Slunce </a:t>
            </a:r>
          </a:p>
          <a:p>
            <a:pPr marL="457200" marR="0" lvl="1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a spustí se video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Obrázek 11" descr="http://upload.wikimedia.org/wikipedia/commons/thumb/d/df/Sun_in_X-Ray.png/120px-Sun_in_X-Ray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419600"/>
            <a:ext cx="1638300" cy="108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57200" y="16764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Hubbleův</a:t>
            </a:r>
            <a:r>
              <a:rPr kumimoji="0" lang="cs-CZ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vesmírný dalekohled (zkratka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HST)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dalekohled na oběžné dráze od roku 1990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umožňuje pořizovat krásné snímky vesmírných těles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přispěl k velkým objevům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cs-CZ" sz="1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  <a:endParaRPr kumimoji="0" lang="cs-CZ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File:HST-SM4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0"/>
            <a:ext cx="2435352" cy="182880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838200" y="4114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latin typeface="+mn-lt"/>
              </a:rPr>
              <a:t>Obr. 9</a:t>
            </a:r>
          </a:p>
        </p:txBody>
      </p:sp>
      <p:pic>
        <p:nvPicPr>
          <p:cNvPr id="14" name="Picture 6" descr="File:STS31 carries Hubble to orbit edi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495800"/>
            <a:ext cx="2548625" cy="1876425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6629400" y="39624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latin typeface="+mn-lt"/>
              </a:rPr>
              <a:t>Obr. 10</a:t>
            </a:r>
          </a:p>
        </p:txBody>
      </p:sp>
      <p:cxnSp>
        <p:nvCxnSpPr>
          <p:cNvPr id="16" name="Přímá spojovací čára 15"/>
          <p:cNvCxnSpPr/>
          <p:nvPr/>
        </p:nvCxnSpPr>
        <p:spPr>
          <a:xfrm flipH="1" flipV="1">
            <a:off x="5029200" y="45720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962400" y="3962400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Raketoplán, který vynese dalekohled na oběžnou dráhu.</a:t>
            </a:r>
            <a:endParaRPr lang="cs-CZ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6764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Hubbleův vesmírný dalekohled (zkratka HST)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kumimoji="0" lang="cs-CZ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schéma Hubbleova vesmírného dalekohledu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sng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467600" y="6477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latin typeface="+mn-lt"/>
              </a:rPr>
              <a:t>Obr. 11</a:t>
            </a:r>
          </a:p>
        </p:txBody>
      </p:sp>
      <p:pic>
        <p:nvPicPr>
          <p:cNvPr id="11" name="Picture 4" descr="File:HubbleExplodedcze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458" y="2590800"/>
            <a:ext cx="6892542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52400" y="1466671"/>
            <a:ext cx="899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Hubbleův</a:t>
            </a:r>
            <a:r>
              <a:rPr kumimoji="0" lang="cs-CZ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vesmírný dalekohled (zkratka HST)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cs-CZ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snímky z  </a:t>
            </a:r>
            <a:r>
              <a:rPr kumimoji="0" lang="cs-CZ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Hubbleova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vesmírného dalekohledu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2000" y="527667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latin typeface="+mn-lt"/>
              </a:rPr>
              <a:t>Obr. 12</a:t>
            </a:r>
          </a:p>
        </p:txBody>
      </p:sp>
      <p:pic>
        <p:nvPicPr>
          <p:cNvPr id="10" name="Picture 4" descr="File:Eagle nebula pillar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90800"/>
            <a:ext cx="2823882" cy="2667000"/>
          </a:xfrm>
          <a:prstGeom prst="rect">
            <a:avLst/>
          </a:prstGeom>
          <a:noFill/>
        </p:spPr>
      </p:pic>
      <p:pic>
        <p:nvPicPr>
          <p:cNvPr id="11" name="Picture 6" descr="File:Tarantula nebula detai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590800"/>
            <a:ext cx="2479983" cy="350520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886200" y="621887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latin typeface="+mn-lt"/>
              </a:rPr>
              <a:t>Obr. 13</a:t>
            </a:r>
          </a:p>
        </p:txBody>
      </p:sp>
      <p:pic>
        <p:nvPicPr>
          <p:cNvPr id="13" name="Picture 8" descr="File:Horsehead-Hubbl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2457271"/>
            <a:ext cx="3116084" cy="2266951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6400800" y="492347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latin typeface="+mn-lt"/>
              </a:rPr>
              <a:t>Obr. 14</a:t>
            </a:r>
          </a:p>
        </p:txBody>
      </p:sp>
      <p:cxnSp>
        <p:nvCxnSpPr>
          <p:cNvPr id="15" name="Přímá spojovací čára 14"/>
          <p:cNvCxnSpPr/>
          <p:nvPr/>
        </p:nvCxnSpPr>
        <p:spPr>
          <a:xfrm flipH="1">
            <a:off x="2057400" y="5124271"/>
            <a:ext cx="152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57200" y="55814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Sloupy stvoření (oblast Orlí mlhoviny). Zde se rodí nové hvězdy. </a:t>
            </a:r>
            <a:endParaRPr lang="cs-CZ" dirty="0"/>
          </a:p>
        </p:txBody>
      </p:sp>
      <p:cxnSp>
        <p:nvCxnSpPr>
          <p:cNvPr id="17" name="Přímá spojovací čára 16"/>
          <p:cNvCxnSpPr/>
          <p:nvPr/>
        </p:nvCxnSpPr>
        <p:spPr>
          <a:xfrm>
            <a:off x="7467600" y="4743271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248400" y="535287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Mlhovina Koňská hlava.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5300" cy="1217613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cs-CZ" dirty="0" smtClean="0"/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Vyber správnou odpověď: 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1.   Slunce je:    a) planeta </a:t>
            </a:r>
          </a:p>
          <a:p>
            <a:pPr marL="1977390" lvl="5" indent="-514350">
              <a:lnSpc>
                <a:spcPct val="90000"/>
              </a:lnSpc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     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b) hvězda</a:t>
            </a:r>
          </a:p>
          <a:p>
            <a:pPr marL="1977390" lvl="5" indent="-514350">
              <a:lnSpc>
                <a:spcPct val="90000"/>
              </a:lnSpc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	    c) kometa</a:t>
            </a:r>
          </a:p>
          <a:p>
            <a:pPr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  <a:buNone/>
            </a:pPr>
            <a:endParaRPr lang="cs-CZ" dirty="0"/>
          </a:p>
          <a:p>
            <a:pPr algn="ctr">
              <a:lnSpc>
                <a:spcPct val="90000"/>
              </a:lnSpc>
              <a:buNone/>
            </a:pPr>
            <a:endParaRPr lang="cs-CZ" b="1" u="sng" dirty="0"/>
          </a:p>
          <a:p>
            <a:pPr algn="ctr">
              <a:lnSpc>
                <a:spcPct val="90000"/>
              </a:lnSpc>
              <a:buNone/>
            </a:pPr>
            <a:endParaRPr lang="cs-CZ" sz="2400" dirty="0" smtClean="0"/>
          </a:p>
          <a:p>
            <a:pPr algn="ctr">
              <a:lnSpc>
                <a:spcPct val="90000"/>
              </a:lnSpc>
              <a:buNone/>
            </a:pPr>
            <a:endParaRPr lang="cs-CZ" sz="2400" dirty="0" smtClean="0"/>
          </a:p>
          <a:p>
            <a:pPr algn="ctr">
              <a:lnSpc>
                <a:spcPct val="90000"/>
              </a:lnSpc>
              <a:buNone/>
            </a:pPr>
            <a:endParaRPr lang="cs-CZ" sz="2400" b="1" dirty="0" smtClean="0"/>
          </a:p>
          <a:p>
            <a:pPr algn="ctr">
              <a:lnSpc>
                <a:spcPct val="90000"/>
              </a:lnSpc>
              <a:buNone/>
            </a:pPr>
            <a:endParaRPr lang="cs-CZ" b="1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81000" y="2895600"/>
            <a:ext cx="8153400" cy="1752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cs-CZ" sz="2600" dirty="0" smtClean="0">
                <a:cs typeface="Arial" pitchFamily="34" charset="0"/>
              </a:rPr>
              <a:t>2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.   Slunce:	  a) je nejlehčí těleso sluneční soustavy </a:t>
            </a:r>
          </a:p>
          <a:p>
            <a:pPr marL="1977390" marR="0" lvl="5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Wingdings 2"/>
              <a:buNone/>
              <a:tabLst/>
              <a:defRPr/>
            </a:pPr>
            <a:r>
              <a:rPr lang="cs-CZ" dirty="0" smtClean="0">
                <a:cs typeface="Arial" pitchFamily="34" charset="0"/>
              </a:rPr>
              <a:t>       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b) má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stejnou váhu jako planeta Země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1977390" marR="0" lvl="5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	c) nejtěžší těleso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ze sluneční soustavy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57200" y="4419600"/>
            <a:ext cx="8153400" cy="1752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cs-CZ" sz="2600" noProof="0" dirty="0" smtClean="0">
                <a:cs typeface="Arial" pitchFamily="34" charset="0"/>
              </a:rPr>
              <a:t>3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.   Sluneční záření:	  a) řídí téměř všechny procesy, které 			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    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na Zemi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probíhají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1977390" marR="0" lvl="5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		  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b) není potřebné pro fotosyntézu</a:t>
            </a:r>
          </a:p>
          <a:p>
            <a:pPr marL="1977390" marR="0" lvl="5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		  c) živočichové vidí i bez něj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5300" cy="1217613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175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cs-CZ" dirty="0" smtClean="0"/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Vyber správnou odpověď:</a:t>
            </a:r>
            <a:r>
              <a:rPr lang="cs-CZ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řešení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1.   S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lunce je:    a) planeta </a:t>
            </a:r>
          </a:p>
          <a:p>
            <a:pPr marL="1977390" lvl="5" indent="-514350">
              <a:lnSpc>
                <a:spcPct val="90000"/>
              </a:lnSpc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      </a:t>
            </a:r>
            <a:r>
              <a:rPr lang="cs-CZ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b) hvězda</a:t>
            </a:r>
          </a:p>
          <a:p>
            <a:pPr marL="1977390" lvl="5" indent="-514350">
              <a:lnSpc>
                <a:spcPct val="90000"/>
              </a:lnSpc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	    c) kometa</a:t>
            </a:r>
          </a:p>
          <a:p>
            <a:pPr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  <a:buNone/>
            </a:pPr>
            <a:endParaRPr lang="cs-CZ" dirty="0"/>
          </a:p>
          <a:p>
            <a:pPr algn="ctr">
              <a:lnSpc>
                <a:spcPct val="90000"/>
              </a:lnSpc>
              <a:buNone/>
            </a:pPr>
            <a:endParaRPr lang="cs-CZ" b="1" u="sng" dirty="0"/>
          </a:p>
          <a:p>
            <a:pPr algn="ctr">
              <a:lnSpc>
                <a:spcPct val="90000"/>
              </a:lnSpc>
              <a:buNone/>
            </a:pPr>
            <a:endParaRPr lang="cs-CZ" sz="2400" dirty="0" smtClean="0"/>
          </a:p>
          <a:p>
            <a:pPr algn="ctr">
              <a:lnSpc>
                <a:spcPct val="90000"/>
              </a:lnSpc>
              <a:buNone/>
            </a:pPr>
            <a:endParaRPr lang="cs-CZ" sz="2400" dirty="0" smtClean="0"/>
          </a:p>
          <a:p>
            <a:pPr algn="ctr">
              <a:lnSpc>
                <a:spcPct val="90000"/>
              </a:lnSpc>
              <a:buNone/>
            </a:pPr>
            <a:endParaRPr lang="cs-CZ" sz="2400" b="1" dirty="0" smtClean="0"/>
          </a:p>
          <a:p>
            <a:pPr algn="ctr">
              <a:lnSpc>
                <a:spcPct val="90000"/>
              </a:lnSpc>
              <a:buNone/>
            </a:pPr>
            <a:endParaRPr lang="cs-CZ" b="1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57200" y="3124200"/>
            <a:ext cx="8153400" cy="1752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cs-CZ" sz="2600" dirty="0" smtClean="0">
                <a:cs typeface="Arial" pitchFamily="34" charset="0"/>
              </a:rPr>
              <a:t>2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.   Slunce:	 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a) je nejlehčí těleso sluneční soustavy </a:t>
            </a:r>
          </a:p>
          <a:p>
            <a:pPr marL="1977390" marR="0" lvl="5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	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b) má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stejnou váhu jako planeta Země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1977390" marR="0" lvl="5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	</a:t>
            </a:r>
            <a:r>
              <a:rPr lang="cs-CZ" sz="2600" dirty="0" smtClean="0">
                <a:solidFill>
                  <a:srgbClr val="00B050"/>
                </a:solidFill>
                <a:cs typeface="Arial" pitchFamily="34" charset="0"/>
              </a:rPr>
              <a:t>c) nejtěžší těleso ze sluneční soustavy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33400" y="4648200"/>
            <a:ext cx="8153400" cy="1752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cs-CZ" sz="2600" noProof="0" dirty="0" smtClean="0">
                <a:cs typeface="Arial" pitchFamily="34" charset="0"/>
              </a:rPr>
              <a:t>3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.   Sluneční záření:	  </a:t>
            </a:r>
            <a:r>
              <a:rPr lang="cs-CZ" sz="2800" dirty="0" smtClean="0">
                <a:solidFill>
                  <a:srgbClr val="00B050"/>
                </a:solidFill>
                <a:cs typeface="Arial" pitchFamily="34" charset="0"/>
              </a:rPr>
              <a:t>a) řídí téměř všechny procesy, 			     které na Zemi probíhají</a:t>
            </a:r>
          </a:p>
          <a:p>
            <a:pPr marL="1977390" marR="0" lvl="5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		  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b) není potřebné pro fotosyntézu</a:t>
            </a:r>
          </a:p>
          <a:p>
            <a:pPr marL="1977390" marR="0" lvl="5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		  c) živočichové vidí i bez něj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5300" cy="1217613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838200" y="155180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Křížovka: </a:t>
            </a:r>
          </a:p>
          <a:p>
            <a:endParaRPr lang="cs-CZ" b="1" i="1" dirty="0" smtClean="0"/>
          </a:p>
          <a:p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7" name="Elipsa 6"/>
          <p:cNvSpPr/>
          <p:nvPr/>
        </p:nvSpPr>
        <p:spPr>
          <a:xfrm>
            <a:off x="4800600" y="2237601"/>
            <a:ext cx="457200" cy="3810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800600" y="2618601"/>
            <a:ext cx="457200" cy="3810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800600" y="2999601"/>
            <a:ext cx="457200" cy="3810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800600" y="3380601"/>
            <a:ext cx="457200" cy="3810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800600" y="3761601"/>
            <a:ext cx="457200" cy="3810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4800600" y="4142601"/>
            <a:ext cx="457200" cy="3810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343400" y="2237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3886200" y="2237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5257800" y="2237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715000" y="2237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172200" y="2237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6629400" y="2237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7086600" y="2237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5257800" y="2618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5715000" y="2618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172200" y="2618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6629400" y="2618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7086600" y="2618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7543800" y="2618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4343400" y="2999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3886200" y="2999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Elipsa 28"/>
          <p:cNvSpPr/>
          <p:nvPr/>
        </p:nvSpPr>
        <p:spPr>
          <a:xfrm>
            <a:off x="3429000" y="2999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4343400" y="3380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3886200" y="3380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3429000" y="3380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2971800" y="3380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2514600" y="3380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2057400" y="3380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35"/>
          <p:cNvSpPr/>
          <p:nvPr/>
        </p:nvSpPr>
        <p:spPr>
          <a:xfrm>
            <a:off x="1600200" y="3380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1143000" y="3380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685800" y="3380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Elipsa 38"/>
          <p:cNvSpPr/>
          <p:nvPr/>
        </p:nvSpPr>
        <p:spPr>
          <a:xfrm>
            <a:off x="5257800" y="4142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5715000" y="4142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6172200" y="4142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6629400" y="4142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7086600" y="4142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7543800" y="4142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8001000" y="4142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8458200" y="4142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6172200" y="3761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5715000" y="3761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5257800" y="3761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ovéPole 49"/>
          <p:cNvSpPr txBox="1"/>
          <p:nvPr/>
        </p:nvSpPr>
        <p:spPr>
          <a:xfrm>
            <a:off x="3581400" y="22376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4495800" y="26302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3124200" y="30112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381000" y="33922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4495800" y="37616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4038600" y="41542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6.</a:t>
            </a:r>
            <a:endParaRPr lang="cs-CZ" dirty="0"/>
          </a:p>
        </p:txBody>
      </p:sp>
      <p:sp>
        <p:nvSpPr>
          <p:cNvPr id="56" name="Obdélník 55"/>
          <p:cNvSpPr/>
          <p:nvPr/>
        </p:nvSpPr>
        <p:spPr>
          <a:xfrm>
            <a:off x="990600" y="4618672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u="sng" dirty="0" smtClean="0"/>
          </a:p>
          <a:p>
            <a:r>
              <a:rPr lang="cs-CZ" b="1" u="sng" dirty="0" smtClean="0"/>
              <a:t>Tajenka:  Slunce je_______________________</a:t>
            </a:r>
          </a:p>
          <a:p>
            <a:endParaRPr lang="cs-CZ" b="1" i="1" dirty="0" smtClean="0"/>
          </a:p>
          <a:p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57" name="Elipsa 56"/>
          <p:cNvSpPr/>
          <p:nvPr/>
        </p:nvSpPr>
        <p:spPr>
          <a:xfrm>
            <a:off x="5257800" y="3380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Elipsa 57"/>
          <p:cNvSpPr/>
          <p:nvPr/>
        </p:nvSpPr>
        <p:spPr>
          <a:xfrm>
            <a:off x="4343400" y="4142601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4" dur="2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sz="8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endParaRPr lang="cs-CZ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5300" cy="1217613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838200" y="1752600"/>
            <a:ext cx="7391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 smtClean="0"/>
              <a:t>Otázky a doplňovačky ke křížovce: </a:t>
            </a:r>
          </a:p>
          <a:p>
            <a:endParaRPr lang="cs-CZ" b="1" i="1" dirty="0" smtClean="0"/>
          </a:p>
          <a:p>
            <a:pPr marL="342900" indent="-342900">
              <a:buAutoNum type="arabicPeriod"/>
            </a:pPr>
            <a:r>
              <a:rPr lang="cs-CZ" sz="2400" i="1" dirty="0" smtClean="0"/>
              <a:t>Z čeho vzniklo Slunce? Z velké……..</a:t>
            </a:r>
          </a:p>
          <a:p>
            <a:pPr marL="342900" indent="-342900">
              <a:buAutoNum type="arabicPeriod"/>
            </a:pPr>
            <a:r>
              <a:rPr lang="cs-CZ" sz="2400" i="1" dirty="0" smtClean="0"/>
              <a:t>Slunce je tvořeno héliem a ……</a:t>
            </a:r>
          </a:p>
          <a:p>
            <a:pPr marL="342900" indent="-342900">
              <a:buAutoNum type="arabicPeriod"/>
            </a:pPr>
            <a:r>
              <a:rPr lang="cs-CZ" sz="2400" i="1" dirty="0" smtClean="0"/>
              <a:t>Slunce má asi 110 krát větší poloměr než ……</a:t>
            </a:r>
          </a:p>
          <a:p>
            <a:pPr marL="342900" indent="-342900">
              <a:buAutoNum type="arabicPeriod"/>
            </a:pPr>
            <a:r>
              <a:rPr lang="cs-CZ" sz="2400" i="1" dirty="0" smtClean="0"/>
              <a:t>Energie slunečního záření je klíčovým faktorem pro …… (u rostlin).</a:t>
            </a:r>
          </a:p>
          <a:p>
            <a:pPr marL="342900" indent="-342900">
              <a:buAutoNum type="arabicPeriod"/>
            </a:pPr>
            <a:r>
              <a:rPr lang="cs-CZ" sz="2400" i="1" dirty="0" smtClean="0"/>
              <a:t>Všechna spektra barev slunečního světla nejlépe vidíme, když se objeví….</a:t>
            </a:r>
          </a:p>
          <a:p>
            <a:pPr marL="342900" indent="-342900">
              <a:buAutoNum type="arabicPeriod"/>
            </a:pPr>
            <a:r>
              <a:rPr lang="cs-CZ" sz="2400" i="1" dirty="0" err="1" smtClean="0"/>
              <a:t>Hubbleův</a:t>
            </a:r>
            <a:r>
              <a:rPr lang="cs-CZ" sz="2400" i="1" dirty="0" smtClean="0"/>
              <a:t> vesmírný ......</a:t>
            </a:r>
            <a:endParaRPr lang="cs-CZ" i="1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38200" y="16002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Křížovka: </a:t>
            </a:r>
            <a:r>
              <a:rPr lang="cs-CZ" b="1" u="sng" dirty="0" smtClean="0">
                <a:solidFill>
                  <a:srgbClr val="00B050"/>
                </a:solidFill>
              </a:rPr>
              <a:t>ŘEŠENÍ</a:t>
            </a:r>
            <a:r>
              <a:rPr lang="cs-CZ" b="1" u="sng" dirty="0" smtClean="0"/>
              <a:t> </a:t>
            </a:r>
          </a:p>
          <a:p>
            <a:endParaRPr lang="cs-CZ" b="1" i="1" dirty="0" smtClean="0"/>
          </a:p>
          <a:p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8" name="Elipsa 7"/>
          <p:cNvSpPr/>
          <p:nvPr/>
        </p:nvSpPr>
        <p:spPr>
          <a:xfrm>
            <a:off x="4800600" y="2286000"/>
            <a:ext cx="457200" cy="3810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4800600" y="2667000"/>
            <a:ext cx="457200" cy="3810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0" name="Elipsa 9"/>
          <p:cNvSpPr/>
          <p:nvPr/>
        </p:nvSpPr>
        <p:spPr>
          <a:xfrm>
            <a:off x="4800600" y="3048000"/>
            <a:ext cx="457200" cy="3810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Ě</a:t>
            </a:r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4800600" y="3429000"/>
            <a:ext cx="457200" cy="3810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</a:t>
            </a:r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4800600" y="3810000"/>
            <a:ext cx="457200" cy="3810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4800600" y="4191000"/>
            <a:ext cx="457200" cy="3810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4" name="Elipsa 13"/>
          <p:cNvSpPr/>
          <p:nvPr/>
        </p:nvSpPr>
        <p:spPr>
          <a:xfrm>
            <a:off x="4343400" y="2286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L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3886200" y="2286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M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5257800" y="2286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O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5715000" y="2286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V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6172200" y="2286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I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6629400" y="2286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N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7086600" y="2286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5257800" y="2667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O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5715000" y="2667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D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6172200" y="2667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Í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6629400" y="2667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7086600" y="2667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7543800" y="2667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M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4343400" y="3048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M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3886200" y="3048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3429000" y="3048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Z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4343400" y="3429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É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3886200" y="3429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T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3429000" y="3429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N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3" name="Elipsa 32"/>
          <p:cNvSpPr/>
          <p:nvPr/>
        </p:nvSpPr>
        <p:spPr>
          <a:xfrm>
            <a:off x="2971800" y="3429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2514600" y="3429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S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2057400" y="3429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O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1600200" y="3429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T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7" name="Elipsa 36"/>
          <p:cNvSpPr/>
          <p:nvPr/>
        </p:nvSpPr>
        <p:spPr>
          <a:xfrm>
            <a:off x="1143000" y="3429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O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8" name="Elipsa 37"/>
          <p:cNvSpPr/>
          <p:nvPr/>
        </p:nvSpPr>
        <p:spPr>
          <a:xfrm>
            <a:off x="685800" y="3429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F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5257800" y="4191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L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0" name="Elipsa 39"/>
          <p:cNvSpPr/>
          <p:nvPr/>
        </p:nvSpPr>
        <p:spPr>
          <a:xfrm>
            <a:off x="5715000" y="4191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6172200" y="4191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2" name="Elipsa 41"/>
          <p:cNvSpPr/>
          <p:nvPr/>
        </p:nvSpPr>
        <p:spPr>
          <a:xfrm>
            <a:off x="6629400" y="4191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O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7086600" y="4191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H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4" name="Elipsa 43"/>
          <p:cNvSpPr/>
          <p:nvPr/>
        </p:nvSpPr>
        <p:spPr>
          <a:xfrm>
            <a:off x="7543800" y="4191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L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8001000" y="4191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6" name="Elipsa 45"/>
          <p:cNvSpPr/>
          <p:nvPr/>
        </p:nvSpPr>
        <p:spPr>
          <a:xfrm>
            <a:off x="8458200" y="4191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D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7" name="Elipsa 46"/>
          <p:cNvSpPr/>
          <p:nvPr/>
        </p:nvSpPr>
        <p:spPr>
          <a:xfrm>
            <a:off x="5257800" y="3810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U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8" name="Elipsa 47"/>
          <p:cNvSpPr/>
          <p:nvPr/>
        </p:nvSpPr>
        <p:spPr>
          <a:xfrm>
            <a:off x="5715000" y="3810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H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9" name="Elipsa 48"/>
          <p:cNvSpPr/>
          <p:nvPr/>
        </p:nvSpPr>
        <p:spPr>
          <a:xfrm>
            <a:off x="6172200" y="3810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A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5814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4495800" y="267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3124200" y="3059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381000" y="3440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44196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3886200" y="4202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6.</a:t>
            </a:r>
            <a:endParaRPr lang="cs-CZ" dirty="0"/>
          </a:p>
        </p:txBody>
      </p:sp>
      <p:sp>
        <p:nvSpPr>
          <p:cNvPr id="56" name="Obdélník 55"/>
          <p:cNvSpPr/>
          <p:nvPr/>
        </p:nvSpPr>
        <p:spPr>
          <a:xfrm>
            <a:off x="990600" y="466707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u="sng" dirty="0" smtClean="0"/>
          </a:p>
          <a:p>
            <a:r>
              <a:rPr lang="cs-CZ" b="1" u="sng" dirty="0" smtClean="0"/>
              <a:t>Tajenka:  Slunce je_</a:t>
            </a:r>
            <a:r>
              <a:rPr lang="cs-CZ" b="1" u="sng" dirty="0" smtClean="0">
                <a:solidFill>
                  <a:srgbClr val="00B050"/>
                </a:solidFill>
              </a:rPr>
              <a:t>HVĚZDA</a:t>
            </a:r>
            <a:r>
              <a:rPr lang="cs-CZ" b="1" u="sng" dirty="0" smtClean="0"/>
              <a:t>. </a:t>
            </a:r>
            <a:endParaRPr lang="cs-CZ" b="1" i="1" dirty="0" smtClean="0"/>
          </a:p>
          <a:p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57" name="Elipsa 56"/>
          <p:cNvSpPr/>
          <p:nvPr/>
        </p:nvSpPr>
        <p:spPr>
          <a:xfrm>
            <a:off x="5257800" y="3429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U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8" name="Elipsa 57"/>
          <p:cNvSpPr/>
          <p:nvPr/>
        </p:nvSpPr>
        <p:spPr>
          <a:xfrm>
            <a:off x="4343400" y="4191000"/>
            <a:ext cx="457200" cy="381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D</a:t>
            </a:r>
            <a:endParaRPr 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62000" y="1757839"/>
            <a:ext cx="7391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 smtClean="0"/>
              <a:t>Otázky a doplňovačky ke křížovce:</a:t>
            </a:r>
            <a:r>
              <a:rPr lang="cs-CZ" sz="2800" b="1" u="sng" dirty="0" smtClean="0">
                <a:solidFill>
                  <a:srgbClr val="00B050"/>
                </a:solidFill>
              </a:rPr>
              <a:t> ŘEŠENÍ</a:t>
            </a:r>
            <a:r>
              <a:rPr lang="cs-CZ" sz="2800" b="1" u="sng" dirty="0" smtClean="0"/>
              <a:t> </a:t>
            </a:r>
          </a:p>
          <a:p>
            <a:endParaRPr lang="cs-CZ" b="1" i="1" dirty="0" smtClean="0"/>
          </a:p>
          <a:p>
            <a:pPr marL="342900" indent="-342900">
              <a:buAutoNum type="arabicPeriod"/>
            </a:pPr>
            <a:r>
              <a:rPr lang="cs-CZ" sz="2400" i="1" dirty="0" smtClean="0"/>
              <a:t>Z čeho vzniklo Slunce? Z velké……..</a:t>
            </a:r>
          </a:p>
          <a:p>
            <a:pPr marL="342900" indent="-342900">
              <a:buAutoNum type="arabicPeriod"/>
            </a:pPr>
            <a:r>
              <a:rPr lang="cs-CZ" sz="2400" i="1" dirty="0" smtClean="0"/>
              <a:t>Slunce je tvořeno héliem a ……</a:t>
            </a:r>
          </a:p>
          <a:p>
            <a:pPr marL="342900" indent="-342900">
              <a:buAutoNum type="arabicPeriod"/>
            </a:pPr>
            <a:r>
              <a:rPr lang="cs-CZ" sz="2400" i="1" dirty="0" smtClean="0"/>
              <a:t>Slunce má asi 110 krát větší poloměr než ……</a:t>
            </a:r>
          </a:p>
          <a:p>
            <a:pPr marL="342900" indent="-342900">
              <a:buAutoNum type="arabicPeriod"/>
            </a:pPr>
            <a:r>
              <a:rPr lang="cs-CZ" sz="2400" i="1" dirty="0" smtClean="0"/>
              <a:t>Energie slunečního záření je klíčovým faktorem pro …… (u rostlin).</a:t>
            </a:r>
          </a:p>
          <a:p>
            <a:pPr marL="342900" indent="-342900">
              <a:buAutoNum type="arabicPeriod"/>
            </a:pPr>
            <a:r>
              <a:rPr lang="cs-CZ" sz="2400" i="1" dirty="0" smtClean="0"/>
              <a:t>Všechna spektra barev slunečního světla nejlépe vidíme, když se objeví….</a:t>
            </a:r>
          </a:p>
          <a:p>
            <a:pPr marL="342900" indent="-342900">
              <a:buAutoNum type="arabicPeriod"/>
            </a:pPr>
            <a:r>
              <a:rPr lang="cs-CZ" sz="2400" i="1" dirty="0" err="1" smtClean="0"/>
              <a:t>Hubbleův</a:t>
            </a:r>
            <a:r>
              <a:rPr lang="cs-CZ" sz="2400" i="1" dirty="0" smtClean="0"/>
              <a:t> vesmírný ......</a:t>
            </a:r>
            <a:endParaRPr lang="cs-CZ" i="1" dirty="0" smtClean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upevňování učiva o Slunci.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rozvíjí informace o našem Slunci.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určen pro předmět přírodověda a ročník 5.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učebnici: JURČÁK, Jaroslav. </a:t>
            </a:r>
            <a:r>
              <a:rPr lang="cs-CZ" i="1" dirty="0" smtClean="0"/>
              <a:t>Přírodověda 5. ročník</a:t>
            </a:r>
            <a:r>
              <a:rPr lang="cs-CZ" dirty="0" smtClean="0"/>
              <a:t>. Olomouc: PRODOS, 1996. ISBN 80-85806-41-X. </a:t>
            </a:r>
            <a:r>
              <a:rPr lang="cs-CZ" dirty="0" smtClean="0"/>
              <a:t>Materiál vznikl ze zápisů a příprav autorky.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38200" y="1854875"/>
            <a:ext cx="716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Internetové zdroje:</a:t>
            </a:r>
          </a:p>
          <a:p>
            <a:endParaRPr lang="cs-CZ" b="1" i="1" dirty="0" smtClean="0"/>
          </a:p>
          <a:p>
            <a:r>
              <a:rPr lang="cs-CZ" b="1" i="1" dirty="0" err="1" smtClean="0"/>
              <a:t>Wikipedia</a:t>
            </a:r>
            <a:r>
              <a:rPr lang="cs-CZ" b="1" i="1" dirty="0" smtClean="0"/>
              <a:t>:</a:t>
            </a:r>
          </a:p>
          <a:p>
            <a:r>
              <a:rPr lang="cs-CZ" b="1" i="1" u="sng" dirty="0" smtClean="0">
                <a:solidFill>
                  <a:schemeClr val="bg2"/>
                </a:solidFill>
              </a:rPr>
              <a:t>www.</a:t>
            </a:r>
            <a:r>
              <a:rPr lang="cs-CZ" b="1" i="1" u="sng" dirty="0" err="1" smtClean="0">
                <a:solidFill>
                  <a:schemeClr val="bg2"/>
                </a:solidFill>
              </a:rPr>
              <a:t>cs.wikipedia.org</a:t>
            </a:r>
            <a:endParaRPr lang="cs-CZ" b="1" i="1" u="sng" dirty="0" smtClean="0">
              <a:solidFill>
                <a:schemeClr val="bg2"/>
              </a:solidFill>
            </a:endParaRPr>
          </a:p>
          <a:p>
            <a:endParaRPr lang="cs-CZ" b="1" i="1" dirty="0" smtClean="0"/>
          </a:p>
          <a:p>
            <a:r>
              <a:rPr lang="cs-CZ" b="1" i="1" dirty="0" err="1" smtClean="0"/>
              <a:t>Youtube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</a:p>
          <a:p>
            <a:r>
              <a:rPr lang="cs-CZ" b="1" dirty="0" smtClean="0">
                <a:hlinkClick r:id="rId3"/>
              </a:rPr>
              <a:t>http://www.</a:t>
            </a:r>
            <a:r>
              <a:rPr lang="cs-CZ" b="1" dirty="0" err="1" smtClean="0">
                <a:hlinkClick r:id="rId3"/>
              </a:rPr>
              <a:t>youtube.com</a:t>
            </a:r>
            <a:r>
              <a:rPr lang="cs-CZ" b="1" dirty="0" smtClean="0">
                <a:hlinkClick r:id="rId3"/>
              </a:rPr>
              <a:t>/</a:t>
            </a:r>
            <a:r>
              <a:rPr lang="cs-CZ" b="1" dirty="0" err="1" smtClean="0">
                <a:hlinkClick r:id="rId3"/>
              </a:rPr>
              <a:t>watch</a:t>
            </a:r>
            <a:r>
              <a:rPr lang="cs-CZ" b="1" dirty="0" smtClean="0">
                <a:hlinkClick r:id="rId3"/>
              </a:rPr>
              <a:t>?v=</a:t>
            </a:r>
            <a:r>
              <a:rPr lang="cs-CZ" b="1" dirty="0" err="1" smtClean="0">
                <a:hlinkClick r:id="rId3"/>
              </a:rPr>
              <a:t>CubFmoRvwWQ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8" name="Obdélník 7"/>
          <p:cNvSpPr/>
          <p:nvPr/>
        </p:nvSpPr>
        <p:spPr>
          <a:xfrm>
            <a:off x="762000" y="3912275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i="1" u="sng" dirty="0" smtClean="0"/>
          </a:p>
          <a:p>
            <a:endParaRPr lang="cs-CZ" b="1" i="1" u="sng" dirty="0" smtClean="0"/>
          </a:p>
          <a:p>
            <a:endParaRPr lang="cs-CZ" b="1" i="1" u="sng" dirty="0" smtClean="0"/>
          </a:p>
          <a:p>
            <a:r>
              <a:rPr lang="cs-CZ" b="1" u="sng" dirty="0" smtClean="0"/>
              <a:t>Další zdroje: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MLADÁ, Jarmila, Ladislav PODROUŽEK, Miroslav RANDA a Martin ŠOLC. </a:t>
            </a:r>
            <a:r>
              <a:rPr lang="cs-CZ" i="1" dirty="0" smtClean="0"/>
              <a:t>Přírodověda pro 5. ročník základní školy</a:t>
            </a:r>
            <a:r>
              <a:rPr lang="cs-CZ" dirty="0" smtClean="0"/>
              <a:t>. Praha: SPN, 2004. ISBN 80-7235-258-X</a:t>
            </a:r>
            <a:endParaRPr lang="cs-CZ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16764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Citace:</a:t>
            </a:r>
            <a:endParaRPr kumimoji="0" lang="cs-CZ" sz="2400" b="1" i="1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3622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16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Obr. 1: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Soubor:Sun in X-Ray.png. In: </a:t>
            </a:r>
            <a:r>
              <a:rPr kumimoji="0" lang="en-US" sz="16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Wikipedia</a:t>
            </a:r>
            <a:r>
              <a:rPr kumimoji="0" lang="cs-CZ" sz="16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[online].</a:t>
            </a:r>
            <a:r>
              <a:rPr kumimoji="0" lang="cs-CZ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2001-, 11.2.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2006 [cit. 2012-12-17]. Dostupné z: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http://cs.wikipedia.org/wiki/Soubor:Sun_in_X-Ray.png</a:t>
            </a:r>
            <a:endParaRPr kumimoji="0" lang="cs-CZ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Obr. 2</a:t>
            </a:r>
            <a:r>
              <a:rPr kumimoji="0" lang="cs-CZ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File:WhereRainbowRises.jpg. In: </a:t>
            </a:r>
            <a:r>
              <a:rPr kumimoji="0" lang="cs-CZ" sz="16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Wikipedia: the free encyclopedia</a:t>
            </a:r>
            <a:r>
              <a:rPr kumimoji="0" lang="cs-CZ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[online]. 8. 8. 2006 [cit. 2014-09-04]. Dostupné z: </a:t>
            </a:r>
            <a:r>
              <a:rPr kumimoji="0" lang="cs-CZ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4"/>
              </a:rPr>
              <a:t>http://commons.wikimedia.org/wiki/File:WhereRainbowRises.jpg</a:t>
            </a:r>
            <a:r>
              <a:rPr kumimoji="0" lang="cs-CZ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16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Obr. 3</a:t>
            </a:r>
            <a:r>
              <a:rPr kumimoji="0" lang="cs-CZ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File:Solar sys.jpg. In: </a:t>
            </a:r>
            <a:r>
              <a:rPr kumimoji="0" lang="cs-CZ" sz="16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Wikipedia: the free encyclopedia</a:t>
            </a:r>
            <a:r>
              <a:rPr kumimoji="0" lang="cs-CZ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[online]. 16. 8. 2005 [cit. 2014-09-04]. Dostupné z: </a:t>
            </a:r>
            <a:r>
              <a:rPr kumimoji="0" lang="cs-CZ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5"/>
              </a:rPr>
              <a:t>http://commons.wikimedia.org/wiki/File:Solar_sys.jpg</a:t>
            </a:r>
            <a:endParaRPr kumimoji="0" lang="cs-CZ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16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Obr. 4:</a:t>
            </a:r>
            <a:r>
              <a:rPr kumimoji="0" lang="cs-CZ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Soubor:Il_Sole_(ita).jpg. In: </a:t>
            </a:r>
            <a:r>
              <a:rPr kumimoji="0" lang="cs-CZ" sz="16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Wikipedia </a:t>
            </a:r>
            <a:r>
              <a:rPr kumimoji="0" lang="cs-CZ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[online]. 2001-, 18.6.2008 [cit. 2012-12-18]. Dostupné z: </a:t>
            </a:r>
            <a:r>
              <a:rPr kumimoji="0" lang="cs-CZ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6"/>
              </a:rPr>
              <a:t>http://cs.wikipedia.org/wiki/Soubor:Il_Sole_(ita).jpg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20574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Obr. 5: 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Soubor:</a:t>
            </a:r>
            <a:r>
              <a:rPr kumimoji="0" lang="cs-C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SunFromClouds.jpg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In: </a:t>
            </a:r>
            <a:r>
              <a:rPr kumimoji="0" lang="cs-CZ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Wikipedia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[online]. 2001-, 26.5.2007 [cit. 2012-12-18]. Dostupné z: 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http://cs.wikipedia.org/wiki/Soubor:SunFromClouds.jpg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Obr. 6: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File:BLUE STEREO 3D Time for Space Wiggle.gif. In: Wikipedia: the free encyclopedia [online]. 25. 4. 2007 [cit. 2014-09-04].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Dostupné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z: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4"/>
              </a:rPr>
              <a:t>http://commons.wikimedia.org/wiki/File:BLUE_STEREO_3D_Time_for_Space_Wiggle.gif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Obr. 7: 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Soubor:</a:t>
            </a:r>
            <a:r>
              <a:rPr kumimoji="0" lang="cs-C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Solar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Cycle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cs.svg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In: </a:t>
            </a:r>
            <a:r>
              <a:rPr kumimoji="0" lang="cs-CZ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Wikipedia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[online]. 2001-, 23.4.2010 [cit. 2012-12-18]. Dostupné z: 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5"/>
              </a:rPr>
              <a:t>http://cs.wikipedia.org/wiki/Soubor:Solar_Life_Cycle_cs.svg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Obr. 8: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Soubor:Sun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X-Ray.png. In: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Wikipedia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[online].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2001-, 11.2.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2006 [cit. 2012-12-17].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Dostupné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z: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6"/>
              </a:rPr>
              <a:t>http://cs.wikipedia.org/wiki/Soubor:Sun_in_X-Ray.png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09600" y="14478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Citace:</a:t>
            </a:r>
            <a:endParaRPr kumimoji="0" lang="cs-CZ" sz="2400" b="1" i="1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382000" cy="4343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9: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File:HST-SM4.jpeg. In: Wikipedia: the free encyclopedia [online]. 8. 12. 2010 [cit. 2014-09-04].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z: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http://commons.wikimedia.org/wiki/File:HST-SM4.jpeg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10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File:STS31 carries Hubble to orbit edit.jpg. In: Wikipedia: the free encyclopedia [online]. 10. 6. 2008 [cit. 2014-09-04].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z: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http://commons.wikimedia.org/wiki/File:STS31_carries_Hubble_to_orbit_edit.jpg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11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 File:HubbleExplodedczech.png. In: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3. 8. 2008 [cit. 2014-09-04].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4"/>
              </a:rPr>
              <a:t>http://commons.wikimedia.org/wiki/File:HubbleExplodedczech.png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12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 File:Eagle nebula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pillars.jpg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5. 1. 2014 [cit. 2014-09-04].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5"/>
              </a:rPr>
              <a:t>http://commons.wikimedia.org/wiki/File:Eagle_nebula_pillars.jpg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Citace:</a:t>
            </a:r>
            <a:endParaRPr kumimoji="0" lang="cs-CZ" sz="2400" b="1" i="1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4102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13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 File:Tarantula nebula detail.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23. 11. 2006 [cit. 2014-09-04].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http://commons.wikimedia.org/wiki/File:Tarantula_nebula_detail.jpg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14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 File: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Horsehead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Hubble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20. 6. 2009 [cit. 2014-09-04].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3"/>
              </a:rPr>
              <a:t>http://commons.wikimedia.org/wiki/File:Horsehead-Hubble.jpg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Citace:</a:t>
            </a:r>
            <a:endParaRPr kumimoji="0" lang="cs-CZ" sz="2400" b="1" i="1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4958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4102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22467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738000" rIns="738000">
            <a:spAutoFit/>
          </a:bodyPr>
          <a:lstStyle/>
          <a:p>
            <a:r>
              <a:rPr lang="cs-CZ" sz="3200" b="1" dirty="0" smtClean="0"/>
              <a:t>	</a:t>
            </a:r>
            <a:r>
              <a:rPr lang="cs-CZ" sz="3200" b="1" u="sng" dirty="0" smtClean="0"/>
              <a:t>SLUNCE</a:t>
            </a:r>
          </a:p>
          <a:p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/>
          </a:p>
          <a:p>
            <a:r>
              <a:rPr lang="cs-CZ" i="1" dirty="0" smtClean="0"/>
              <a:t>          </a:t>
            </a:r>
            <a:endParaRPr lang="cs-CZ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524000" y="838200"/>
            <a:ext cx="678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zdroj světla a tepla na naší Zemi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nejbližší hvězda planety Země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stáří: přibližně 4, 6 miliard let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endParaRPr kumimoji="0" lang="cs-CZ" sz="1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ázek 9" descr="http://upload.wikimedia.org/wikipedia/commons/thumb/d/df/Sun_in_X-Ray.png/120px-Sun_in_X-Ray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2552700" cy="1850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3733800" y="5029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Obr. 1</a:t>
            </a:r>
            <a:endParaRPr lang="cs-CZ" sz="1200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09600" y="2057400"/>
            <a:ext cx="495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má asi 110 krát větší průměr než Země</a:t>
            </a:r>
          </a:p>
          <a:p>
            <a:pPr marL="0" marR="0" lvl="0" indent="0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sluneční světlo dopadající na Zemi má barvu bílou (je zde spektrum barev od červené, přes oranžovou, žlutou, zelenou, modrou až po fialovou)</a:t>
            </a:r>
          </a:p>
          <a:p>
            <a:pPr marL="457200" marR="0" lvl="1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- tyto barvy můžeme vidět během vzniku </a:t>
            </a:r>
            <a:r>
              <a:rPr kumimoji="0" 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duhy</a:t>
            </a:r>
          </a:p>
          <a:p>
            <a:pPr marL="457200" marR="0" lvl="1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endParaRPr kumimoji="0" lang="cs-CZ" sz="1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9200" y="1219200"/>
            <a:ext cx="7010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SLUNCE</a:t>
            </a:r>
            <a:endParaRPr kumimoji="0" lang="cs-CZ" sz="4400" b="1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File:WhereRainbowRis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0"/>
            <a:ext cx="2845987" cy="4283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6858000" y="1828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Obr. 2</a:t>
            </a:r>
            <a:endParaRPr lang="cs-CZ" sz="1200" i="1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640387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SLUNCE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File:Solar sy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600200"/>
            <a:ext cx="4419600" cy="3028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29200" y="1066800"/>
            <a:ext cx="426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cs-CZ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střed sluneční soustavy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svou gravitační silou udržuje planety sluneční soustavy pohromadě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jeho váha tvoří 99,8% hmotnosti Sluneční soustavy</a:t>
            </a:r>
            <a:r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09800" y="4800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Obr. 3</a:t>
            </a:r>
            <a:endParaRPr lang="cs-CZ" sz="1200" i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11" name="Nadpis 7"/>
          <p:cNvSpPr txBox="1">
            <a:spLocks/>
          </p:cNvSpPr>
          <p:nvPr/>
        </p:nvSpPr>
        <p:spPr bwMode="auto">
          <a:xfrm>
            <a:off x="609600" y="1905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Složení slunce</a:t>
            </a:r>
            <a:endParaRPr kumimoji="0" lang="cs-CZ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48200" y="28956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800" kern="0" dirty="0" smtClean="0">
                <a:ea typeface="+mj-ea"/>
                <a:cs typeface="Arial" pitchFamily="34" charset="0"/>
              </a:rPr>
              <a:t> přesné složení není dodnes známo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2800" kern="0" dirty="0" smtClean="0"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lang="cs-CZ" sz="2800" kern="0" dirty="0">
                <a:ea typeface="+mj-ea"/>
                <a:cs typeface="Arial" pitchFamily="34" charset="0"/>
              </a:rPr>
              <a:t>j</a:t>
            </a:r>
            <a:r>
              <a:rPr kumimoji="0" lang="cs-CZ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Arial" pitchFamily="34" charset="0"/>
              </a:rPr>
              <a:t>e tvořeno převážně vodíkem a héliem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Obrázek 12" descr="http://upload.wikimedia.org/wikipedia/commons/thumb/b/b0/Il_Sole_%28ita%29.jpg/220px-Il_Sole_%28ita%29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4171950" cy="273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1981200" y="30480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Obr. 4</a:t>
            </a:r>
            <a:endParaRPr lang="cs-CZ" sz="1200" i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657600" y="17526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Energie slunečního záření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pohání téměř všechny procesy, které na Zemi probíhají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je na ní závislé podnebí, změny počasí i teploty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pomáhá udržet na zemském povrchu vodu v kapalném skupenství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klíčový faktor pro fotosyntézu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rostlin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umožňuje živočichům vidět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Obrázek 11" descr="http://upload.wikimedia.org/wikipedia/commons/thumb/b/bd/SunFromClouds.jpg/220px-SunFromClouds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33528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bdélník 12"/>
          <p:cNvSpPr/>
          <p:nvPr/>
        </p:nvSpPr>
        <p:spPr>
          <a:xfrm>
            <a:off x="152400" y="518160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	           </a:t>
            </a:r>
            <a:r>
              <a:rPr lang="cs-CZ" sz="1200" i="1" dirty="0" smtClean="0"/>
              <a:t>Obr. 5</a:t>
            </a:r>
            <a:endParaRPr lang="cs-CZ" sz="12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0" y="205740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Tvar Slunce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Slunce má tvar koule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038600" y="213360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	           </a:t>
            </a:r>
            <a:r>
              <a:rPr lang="cs-CZ" sz="1200" i="1" dirty="0" smtClean="0"/>
              <a:t>Obr. 6</a:t>
            </a:r>
            <a:endParaRPr lang="cs-CZ" sz="1200" i="1" dirty="0"/>
          </a:p>
        </p:txBody>
      </p:sp>
      <p:pic>
        <p:nvPicPr>
          <p:cNvPr id="11" name="Picture 2" descr="File:BLUE STEREO 3D Time for Space Wiggl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514600"/>
            <a:ext cx="4617466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latin typeface="Arial" pitchFamily="34" charset="0"/>
                <a:cs typeface="Arial" pitchFamily="34" charset="0"/>
              </a:rPr>
              <a:t>Vývojový cyklus Slunce</a:t>
            </a:r>
            <a:br>
              <a:rPr lang="cs-CZ" b="1" u="sng" dirty="0" smtClean="0"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latin typeface="Arial" pitchFamily="34" charset="0"/>
                <a:cs typeface="Arial" pitchFamily="34" charset="0"/>
              </a:rPr>
            </a:b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lang="cs-CZ" sz="2400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/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/>
          </a:p>
          <a:p>
            <a:pPr>
              <a:lnSpc>
                <a:spcPct val="90000"/>
              </a:lnSpc>
              <a:buFontTx/>
              <a:buChar char="-"/>
            </a:pPr>
            <a:endParaRPr lang="cs-CZ" sz="1200" i="1" dirty="0" smtClean="0"/>
          </a:p>
          <a:p>
            <a:pPr>
              <a:lnSpc>
                <a:spcPct val="90000"/>
              </a:lnSpc>
              <a:buNone/>
            </a:pPr>
            <a:r>
              <a:rPr lang="cs-CZ" sz="1200" i="1" dirty="0" smtClean="0"/>
              <a:t>					</a:t>
            </a:r>
          </a:p>
          <a:p>
            <a:pPr>
              <a:lnSpc>
                <a:spcPct val="90000"/>
              </a:lnSpc>
              <a:buNone/>
            </a:pPr>
            <a:endParaRPr lang="cs-CZ" sz="1200" i="1" dirty="0" smtClean="0"/>
          </a:p>
          <a:p>
            <a:pPr>
              <a:lnSpc>
                <a:spcPct val="90000"/>
              </a:lnSpc>
              <a:buNone/>
            </a:pPr>
            <a:r>
              <a:rPr lang="cs-CZ" sz="1200" i="1" dirty="0" smtClean="0"/>
              <a:t>					Obr. 7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-   aktuálně je naše slunce téměř v polovině svého cyklu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-   vzniklo z velké mlhoviny 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/>
          </a:p>
          <a:p>
            <a:pPr algn="ctr">
              <a:lnSpc>
                <a:spcPct val="90000"/>
              </a:lnSpc>
              <a:buNone/>
            </a:pPr>
            <a:endParaRPr lang="cs-CZ" sz="2400" dirty="0" smtClean="0"/>
          </a:p>
          <a:p>
            <a:pPr algn="ctr">
              <a:lnSpc>
                <a:spcPct val="90000"/>
              </a:lnSpc>
              <a:buNone/>
            </a:pPr>
            <a:endParaRPr lang="cs-CZ" sz="2400" b="1" dirty="0" smtClean="0"/>
          </a:p>
          <a:p>
            <a:pPr algn="ctr">
              <a:lnSpc>
                <a:spcPct val="90000"/>
              </a:lnSpc>
              <a:buNone/>
            </a:pPr>
            <a:endParaRPr lang="cs-CZ" b="1" dirty="0"/>
          </a:p>
        </p:txBody>
      </p:sp>
      <p:pic>
        <p:nvPicPr>
          <p:cNvPr id="12" name="Obrázek 11" descr="Soubor:Solar Life Cycle cs.sv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895600"/>
            <a:ext cx="6842760" cy="200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16324</TotalTime>
  <Words>1152</Words>
  <Application>Microsoft Office PowerPoint</Application>
  <PresentationFormat>Předvádění na obrazovce (4:3)</PresentationFormat>
  <Paragraphs>304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Výchozí návrh</vt:lpstr>
      <vt:lpstr>Slunce </vt:lpstr>
      <vt:lpstr>Anotace:</vt:lpstr>
      <vt:lpstr>Snímek 3</vt:lpstr>
      <vt:lpstr>Snímek 4</vt:lpstr>
      <vt:lpstr>SLUNCE</vt:lpstr>
      <vt:lpstr>Snímek 6</vt:lpstr>
      <vt:lpstr>Snímek 7</vt:lpstr>
      <vt:lpstr>Snímek 8</vt:lpstr>
      <vt:lpstr>       Vývojový cyklus Slunce                     Obr. 7  -   aktuálně je naše slunce téměř v polovině svého cyklu -   vzniklo z velké mlhoviny     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Martinka</dc:creator>
  <cp:lastModifiedBy>Kaprčský Notebook</cp:lastModifiedBy>
  <cp:revision>313</cp:revision>
  <cp:lastPrinted>1601-01-01T00:00:00Z</cp:lastPrinted>
  <dcterms:created xsi:type="dcterms:W3CDTF">1601-01-01T00:00:00Z</dcterms:created>
  <dcterms:modified xsi:type="dcterms:W3CDTF">2014-11-18T17:56:01Z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