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35" r:id="rId2"/>
    <p:sldMasterId id="2147484059" r:id="rId3"/>
  </p:sldMasterIdLst>
  <p:sldIdLst>
    <p:sldId id="256" r:id="rId4"/>
    <p:sldId id="259" r:id="rId5"/>
    <p:sldId id="277" r:id="rId6"/>
    <p:sldId id="278" r:id="rId7"/>
    <p:sldId id="279" r:id="rId8"/>
    <p:sldId id="257" r:id="rId9"/>
    <p:sldId id="280" r:id="rId10"/>
    <p:sldId id="283" r:id="rId11"/>
    <p:sldId id="284" r:id="rId12"/>
    <p:sldId id="285" r:id="rId13"/>
    <p:sldId id="286" r:id="rId14"/>
    <p:sldId id="292" r:id="rId15"/>
    <p:sldId id="293" r:id="rId16"/>
    <p:sldId id="294" r:id="rId17"/>
    <p:sldId id="258" r:id="rId18"/>
  </p:sldIdLst>
  <p:sldSz cx="9144000" cy="6858000" type="screen4x3"/>
  <p:notesSz cx="6858000" cy="9144000"/>
  <p:defaultTextStyle>
    <a:defPPr>
      <a:defRPr lang="cs-CZ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1" end="17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4F18"/>
    <a:srgbClr val="728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11" autoAdjust="0"/>
  </p:normalViewPr>
  <p:slideViewPr>
    <p:cSldViewPr>
      <p:cViewPr>
        <p:scale>
          <a:sx n="119" d="100"/>
          <a:sy n="119" d="100"/>
        </p:scale>
        <p:origin x="-140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F27FE-4B80-46E2-B315-39492F3CAD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087538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6D014-3E93-4D42-BC90-E102CAB6D0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00016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0C288-44E8-480C-B71C-6A194006BA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349590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298196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6288107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09609610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71768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5250008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363835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4474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23456209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CD9F2-30EB-41FA-9E41-216F02C59D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555802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83049053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8580048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026517"/>
      </p:ext>
    </p:extLst>
  </p:cSld>
  <p:clrMapOvr>
    <a:masterClrMapping/>
  </p:clrMapOvr>
  <p:transition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4238604"/>
      </p:ext>
    </p:extLst>
  </p:cSld>
  <p:clrMapOvr>
    <a:masterClrMapping/>
  </p:clrMapOvr>
  <p:transition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636620"/>
      </p:ext>
    </p:extLst>
  </p:cSld>
  <p:clrMapOvr>
    <a:masterClrMapping/>
  </p:clrMapOvr>
  <p:transition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D4B81-2A08-43A1-B9F3-3EEF1475B7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331247"/>
      </p:ext>
    </p:extLst>
  </p:cSld>
  <p:clrMapOvr>
    <a:masterClrMapping/>
  </p:clrMapOvr>
  <p:transition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 dirty="0"/>
          </a:p>
        </p:txBody>
      </p:sp>
      <p:sp>
        <p:nvSpPr>
          <p:cNvPr id="6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/>
          </a:p>
        </p:txBody>
      </p:sp>
      <p:sp>
        <p:nvSpPr>
          <p:cNvPr id="8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/>
          </a:p>
        </p:txBody>
      </p:sp>
      <p:sp>
        <p:nvSpPr>
          <p:cNvPr id="9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 dirty="0"/>
          </a:p>
        </p:txBody>
      </p:sp>
      <p:sp>
        <p:nvSpPr>
          <p:cNvPr id="10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/>
          </a:p>
        </p:txBody>
      </p:sp>
      <p:sp>
        <p:nvSpPr>
          <p:cNvPr id="11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C5385-CE7E-47F3-8195-240E67241C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207272"/>
      </p:ext>
    </p:extLst>
  </p:cSld>
  <p:clrMapOvr>
    <a:masterClrMapping/>
  </p:clrMapOvr>
  <p:transition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03B08-2519-443D-B964-A7AD7B7965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870322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58533-A1D5-41DF-846D-C4731D36A8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625464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7517E-1FE3-4DBB-8B04-6A980BCA5B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373359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4C157-C295-4716-B9CA-6B5AECB7C1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726932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E0722-D994-4D85-8418-73D60B8A2D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836272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9A798-342D-42E2-A77C-6C495AF1CF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686469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E60EF-561D-47F4-8FD2-EB4E4617E6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4300216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41C6B-C386-4789-98CA-B98496B70A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579822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94326D1-440C-4D3B-8197-D8693BE6EF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3" r:id="rId2"/>
    <p:sldLayoutId id="2147484132" r:id="rId3"/>
    <p:sldLayoutId id="2147484131" r:id="rId4"/>
    <p:sldLayoutId id="2147484130" r:id="rId5"/>
    <p:sldLayoutId id="2147484129" r:id="rId6"/>
    <p:sldLayoutId id="2147484128" r:id="rId7"/>
    <p:sldLayoutId id="2147484127" r:id="rId8"/>
    <p:sldLayoutId id="2147484126" r:id="rId9"/>
    <p:sldLayoutId id="2147484125" r:id="rId10"/>
    <p:sldLayoutId id="2147484124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5" r:id="rId2"/>
    <p:sldLayoutId id="2147484144" r:id="rId3"/>
    <p:sldLayoutId id="2147484143" r:id="rId4"/>
    <p:sldLayoutId id="2147484142" r:id="rId5"/>
    <p:sldLayoutId id="2147484141" r:id="rId6"/>
    <p:sldLayoutId id="2147484140" r:id="rId7"/>
    <p:sldLayoutId id="2147484139" r:id="rId8"/>
    <p:sldLayoutId id="2147484138" r:id="rId9"/>
    <p:sldLayoutId id="2147484137" r:id="rId10"/>
    <p:sldLayoutId id="2147484136" r:id="rId11"/>
    <p:sldLayoutId id="2147484135" r:id="rId12"/>
    <p:sldLayoutId id="2147484147" r:id="rId13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5pPr>
      <a:lvl6pPr marL="7762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6pPr>
      <a:lvl7pPr marL="12334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7pPr>
      <a:lvl8pPr marL="16906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8pPr>
      <a:lvl9pPr marL="21478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itchFamily="18" charset="0"/>
        <a:buChar char="*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itchFamily="18" charset="0"/>
        <a:buChar char="*"/>
        <a:defRPr sz="2000">
          <a:solidFill>
            <a:srgbClr val="404040"/>
          </a:solidFill>
          <a:latin typeface="+mn-lt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itchFamily="18" charset="0"/>
        <a:buChar char="*"/>
        <a:defRPr>
          <a:solidFill>
            <a:srgbClr val="404040"/>
          </a:solidFill>
          <a:latin typeface="+mn-lt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itchFamily="18" charset="0"/>
        <a:buChar char="*"/>
        <a:defRPr sz="1600">
          <a:solidFill>
            <a:srgbClr val="404040"/>
          </a:solidFill>
          <a:latin typeface="+mn-lt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itchFamily="18" charset="0"/>
        <a:buChar char="*"/>
        <a:defRPr sz="1400">
          <a:solidFill>
            <a:srgbClr val="404040"/>
          </a:solidFill>
          <a:latin typeface="+mn-lt"/>
        </a:defRPr>
      </a:lvl5pPr>
      <a:lvl6pPr marL="1846263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itchFamily="18" charset="0"/>
        <a:buChar char="*"/>
        <a:defRPr sz="1400">
          <a:solidFill>
            <a:srgbClr val="404040"/>
          </a:solidFill>
          <a:latin typeface="+mn-lt"/>
        </a:defRPr>
      </a:lvl6pPr>
      <a:lvl7pPr marL="2303463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itchFamily="18" charset="0"/>
        <a:buChar char="*"/>
        <a:defRPr sz="1400">
          <a:solidFill>
            <a:srgbClr val="404040"/>
          </a:solidFill>
          <a:latin typeface="+mn-lt"/>
        </a:defRPr>
      </a:lvl7pPr>
      <a:lvl8pPr marL="2760663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itchFamily="18" charset="0"/>
        <a:buChar char="*"/>
        <a:defRPr sz="1400">
          <a:solidFill>
            <a:srgbClr val="404040"/>
          </a:solidFill>
          <a:latin typeface="+mn-lt"/>
        </a:defRPr>
      </a:lvl8pPr>
      <a:lvl9pPr marL="3217863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itchFamily="18" charset="0"/>
        <a:buChar char="*"/>
        <a:defRPr sz="1400">
          <a:solidFill>
            <a:srgbClr val="404040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8933CACF-8ADB-4B8D-86CF-C451247224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Arial" charset="0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D77C0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Arial" charset="0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Arial" charset="0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Arial" charset="0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Arial" charset="0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D77C01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Arial" charset="0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jpeg"/><Relationship Id="rId5" Type="http://schemas.openxmlformats.org/officeDocument/2006/relationships/image" Target="../media/image44.wmf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9.jpeg"/><Relationship Id="rId4" Type="http://schemas.openxmlformats.org/officeDocument/2006/relationships/image" Target="../media/image4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8.wmf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.microsoft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cs.wikipedia.org/wiki/Adaptac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jpeg"/><Relationship Id="rId7" Type="http://schemas.openxmlformats.org/officeDocument/2006/relationships/image" Target="../media/image21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wm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wmf"/><Relationship Id="rId5" Type="http://schemas.openxmlformats.org/officeDocument/2006/relationships/image" Target="../media/image25.gif"/><Relationship Id="rId4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40.wmf"/><Relationship Id="rId18" Type="http://schemas.openxmlformats.org/officeDocument/2006/relationships/image" Target="../media/image30.png"/><Relationship Id="rId3" Type="http://schemas.openxmlformats.org/officeDocument/2006/relationships/image" Target="../media/image4.jpeg"/><Relationship Id="rId7" Type="http://schemas.openxmlformats.org/officeDocument/2006/relationships/image" Target="../media/image34.gif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gif"/><Relationship Id="rId11" Type="http://schemas.openxmlformats.org/officeDocument/2006/relationships/image" Target="../media/image38.wmf"/><Relationship Id="rId5" Type="http://schemas.openxmlformats.org/officeDocument/2006/relationships/image" Target="../media/image32.gif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37.wmf"/><Relationship Id="rId4" Type="http://schemas.openxmlformats.org/officeDocument/2006/relationships/image" Target="../media/image31.jpeg"/><Relationship Id="rId9" Type="http://schemas.openxmlformats.org/officeDocument/2006/relationships/image" Target="../media/image36.gif"/><Relationship Id="rId1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PŘIZPŮSOBIVOST ROSTLIN </a:t>
            </a:r>
            <a:br>
              <a:rPr lang="cs-CZ" sz="32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2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 ŽIVOČICHŮ</a:t>
            </a:r>
            <a:endParaRPr lang="cs-CZ" sz="3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171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 sz="1800"/>
          </a:p>
        </p:txBody>
      </p:sp>
      <p:sp>
        <p:nvSpPr>
          <p:cNvPr id="7173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3382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1800"/>
              <a:t>Pří_242_Člověk a živá příroda_Přizpůsobivost rostlin a živočichů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1800" b="1"/>
              <a:t>Autor: Mgr. Kateřina Švecová</a:t>
            </a:r>
            <a:endParaRPr lang="cs-CZ" altLang="cs-CZ" sz="1800"/>
          </a:p>
          <a:p>
            <a:pPr eaLnBrk="1" hangingPunct="1">
              <a:lnSpc>
                <a:spcPct val="150000"/>
              </a:lnSpc>
            </a:pPr>
            <a:r>
              <a:rPr lang="cs-CZ" altLang="cs-CZ" sz="1800"/>
              <a:t>Škola: Základní škola Velehrad, okres Uherské Hradiště, příspěvková organizace </a:t>
            </a:r>
          </a:p>
        </p:txBody>
      </p:sp>
      <p:sp>
        <p:nvSpPr>
          <p:cNvPr id="7174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800"/>
              <a:t>Registrační číslo projektu: CZ.1.07/1.1.38/02.0025</a:t>
            </a:r>
          </a:p>
          <a:p>
            <a:pPr eaLnBrk="1" hangingPunct="1"/>
            <a:r>
              <a:rPr lang="cs-CZ" altLang="cs-CZ" sz="1800"/>
              <a:t>Název projektu: Modernizace výuky na ZŠ Slušovice, Fryšták, Kašava a Velehrad</a:t>
            </a:r>
          </a:p>
          <a:p>
            <a:pPr eaLnBrk="1" hangingPunct="1"/>
            <a:r>
              <a:rPr lang="cs-CZ" alt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85800" y="609600"/>
            <a:ext cx="2236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3200" i="1">
                <a:solidFill>
                  <a:srgbClr val="BC4F18"/>
                </a:solidFill>
              </a:rPr>
              <a:t>Polární pás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029200" y="304800"/>
            <a:ext cx="3657600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Font typeface="Wingdings" pitchFamily="2" charset="2"/>
              <a:buChar char="ü"/>
            </a:pPr>
            <a:r>
              <a:rPr lang="cs-CZ" altLang="cs-CZ"/>
              <a:t> </a:t>
            </a:r>
            <a:r>
              <a:rPr lang="cs-CZ" altLang="cs-CZ" sz="2400"/>
              <a:t>většina krajiny je trvale pokryta ledem</a:t>
            </a:r>
          </a:p>
          <a:p>
            <a:pPr algn="l">
              <a:buFont typeface="Wingdings" pitchFamily="2" charset="2"/>
              <a:buChar char="ü"/>
            </a:pPr>
            <a:r>
              <a:rPr lang="cs-CZ" altLang="cs-CZ" sz="2400"/>
              <a:t>polovina roku je den, polovina noc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4800600" y="19812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i="1">
                <a:solidFill>
                  <a:schemeClr val="hlink"/>
                </a:solidFill>
              </a:rPr>
              <a:t>Přemýšlej: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4724400" y="2590800"/>
            <a:ext cx="4191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2200" b="1">
                <a:solidFill>
                  <a:srgbClr val="728349"/>
                </a:solidFill>
              </a:rPr>
              <a:t>Jsou to vhodné podmínky  pro život rostlin a živočichů</a:t>
            </a:r>
            <a:r>
              <a:rPr lang="cs-CZ" altLang="cs-CZ" sz="2400">
                <a:solidFill>
                  <a:srgbClr val="728349"/>
                </a:solidFill>
              </a:rPr>
              <a:t>?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5410200" y="35052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2400"/>
              <a:t>velmi špatné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4800600" y="4114800"/>
            <a:ext cx="4114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2200" b="1">
                <a:solidFill>
                  <a:srgbClr val="728349"/>
                </a:solidFill>
              </a:rPr>
              <a:t>O  co živé organizmy bojují?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5486400" y="4572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2400"/>
              <a:t>teplo, potrava </a:t>
            </a:r>
          </a:p>
        </p:txBody>
      </p:sp>
      <p:sp>
        <p:nvSpPr>
          <p:cNvPr id="71690" name="AutoShape 10"/>
          <p:cNvSpPr>
            <a:spLocks noChangeArrowheads="1"/>
          </p:cNvSpPr>
          <p:nvPr/>
        </p:nvSpPr>
        <p:spPr bwMode="auto">
          <a:xfrm>
            <a:off x="4800600" y="4648200"/>
            <a:ext cx="533400" cy="341313"/>
          </a:xfrm>
          <a:prstGeom prst="rightArrow">
            <a:avLst>
              <a:gd name="adj1" fmla="val 50000"/>
              <a:gd name="adj2" fmla="val 3907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 sz="200"/>
          </a:p>
        </p:txBody>
      </p:sp>
      <p:sp>
        <p:nvSpPr>
          <p:cNvPr id="71691" name="AutoShape 11"/>
          <p:cNvSpPr>
            <a:spLocks noChangeArrowheads="1"/>
          </p:cNvSpPr>
          <p:nvPr/>
        </p:nvSpPr>
        <p:spPr bwMode="auto">
          <a:xfrm>
            <a:off x="4800600" y="3581400"/>
            <a:ext cx="533400" cy="341313"/>
          </a:xfrm>
          <a:prstGeom prst="rightArrow">
            <a:avLst>
              <a:gd name="adj1" fmla="val 50000"/>
              <a:gd name="adj2" fmla="val 3907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 sz="200"/>
          </a:p>
        </p:txBody>
      </p:sp>
      <p:pic>
        <p:nvPicPr>
          <p:cNvPr id="16396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396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4" name="Rectangle 24"/>
          <p:cNvSpPr>
            <a:spLocks noChangeArrowheads="1"/>
          </p:cNvSpPr>
          <p:nvPr/>
        </p:nvSpPr>
        <p:spPr bwMode="auto">
          <a:xfrm>
            <a:off x="4724400" y="5334000"/>
            <a:ext cx="1095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b="1">
                <a:solidFill>
                  <a:srgbClr val="728349"/>
                </a:solidFill>
              </a:rPr>
              <a:t>Jak ?</a:t>
            </a:r>
          </a:p>
        </p:txBody>
      </p:sp>
      <p:pic>
        <p:nvPicPr>
          <p:cNvPr id="71705" name="Picture 25" descr="MP90042775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34000"/>
            <a:ext cx="1371600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9" name="Picture 29" descr="MC900406076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19600"/>
            <a:ext cx="18415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1" name="Picture 31" descr="MP900403315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638800"/>
            <a:ext cx="1493838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2" name="Picture 32" descr="MC900432419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91200"/>
            <a:ext cx="8382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1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C4F18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1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7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1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1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71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1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1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71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71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7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7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0" grpId="0" animBg="1"/>
      <p:bldP spid="71691" grpId="0" animBg="1"/>
      <p:bldP spid="717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8" descr="OPVK_hor_zakladni_logolink_RGB_cz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3652838" cy="798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7" name="Picture 19" descr="MC900157189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0"/>
            <a:ext cx="2514600" cy="2105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0" name="Picture 12" descr="MC900411628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1839913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219200" y="609600"/>
            <a:ext cx="655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i="1">
                <a:solidFill>
                  <a:srgbClr val="BC4F1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Rozhodni a vysvětli: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219200" y="1447800"/>
            <a:ext cx="464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/>
          </a:p>
        </p:txBody>
      </p:sp>
      <p:pic>
        <p:nvPicPr>
          <p:cNvPr id="32793" name="Picture 25" descr="MP900400961[2]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143000"/>
            <a:ext cx="1712913" cy="2568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6096000" y="1143000"/>
            <a:ext cx="2743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/>
              <a:t>Rostlina je úsporná, úporná a rychle vykvétá.</a:t>
            </a:r>
          </a:p>
        </p:txBody>
      </p: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6324600" y="3048000"/>
            <a:ext cx="2514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/>
              <a:t>Rostlina je bujná, velké listy, barevné květy.</a:t>
            </a:r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6705600" y="41148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/>
          </a:p>
        </p:txBody>
      </p:sp>
      <p:sp>
        <p:nvSpPr>
          <p:cNvPr id="32798" name="Text Box 30"/>
          <p:cNvSpPr txBox="1">
            <a:spLocks noChangeArrowheads="1"/>
          </p:cNvSpPr>
          <p:nvPr/>
        </p:nvSpPr>
        <p:spPr bwMode="auto">
          <a:xfrm>
            <a:off x="6553200" y="4953000"/>
            <a:ext cx="2362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/>
              <a:t>Rostlina umí přečkat zimu.</a:t>
            </a:r>
          </a:p>
        </p:txBody>
      </p:sp>
      <p:sp>
        <p:nvSpPr>
          <p:cNvPr id="32799" name="Text Box 31"/>
          <p:cNvSpPr txBox="1">
            <a:spLocks noChangeArrowheads="1"/>
          </p:cNvSpPr>
          <p:nvPr/>
        </p:nvSpPr>
        <p:spPr bwMode="auto">
          <a:xfrm>
            <a:off x="3733800" y="4495800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solidFill>
                  <a:schemeClr val="accent2"/>
                </a:solidFill>
              </a:rPr>
              <a:t>Polární pás</a:t>
            </a:r>
          </a:p>
        </p:txBody>
      </p:sp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3810000" y="5105400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solidFill>
                  <a:schemeClr val="accent2"/>
                </a:solidFill>
              </a:rPr>
              <a:t>Tropický pás</a:t>
            </a:r>
          </a:p>
        </p:txBody>
      </p: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3810000" y="5791200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solidFill>
                  <a:schemeClr val="accent2"/>
                </a:solidFill>
              </a:rPr>
              <a:t>Mírný pás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0999E-6 L -0.60833 0.421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17" y="21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25815E-7 L -0.35 0.133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6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3.20842E-6 L -0.29167 0.14435 " pathEditMode="relative" ptsTypes="AA">
                                      <p:cBhvr>
                                        <p:cTn id="30" dur="20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1.97085E-6 L -0.01667 0.0400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9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14434 " pathEditMode="relative" ptsTypes="AA">
                                      <p:cBhvr>
                                        <p:cTn id="46" dur="20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1782 L 0.27917 -0.0999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4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5" grpId="0"/>
      <p:bldP spid="32796" grpId="0"/>
      <p:bldP spid="32798" grpId="0"/>
      <p:bldP spid="32799" grpId="0"/>
      <p:bldP spid="32800" grpId="0"/>
      <p:bldP spid="328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8" descr="OPVK_hor_zakladni_logolink_RGB_cz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"/>
            <a:ext cx="3652838" cy="798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26" name="Picture 18" descr="MP900403838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1524000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29" name="Picture 21" descr="MP900262526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19400"/>
            <a:ext cx="29718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33400" y="457200"/>
            <a:ext cx="464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i="1">
                <a:solidFill>
                  <a:srgbClr val="BC4F1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Rozhodni a vysvětli: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219200" y="1447800"/>
            <a:ext cx="464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/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6096000" y="1371600"/>
            <a:ext cx="2743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/>
              <a:t>Zvířata si v daném prostředí dokáží zajistit potravu.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3429000" y="1447800"/>
            <a:ext cx="2514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/>
              <a:t>Zvířata jsou přizpůsobena teplotě prostředí.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6705600" y="41148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/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457200" y="1447800"/>
            <a:ext cx="2362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/>
              <a:t>Zvířata splývají s barvou prostředí. 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3200400" y="6096000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solidFill>
                  <a:schemeClr val="accent2"/>
                </a:solidFill>
              </a:rPr>
              <a:t>Polární pás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6096000" y="6096000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solidFill>
                  <a:schemeClr val="accent2"/>
                </a:solidFill>
              </a:rPr>
              <a:t>Savana</a:t>
            </a: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381000" y="60960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solidFill>
                  <a:schemeClr val="accent2"/>
                </a:solidFill>
              </a:rPr>
              <a:t>Mírný pás</a:t>
            </a:r>
          </a:p>
        </p:txBody>
      </p:sp>
      <p:pic>
        <p:nvPicPr>
          <p:cNvPr id="43032" name="Picture 24" descr="MP900406904[1]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43200"/>
            <a:ext cx="1458913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64167 -0.12214 " pathEditMode="relative" ptsTypes="AA">
                                      <p:cBhvr>
                                        <p:cTn id="61" dur="2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5 -0.12214 " pathEditMode="relative" ptsTypes="AA">
                                      <p:cBhvr>
                                        <p:cTn id="65" dur="2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4167 -0.11104 " pathEditMode="relative" ptsTypes="AA">
                                      <p:cBhvr>
                                        <p:cTn id="69" dur="2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/>
      <p:bldP spid="43017" grpId="0"/>
      <p:bldP spid="43019" grpId="0"/>
      <p:bldP spid="43020" grpId="0"/>
      <p:bldP spid="43020" grpId="1"/>
      <p:bldP spid="43021" grpId="0"/>
      <p:bldP spid="43021" grpId="1"/>
      <p:bldP spid="43022" grpId="0"/>
      <p:bldP spid="4302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8" descr="OPVK_hor_zakladni_logolink_RGB_cz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"/>
            <a:ext cx="3652838" cy="798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70" name="Picture 18" descr="MC900332388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2359025" cy="1914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73" name="Picture 21" descr="MP90043121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1441450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533400" y="457200"/>
            <a:ext cx="464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i="1">
                <a:solidFill>
                  <a:srgbClr val="BC4F1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Rozhodni a vysvětli: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219200" y="1447800"/>
            <a:ext cx="464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/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172200" y="1600200"/>
            <a:ext cx="2743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/>
              <a:t>Zvířata si v daném prostředí dokáží zajistit potravu.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3429000" y="1600200"/>
            <a:ext cx="2514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/>
              <a:t>Zvířata jsou přizpůsobena teplotě prostředí.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705600" y="41148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457200" y="1524000"/>
            <a:ext cx="2362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/>
              <a:t>Zvířata splývají s barvou prostředí. 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3352800" y="6096000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solidFill>
                  <a:schemeClr val="accent2"/>
                </a:solidFill>
              </a:rPr>
              <a:t>Polární pás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6172200" y="5715000"/>
            <a:ext cx="2743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solidFill>
                  <a:schemeClr val="accent2"/>
                </a:solidFill>
              </a:rPr>
              <a:t>Tropický deštný les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381000" y="59436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solidFill>
                  <a:schemeClr val="accent2"/>
                </a:solidFill>
              </a:rPr>
              <a:t>Mírný pás</a:t>
            </a:r>
          </a:p>
        </p:txBody>
      </p:sp>
      <p:pic>
        <p:nvPicPr>
          <p:cNvPr id="49176" name="Picture 24" descr="MP900401083[1]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971800"/>
            <a:ext cx="1458913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375 -0.08883 " pathEditMode="relative" ptsTypes="AA">
                                      <p:cBhvr>
                                        <p:cTn id="61" dur="2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31666 -0.07772 " pathEditMode="relative" ptsTypes="AA">
                                      <p:cBhvr>
                                        <p:cTn id="65" dur="20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69167 -0.05552 " pathEditMode="relative" ptsTypes="AA">
                                      <p:cBhvr>
                                        <p:cTn id="69" dur="20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/>
      <p:bldP spid="49160" grpId="0"/>
      <p:bldP spid="49162" grpId="0"/>
      <p:bldP spid="49163" grpId="0"/>
      <p:bldP spid="49163" grpId="1"/>
      <p:bldP spid="49164" grpId="0"/>
      <p:bldP spid="49164" grpId="1"/>
      <p:bldP spid="49165" grpId="0"/>
      <p:bldP spid="4916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8" descr="OPVK_hor_zakladni_logolink_RGB_cz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"/>
            <a:ext cx="3652838" cy="798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66" name="Picture 18" descr="MC900332334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2289175" cy="2009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90" name="Picture 42" descr="MP900313834[1]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0"/>
            <a:ext cx="2895600" cy="1949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33400" y="457200"/>
            <a:ext cx="464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i="1">
                <a:solidFill>
                  <a:srgbClr val="BC4F1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Rozhodni a vysvětli: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219200" y="1447800"/>
            <a:ext cx="464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6172200" y="1371600"/>
            <a:ext cx="2743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/>
              <a:t>Zvířata si v daném prostředí dokáží zajistit potravu a vodu.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3429000" y="1600200"/>
            <a:ext cx="2514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/>
              <a:t>Zvířata jsou přizpůsobena teplotě prostředí.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457200" y="1524000"/>
            <a:ext cx="2362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/>
              <a:t>Zvířata splývají s barvou prostředí. 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3352800" y="6096000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solidFill>
                  <a:schemeClr val="accent2"/>
                </a:solidFill>
              </a:rPr>
              <a:t>Poušť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6172200" y="6019800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solidFill>
                  <a:schemeClr val="accent2"/>
                </a:solidFill>
              </a:rPr>
              <a:t>Savana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685800" y="60198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>
                <a:solidFill>
                  <a:schemeClr val="accent2"/>
                </a:solidFill>
              </a:rPr>
              <a:t>Mírný pás</a:t>
            </a:r>
          </a:p>
        </p:txBody>
      </p:sp>
      <p:pic>
        <p:nvPicPr>
          <p:cNvPr id="53293" name="Picture 45" descr="MC900332378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8000"/>
            <a:ext cx="2590800" cy="1960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3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3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3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3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3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3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3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3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325 -0.11104 " pathEditMode="relative" ptsTypes="AA">
                                      <p:cBhvr>
                                        <p:cTn id="61" dur="2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30833 -0.11103 " pathEditMode="relative" ptsTypes="AA">
                                      <p:cBhvr>
                                        <p:cTn id="65" dur="2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11103 " pathEditMode="relative" ptsTypes="AA">
                                      <p:cBhvr>
                                        <p:cTn id="69" dur="2000" fill="hold"/>
                                        <p:tgtEl>
                                          <p:spTgt spid="53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/>
      <p:bldP spid="53256" grpId="0"/>
      <p:bldP spid="53258" grpId="0"/>
      <p:bldP spid="53259" grpId="0"/>
      <p:bldP spid="53259" grpId="1"/>
      <p:bldP spid="53260" grpId="0" build="allAtOnce"/>
      <p:bldP spid="53261" grpId="0"/>
      <p:bldP spid="5326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914400" y="457200"/>
            <a:ext cx="312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3200" i="1">
                <a:solidFill>
                  <a:srgbClr val="BC4F18"/>
                </a:solidFill>
              </a:rPr>
              <a:t>Použité zdroje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685800" y="1143000"/>
            <a:ext cx="7620000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FontTx/>
              <a:buChar char="•"/>
            </a:pPr>
            <a:r>
              <a:rPr lang="cs-CZ" altLang="cs-CZ" sz="1400">
                <a:solidFill>
                  <a:srgbClr val="404040"/>
                </a:solidFill>
              </a:rPr>
              <a:t> </a:t>
            </a:r>
            <a:r>
              <a:rPr lang="cs-CZ" altLang="cs-CZ" sz="1400">
                <a:solidFill>
                  <a:srgbClr val="404040"/>
                </a:solidFill>
                <a:hlinkClick r:id="rId3"/>
              </a:rPr>
              <a:t>www.office.microsoft.com</a:t>
            </a:r>
            <a:endParaRPr lang="cs-CZ" altLang="cs-CZ" sz="1400">
              <a:solidFill>
                <a:srgbClr val="404040"/>
              </a:solidFill>
            </a:endParaRPr>
          </a:p>
          <a:p>
            <a:pPr algn="l">
              <a:buFontTx/>
              <a:buChar char="•"/>
            </a:pPr>
            <a:endParaRPr lang="cs-CZ" altLang="cs-CZ" sz="1400">
              <a:solidFill>
                <a:srgbClr val="404040"/>
              </a:solidFill>
            </a:endParaRPr>
          </a:p>
          <a:p>
            <a:pPr algn="l">
              <a:buFontTx/>
              <a:buChar char="•"/>
            </a:pPr>
            <a:r>
              <a:rPr lang="cs-CZ" altLang="cs-CZ" sz="1400">
                <a:solidFill>
                  <a:srgbClr val="404040"/>
                </a:solidFill>
              </a:rPr>
              <a:t> MATYÁŠEK, Jiří, Věra ŠTIKOVÁ a Josef TRNA. </a:t>
            </a:r>
            <a:r>
              <a:rPr lang="cs-CZ" altLang="cs-CZ" sz="1400" i="1">
                <a:solidFill>
                  <a:srgbClr val="404040"/>
                </a:solidFill>
              </a:rPr>
              <a:t>Přírodověda 5: učebnice pro 5. ročník</a:t>
            </a:r>
            <a:r>
              <a:rPr lang="cs-CZ" altLang="cs-CZ" sz="1400">
                <a:solidFill>
                  <a:srgbClr val="404040"/>
                </a:solidFill>
              </a:rPr>
              <a:t>.   Brno: Nová škola, 2004, 91 s. ISBN 80-728-9063-8.</a:t>
            </a:r>
          </a:p>
          <a:p>
            <a:pPr algn="l">
              <a:buFontTx/>
              <a:buChar char="•"/>
            </a:pPr>
            <a:endParaRPr lang="cs-CZ" altLang="cs-CZ" sz="1400">
              <a:solidFill>
                <a:srgbClr val="404040"/>
              </a:solidFill>
            </a:endParaRPr>
          </a:p>
          <a:p>
            <a:pPr algn="l">
              <a:buFontTx/>
              <a:buChar char="•"/>
            </a:pPr>
            <a:r>
              <a:rPr lang="cs-CZ" altLang="cs-CZ" sz="1400">
                <a:solidFill>
                  <a:srgbClr val="404040"/>
                </a:solidFill>
              </a:rPr>
              <a:t> </a:t>
            </a:r>
            <a:r>
              <a:rPr lang="en-US" altLang="cs-CZ" sz="1400">
                <a:solidFill>
                  <a:srgbClr val="404040"/>
                </a:solidFill>
              </a:rPr>
              <a:t>Adaptace. In: </a:t>
            </a:r>
            <a:r>
              <a:rPr lang="en-US" altLang="cs-CZ" sz="1400" i="1">
                <a:solidFill>
                  <a:srgbClr val="404040"/>
                </a:solidFill>
              </a:rPr>
              <a:t>Wikipedia: the free encyclopedia</a:t>
            </a:r>
            <a:r>
              <a:rPr lang="en-US" altLang="cs-CZ" sz="1400">
                <a:solidFill>
                  <a:srgbClr val="404040"/>
                </a:solidFill>
              </a:rPr>
              <a:t> [online]. San Francisco (CA): Wikimedia </a:t>
            </a:r>
            <a:r>
              <a:rPr lang="cs-CZ" altLang="cs-CZ" sz="1400">
                <a:solidFill>
                  <a:srgbClr val="404040"/>
                </a:solidFill>
              </a:rPr>
              <a:t> </a:t>
            </a:r>
            <a:r>
              <a:rPr lang="en-US" altLang="cs-CZ" sz="1400">
                <a:solidFill>
                  <a:srgbClr val="404040"/>
                </a:solidFill>
              </a:rPr>
              <a:t>Foundation, 2001- [cit. 2013-07-21]. Dostupné z: </a:t>
            </a:r>
            <a:r>
              <a:rPr lang="en-US" altLang="cs-CZ" sz="1400">
                <a:solidFill>
                  <a:srgbClr val="404040"/>
                </a:solidFill>
                <a:hlinkClick r:id="rId4"/>
              </a:rPr>
              <a:t>http://cs.wikipedia.org/wiki/Adaptace</a:t>
            </a:r>
            <a:endParaRPr lang="cs-CZ" altLang="cs-CZ" sz="1400">
              <a:solidFill>
                <a:srgbClr val="404040"/>
              </a:solidFill>
            </a:endParaRPr>
          </a:p>
          <a:p>
            <a:pPr algn="l">
              <a:buFontTx/>
              <a:buChar char="•"/>
            </a:pPr>
            <a:endParaRPr lang="cs-CZ" altLang="cs-CZ" sz="1400">
              <a:solidFill>
                <a:srgbClr val="404040"/>
              </a:solidFill>
            </a:endParaRPr>
          </a:p>
          <a:p>
            <a:pPr algn="l">
              <a:buFontTx/>
              <a:buChar char="•"/>
            </a:pPr>
            <a:r>
              <a:rPr lang="cs-CZ" altLang="cs-CZ" sz="1400">
                <a:solidFill>
                  <a:srgbClr val="404040"/>
                </a:solidFill>
              </a:rPr>
              <a:t>Vlastní náměty autora</a:t>
            </a:r>
          </a:p>
          <a:p>
            <a:pPr algn="l">
              <a:buFontTx/>
              <a:buChar char="•"/>
            </a:pPr>
            <a:endParaRPr lang="cs-CZ" altLang="cs-CZ" sz="1400">
              <a:solidFill>
                <a:srgbClr val="404040"/>
              </a:solidFill>
            </a:endParaRPr>
          </a:p>
          <a:p>
            <a:endParaRPr lang="cs-CZ" altLang="cs-CZ" sz="1400">
              <a:solidFill>
                <a:srgbClr val="404040"/>
              </a:solidFill>
            </a:endParaRPr>
          </a:p>
          <a:p>
            <a:pPr>
              <a:spcBef>
                <a:spcPct val="50000"/>
              </a:spcBef>
            </a:pPr>
            <a:endParaRPr lang="cs-CZ" altLang="cs-CZ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057400"/>
            <a:ext cx="4724400" cy="1146175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8195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 sz="180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85800" y="3144838"/>
            <a:ext cx="8305800" cy="3387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 typeface="Wingdings" pitchFamily="2" charset="2"/>
              <a:buChar char="q"/>
            </a:pPr>
            <a:r>
              <a:rPr lang="cs-CZ" altLang="cs-CZ" sz="1800"/>
              <a:t> Digitální učební materiál je určen pro ujasnění souvislostí mezi prostředím a přizpůsobením se rostlin a živočichů. </a:t>
            </a:r>
          </a:p>
          <a:p>
            <a:pPr algn="l" eaLnBrk="1" hangingPunct="1">
              <a:buFont typeface="Wingdings" pitchFamily="2" charset="2"/>
              <a:buChar char="q"/>
            </a:pPr>
            <a:r>
              <a:rPr lang="cs-CZ" altLang="cs-CZ" sz="1800"/>
              <a:t> Materiál přehledně vysvětluje přizpůsobivost v přírodě.</a:t>
            </a:r>
          </a:p>
          <a:p>
            <a:pPr algn="l" eaLnBrk="1" hangingPunct="1">
              <a:buFont typeface="Wingdings" pitchFamily="2" charset="2"/>
              <a:buChar char="q"/>
            </a:pPr>
            <a:r>
              <a:rPr lang="cs-CZ" altLang="cs-CZ" sz="1800"/>
              <a:t> Žáci umí pojmenovat odlišné životní podmínky a schopnost organismů přežít.</a:t>
            </a:r>
          </a:p>
          <a:p>
            <a:pPr algn="l" eaLnBrk="1" hangingPunct="1">
              <a:buFont typeface="Wingdings" pitchFamily="2" charset="2"/>
              <a:buChar char="q"/>
            </a:pPr>
            <a:r>
              <a:rPr lang="cs-CZ" altLang="cs-CZ" sz="1800"/>
              <a:t> Je určen pro přírodovědu v 5.ročníku.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cs-CZ" altLang="cs-CZ" sz="1800"/>
              <a:t> DUM je určen pro práci s  počítačem a interaktivní tabulí.</a:t>
            </a:r>
          </a:p>
          <a:p>
            <a:pPr algn="l" eaLnBrk="1" hangingPunct="1">
              <a:buFont typeface="Wingdings" pitchFamily="2" charset="2"/>
              <a:buChar char="q"/>
            </a:pPr>
            <a:r>
              <a:rPr lang="cs-CZ" altLang="cs-CZ" sz="1800"/>
              <a:t> Zpracováno pro tematický celek Člověk a živá příroda.</a:t>
            </a:r>
          </a:p>
          <a:p>
            <a:pPr algn="l" eaLnBrk="1" hangingPunct="1">
              <a:buFont typeface="Wingdings" pitchFamily="2" charset="2"/>
              <a:buChar char="q"/>
            </a:pPr>
            <a:r>
              <a:rPr lang="cs-CZ" altLang="cs-CZ" sz="1800"/>
              <a:t> Tento materiál vznikl jako doplňující materiál k učebnici : MATYÁŠEK, Jiří, Věra ŠTIKOVÁ a Josef TRNA. Přírodověda 5: učebnice pro 5. ročník.   Brno: Nová škola, 2004, 91 s. ISBN 80-728-9063-8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Obdélník 2"/>
          <p:cNvSpPr>
            <a:spLocks noChangeArrowheads="1"/>
          </p:cNvSpPr>
          <p:nvPr/>
        </p:nvSpPr>
        <p:spPr bwMode="auto">
          <a:xfrm>
            <a:off x="762000" y="1981200"/>
            <a:ext cx="7848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50000"/>
              </a:lnSpc>
              <a:buFontTx/>
              <a:buChar char="•"/>
            </a:pPr>
            <a:r>
              <a:rPr lang="cs-CZ" altLang="cs-CZ" sz="1800"/>
              <a:t>adaptace je dlouhodobý proces vývoje</a:t>
            </a:r>
          </a:p>
          <a:p>
            <a:pPr algn="l">
              <a:lnSpc>
                <a:spcPct val="150000"/>
              </a:lnSpc>
              <a:buFontTx/>
              <a:buChar char="•"/>
            </a:pPr>
            <a:r>
              <a:rPr lang="cs-CZ" altLang="cs-CZ" sz="1800"/>
              <a:t>daný organismus (nebo druh) se přizpůsobuje podmínkám místa</a:t>
            </a:r>
          </a:p>
          <a:p>
            <a:pPr algn="l">
              <a:lnSpc>
                <a:spcPct val="150000"/>
              </a:lnSpc>
              <a:buFontTx/>
              <a:buChar char="•"/>
            </a:pPr>
            <a:r>
              <a:rPr lang="cs-CZ" altLang="cs-CZ" sz="1800"/>
              <a:t>mladí jedinci z nové generace mohou mít vhodnější vlastnosti</a:t>
            </a:r>
          </a:p>
          <a:p>
            <a:pPr algn="l">
              <a:lnSpc>
                <a:spcPct val="150000"/>
              </a:lnSpc>
              <a:buFontTx/>
              <a:buChar char="•"/>
            </a:pPr>
            <a:r>
              <a:rPr lang="cs-CZ" altLang="cs-CZ" sz="1800"/>
              <a:t>přirozený výběr umožňuje vybírat z náhodně vznikajících mutací ty, které jsou výhodné a užitečné</a:t>
            </a:r>
          </a:p>
          <a:p>
            <a:pPr algn="l">
              <a:lnSpc>
                <a:spcPct val="150000"/>
              </a:lnSpc>
              <a:buFontTx/>
              <a:buChar char="•"/>
            </a:pPr>
            <a:r>
              <a:rPr lang="cs-CZ" altLang="cs-CZ" sz="1800"/>
              <a:t>přežijí ti, kteří jsou lépe přizpůsobeni podmínkám a ti se pak dále množí</a:t>
            </a:r>
          </a:p>
          <a:p>
            <a:pPr algn="l">
              <a:lnSpc>
                <a:spcPct val="150000"/>
              </a:lnSpc>
              <a:buFontTx/>
              <a:buChar char="•"/>
            </a:pPr>
            <a:r>
              <a:rPr lang="cs-CZ" altLang="cs-CZ" sz="1800"/>
              <a:t>díky adaptaci, která je umožněná přirozeným výběrem, </a:t>
            </a:r>
          </a:p>
          <a:p>
            <a:pPr algn="l">
              <a:lnSpc>
                <a:spcPct val="150000"/>
              </a:lnSpc>
            </a:pPr>
            <a:r>
              <a:rPr lang="cs-CZ" altLang="cs-CZ" sz="1800"/>
              <a:t>      vznikají účelné vlastnosti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9600" y="457200"/>
            <a:ext cx="342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sz="3200" i="1">
                <a:solidFill>
                  <a:srgbClr val="BC4F1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Přizpůsobivost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85800" y="12954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2400" b="1">
                <a:solidFill>
                  <a:srgbClr val="728349"/>
                </a:solidFill>
              </a:rPr>
              <a:t>Znáš cizí slovo pro přizpůsobivost ?</a:t>
            </a:r>
            <a:r>
              <a:rPr lang="cs-CZ" altLang="cs-CZ" sz="1800" b="1">
                <a:solidFill>
                  <a:srgbClr val="728349"/>
                </a:solidFill>
              </a:rPr>
              <a:t> </a:t>
            </a:r>
          </a:p>
        </p:txBody>
      </p:sp>
      <p:sp>
        <p:nvSpPr>
          <p:cNvPr id="9222" name="Text Box 13"/>
          <p:cNvSpPr txBox="1">
            <a:spLocks noChangeArrowheads="1"/>
          </p:cNvSpPr>
          <p:nvPr/>
        </p:nvSpPr>
        <p:spPr bwMode="auto">
          <a:xfrm>
            <a:off x="3810000" y="381000"/>
            <a:ext cx="480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cs-CZ" altLang="cs-CZ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429000" y="5334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3200" b="1" i="1">
                <a:solidFill>
                  <a:srgbClr val="BC4F18"/>
                </a:solidFill>
              </a:rPr>
              <a:t>= A D A P T A C 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5000"/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MP900449105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00400"/>
            <a:ext cx="2971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90600" y="914400"/>
            <a:ext cx="7010400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>
                <a:solidFill>
                  <a:srgbClr val="BC4F18"/>
                </a:solidFill>
              </a:rPr>
              <a:t>Víš, že…</a:t>
            </a:r>
          </a:p>
          <a:p>
            <a:pPr algn="l">
              <a:spcBef>
                <a:spcPct val="50000"/>
              </a:spcBef>
            </a:pPr>
            <a:r>
              <a:rPr lang="cs-CZ" altLang="cs-CZ" sz="2400">
                <a:solidFill>
                  <a:srgbClr val="728349"/>
                </a:solidFill>
              </a:rPr>
              <a:t>Adaptace je schopnost organismu přizpůsobit se prostředí. </a:t>
            </a:r>
          </a:p>
          <a:p>
            <a:pPr algn="l">
              <a:spcBef>
                <a:spcPct val="50000"/>
              </a:spcBef>
            </a:pPr>
            <a:r>
              <a:rPr lang="cs-CZ" altLang="cs-CZ" sz="2400">
                <a:solidFill>
                  <a:srgbClr val="728349"/>
                </a:solidFill>
              </a:rPr>
              <a:t>Vzniká náhodnými mutacemi genetického kódu.</a:t>
            </a:r>
          </a:p>
          <a:p>
            <a:pPr algn="l">
              <a:spcBef>
                <a:spcPct val="50000"/>
              </a:spcBef>
            </a:pPr>
            <a:r>
              <a:rPr lang="cs-CZ" altLang="cs-CZ" sz="2400">
                <a:solidFill>
                  <a:srgbClr val="728349"/>
                </a:solidFill>
              </a:rPr>
              <a:t>Je pro daného jedince výhodná.</a:t>
            </a:r>
          </a:p>
          <a:p>
            <a:pPr algn="l"/>
            <a:endParaRPr lang="cs-CZ" altLang="cs-CZ" sz="2400">
              <a:solidFill>
                <a:srgbClr val="728349"/>
              </a:solidFill>
            </a:endParaRPr>
          </a:p>
          <a:p>
            <a:pPr algn="l"/>
            <a:r>
              <a:rPr lang="cs-CZ" altLang="cs-CZ" sz="2400">
                <a:solidFill>
                  <a:srgbClr val="728349"/>
                </a:solidFill>
              </a:rPr>
              <a:t>Přirozeným výběrem v populaci </a:t>
            </a:r>
          </a:p>
          <a:p>
            <a:pPr algn="l"/>
            <a:r>
              <a:rPr lang="cs-CZ" altLang="cs-CZ" sz="2400">
                <a:solidFill>
                  <a:srgbClr val="728349"/>
                </a:solidFill>
              </a:rPr>
              <a:t>tato adaptace postupně převládne.</a:t>
            </a:r>
            <a:endParaRPr lang="cs-CZ" altLang="cs-CZ" sz="1800"/>
          </a:p>
          <a:p>
            <a:pPr algn="l">
              <a:spcBef>
                <a:spcPct val="50000"/>
              </a:spcBef>
            </a:pPr>
            <a:endParaRPr lang="cs-CZ" altLang="cs-CZ" sz="180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MM900043731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029200"/>
            <a:ext cx="10382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autoRev="1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autoRev="1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autoRev="1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autoRev="1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autoRev="1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autoRev="1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autoRev="1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9" descr="MM900300555[1]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"/>
            <a:ext cx="962025" cy="885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0" descr="MM900356599[1]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660900"/>
            <a:ext cx="590550" cy="742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8" descr="MC90043162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47800"/>
            <a:ext cx="5181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19"/>
          <p:cNvSpPr txBox="1">
            <a:spLocks noChangeArrowheads="1"/>
          </p:cNvSpPr>
          <p:nvPr/>
        </p:nvSpPr>
        <p:spPr bwMode="auto">
          <a:xfrm>
            <a:off x="457200" y="304800"/>
            <a:ext cx="556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cs-CZ" altLang="cs-CZ" sz="1800"/>
          </a:p>
        </p:txBody>
      </p:sp>
      <p:sp>
        <p:nvSpPr>
          <p:cNvPr id="11270" name="Text Box 21"/>
          <p:cNvSpPr txBox="1">
            <a:spLocks noChangeArrowheads="1"/>
          </p:cNvSpPr>
          <p:nvPr/>
        </p:nvSpPr>
        <p:spPr bwMode="auto">
          <a:xfrm>
            <a:off x="762000" y="304800"/>
            <a:ext cx="716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3200" i="1">
                <a:solidFill>
                  <a:srgbClr val="BC4F18"/>
                </a:solidFill>
              </a:rPr>
              <a:t>Rozmanitost životních podmínek</a:t>
            </a:r>
          </a:p>
        </p:txBody>
      </p:sp>
      <p:sp>
        <p:nvSpPr>
          <p:cNvPr id="11271" name="Arc 25"/>
          <p:cNvSpPr>
            <a:spLocks/>
          </p:cNvSpPr>
          <p:nvPr/>
        </p:nvSpPr>
        <p:spPr bwMode="auto">
          <a:xfrm rot="10800000">
            <a:off x="4191000" y="4114800"/>
            <a:ext cx="44196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118540689 h 21600"/>
              <a:gd name="T4" fmla="*/ 0 w 21600"/>
              <a:gd name="T5" fmla="*/ 11854068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1272" name="Line 26"/>
          <p:cNvSpPr>
            <a:spLocks noChangeShapeType="1"/>
          </p:cNvSpPr>
          <p:nvPr/>
        </p:nvSpPr>
        <p:spPr bwMode="auto">
          <a:xfrm flipV="1">
            <a:off x="6934200" y="12954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1273" name="Line 27"/>
          <p:cNvSpPr>
            <a:spLocks noChangeShapeType="1"/>
          </p:cNvSpPr>
          <p:nvPr/>
        </p:nvSpPr>
        <p:spPr bwMode="auto">
          <a:xfrm flipH="1">
            <a:off x="5943600" y="62484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3276" name="Text Box 28"/>
          <p:cNvSpPr txBox="1">
            <a:spLocks noChangeArrowheads="1"/>
          </p:cNvSpPr>
          <p:nvPr/>
        </p:nvSpPr>
        <p:spPr bwMode="auto">
          <a:xfrm>
            <a:off x="609600" y="1447800"/>
            <a:ext cx="33528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2400">
                <a:solidFill>
                  <a:srgbClr val="BC4F18"/>
                </a:solidFill>
              </a:rPr>
              <a:t>Vyprávěj: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cs-CZ" altLang="cs-CZ" sz="2400"/>
              <a:t> pohyby Země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cs-CZ" altLang="cs-CZ" sz="2400"/>
              <a:t> vliv slunečního svitu 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cs-CZ" altLang="cs-CZ" sz="2400"/>
              <a:t> zeměpisné pásy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cs-CZ" altLang="cs-CZ" sz="2400"/>
              <a:t> průměrná teplota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cs-CZ" altLang="cs-CZ" sz="2400"/>
              <a:t> nadmořská výška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cs-CZ" altLang="cs-CZ" sz="2400"/>
              <a:t> množství srážek</a:t>
            </a:r>
          </a:p>
        </p:txBody>
      </p:sp>
      <p:pic>
        <p:nvPicPr>
          <p:cNvPr id="11275" name="Picture 8" descr="OPVK_hor_zakladni_logolink_RGB_cz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15000"/>
            <a:ext cx="3652838" cy="79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3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3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40782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685800" y="609600"/>
            <a:ext cx="365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3200" i="1">
                <a:solidFill>
                  <a:srgbClr val="BC4F18"/>
                </a:solidFill>
              </a:rPr>
              <a:t>Tropický deštný les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876800" y="762000"/>
            <a:ext cx="41148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Font typeface="Wingdings" pitchFamily="2" charset="2"/>
              <a:buChar char="ü"/>
            </a:pPr>
            <a:r>
              <a:rPr lang="cs-CZ" altLang="cs-CZ"/>
              <a:t> </a:t>
            </a:r>
            <a:r>
              <a:rPr lang="cs-CZ" altLang="cs-CZ" sz="2400"/>
              <a:t>celoročně vysoké teploty</a:t>
            </a:r>
          </a:p>
          <a:p>
            <a:pPr algn="l">
              <a:buFont typeface="Wingdings" pitchFamily="2" charset="2"/>
              <a:buChar char="ü"/>
            </a:pPr>
            <a:r>
              <a:rPr lang="cs-CZ" altLang="cs-CZ" sz="2400"/>
              <a:t> velké množství srážek</a:t>
            </a:r>
            <a:r>
              <a:rPr lang="cs-CZ" altLang="cs-CZ" sz="2000"/>
              <a:t> 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800600" y="19050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i="1">
                <a:solidFill>
                  <a:schemeClr val="hlink"/>
                </a:solidFill>
              </a:rPr>
              <a:t>Přemýšlej: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724400" y="2438400"/>
            <a:ext cx="4191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2200" b="1">
                <a:solidFill>
                  <a:srgbClr val="728349"/>
                </a:solidFill>
              </a:rPr>
              <a:t>Jsou to vhodné podmínky  pro život rostlin a živočichů</a:t>
            </a:r>
            <a:r>
              <a:rPr lang="cs-CZ" altLang="cs-CZ" sz="2400">
                <a:solidFill>
                  <a:srgbClr val="728349"/>
                </a:solidFill>
              </a:rPr>
              <a:t>?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410200" y="3276600"/>
            <a:ext cx="358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2400"/>
              <a:t>nejbohatší společenství rostlin a živočichů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800600" y="4114800"/>
            <a:ext cx="4114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2200" b="1">
                <a:solidFill>
                  <a:srgbClr val="728349"/>
                </a:solidFill>
              </a:rPr>
              <a:t>O  co živé organizmy bojují?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486400" y="45720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2400"/>
              <a:t>světlo a živiny</a:t>
            </a:r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4800600" y="4648200"/>
            <a:ext cx="533400" cy="341313"/>
          </a:xfrm>
          <a:prstGeom prst="rightArrow">
            <a:avLst>
              <a:gd name="adj1" fmla="val 50000"/>
              <a:gd name="adj2" fmla="val 3907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 sz="200"/>
          </a:p>
        </p:txBody>
      </p:sp>
      <p:pic>
        <p:nvPicPr>
          <p:cNvPr id="10257" name="Picture 17" descr="MM900288859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715000"/>
            <a:ext cx="12096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8" descr="MM900356576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724400"/>
            <a:ext cx="13319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9" descr="MM900323749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43400"/>
            <a:ext cx="16002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21" descr="MM900365249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62400"/>
            <a:ext cx="8572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22" descr="MM900356727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95800"/>
            <a:ext cx="6762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23" descr="MM900365155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715000"/>
            <a:ext cx="12954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4" name="AutoShape 24"/>
          <p:cNvSpPr>
            <a:spLocks noChangeArrowheads="1"/>
          </p:cNvSpPr>
          <p:nvPr/>
        </p:nvSpPr>
        <p:spPr bwMode="auto">
          <a:xfrm>
            <a:off x="4800600" y="3352800"/>
            <a:ext cx="533400" cy="341313"/>
          </a:xfrm>
          <a:prstGeom prst="rightArrow">
            <a:avLst>
              <a:gd name="adj1" fmla="val 50000"/>
              <a:gd name="adj2" fmla="val 3907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 sz="200"/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4800600" y="5105400"/>
            <a:ext cx="914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728349"/>
                </a:solidFill>
              </a:rPr>
              <a:t>Jak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C4F18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0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0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6" grpId="0" animBg="1"/>
      <p:bldP spid="102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67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685800" y="304800"/>
            <a:ext cx="156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3200" i="1">
                <a:solidFill>
                  <a:srgbClr val="BC4F18"/>
                </a:solidFill>
              </a:rPr>
              <a:t>Savana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4191000" y="152400"/>
            <a:ext cx="4419600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r>
              <a:rPr lang="cs-CZ" altLang="cs-CZ"/>
              <a:t> </a:t>
            </a:r>
            <a:r>
              <a:rPr lang="cs-CZ" altLang="cs-CZ" sz="2400"/>
              <a:t>pravidelně se střádá období    sucha</a:t>
            </a:r>
            <a:r>
              <a:rPr lang="cs-CZ" altLang="cs-CZ"/>
              <a:t> </a:t>
            </a:r>
            <a:r>
              <a:rPr lang="cs-CZ" altLang="cs-CZ" sz="2400"/>
              <a:t>a období dešťů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r>
              <a:rPr lang="cs-CZ" altLang="cs-CZ" sz="2400"/>
              <a:t> stále vysoké teploty</a:t>
            </a:r>
            <a:endParaRPr lang="cs-CZ" altLang="cs-CZ" sz="2000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4191000" y="19050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i="1">
                <a:solidFill>
                  <a:schemeClr val="hlink"/>
                </a:solidFill>
              </a:rPr>
              <a:t>Přemýšlej: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4267200" y="2438400"/>
            <a:ext cx="4191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2200" b="1">
                <a:solidFill>
                  <a:srgbClr val="728349"/>
                </a:solidFill>
              </a:rPr>
              <a:t>Jsou to vhodné podmínky  pro život rostlin a živočichů</a:t>
            </a:r>
            <a:r>
              <a:rPr lang="cs-CZ" altLang="cs-CZ" sz="2400">
                <a:solidFill>
                  <a:srgbClr val="728349"/>
                </a:solidFill>
              </a:rPr>
              <a:t>?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4572000" y="3276600"/>
            <a:ext cx="457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altLang="cs-CZ" sz="2400"/>
              <a:t>traviny, ojediněle keře a stromy</a:t>
            </a:r>
          </a:p>
          <a:p>
            <a:pPr algn="l"/>
            <a:r>
              <a:rPr lang="cs-CZ" altLang="cs-CZ" sz="2400"/>
              <a:t>býložravci, šelmy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4267200" y="4191000"/>
            <a:ext cx="4114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2200" b="1">
                <a:solidFill>
                  <a:srgbClr val="728349"/>
                </a:solidFill>
              </a:rPr>
              <a:t>O  co živé organizmy bojují?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4648200" y="4724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2400"/>
              <a:t>voda, přežití</a:t>
            </a:r>
          </a:p>
        </p:txBody>
      </p:sp>
      <p:sp>
        <p:nvSpPr>
          <p:cNvPr id="64523" name="AutoShape 11"/>
          <p:cNvSpPr>
            <a:spLocks noChangeArrowheads="1"/>
          </p:cNvSpPr>
          <p:nvPr/>
        </p:nvSpPr>
        <p:spPr bwMode="auto">
          <a:xfrm>
            <a:off x="3962400" y="4724400"/>
            <a:ext cx="533400" cy="341313"/>
          </a:xfrm>
          <a:prstGeom prst="rightArrow">
            <a:avLst>
              <a:gd name="adj1" fmla="val 50000"/>
              <a:gd name="adj2" fmla="val 3907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 sz="200"/>
          </a:p>
        </p:txBody>
      </p:sp>
      <p:sp>
        <p:nvSpPr>
          <p:cNvPr id="64530" name="AutoShape 18"/>
          <p:cNvSpPr>
            <a:spLocks noChangeArrowheads="1"/>
          </p:cNvSpPr>
          <p:nvPr/>
        </p:nvSpPr>
        <p:spPr bwMode="auto">
          <a:xfrm>
            <a:off x="3962400" y="3352800"/>
            <a:ext cx="533400" cy="341313"/>
          </a:xfrm>
          <a:prstGeom prst="rightArrow">
            <a:avLst>
              <a:gd name="adj1" fmla="val 50000"/>
              <a:gd name="adj2" fmla="val 3907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 sz="200"/>
          </a:p>
        </p:txBody>
      </p:sp>
      <p:sp>
        <p:nvSpPr>
          <p:cNvPr id="64531" name="Text Box 19"/>
          <p:cNvSpPr txBox="1">
            <a:spLocks noChangeArrowheads="1"/>
          </p:cNvSpPr>
          <p:nvPr/>
        </p:nvSpPr>
        <p:spPr bwMode="auto">
          <a:xfrm>
            <a:off x="4343400" y="5181600"/>
            <a:ext cx="914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728349"/>
                </a:solidFill>
              </a:rPr>
              <a:t>Jak ?</a:t>
            </a:r>
          </a:p>
        </p:txBody>
      </p:sp>
      <p:pic>
        <p:nvPicPr>
          <p:cNvPr id="13325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32543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3" name="Picture 21" descr="MM900282876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562600"/>
            <a:ext cx="16764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4" name="Picture 22" descr="MM900282881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00600"/>
            <a:ext cx="23622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50" name="Group 38"/>
          <p:cNvGrpSpPr>
            <a:grpSpLocks/>
          </p:cNvGrpSpPr>
          <p:nvPr/>
        </p:nvGrpSpPr>
        <p:grpSpPr bwMode="auto">
          <a:xfrm>
            <a:off x="762000" y="4724400"/>
            <a:ext cx="1905000" cy="835025"/>
            <a:chOff x="432" y="3168"/>
            <a:chExt cx="1200" cy="526"/>
          </a:xfrm>
        </p:grpSpPr>
        <p:pic>
          <p:nvPicPr>
            <p:cNvPr id="13331" name="Picture 24" descr="MC900197387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300"/>
              <a:ext cx="432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Picture 27" descr="MC900197387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168"/>
              <a:ext cx="432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Picture 28" descr="MC900197387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312"/>
              <a:ext cx="432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4" name="Picture 29" descr="MC900197387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168"/>
              <a:ext cx="432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5" name="Picture 30" descr="MC900197387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168"/>
              <a:ext cx="432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6" name="Picture 31" descr="MC900197387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3264"/>
              <a:ext cx="432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4547" name="Picture 35" descr="MC900347031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48200"/>
            <a:ext cx="760413" cy="547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9" name="Picture 37" descr="MM900236376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19800"/>
            <a:ext cx="1143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1000"/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C4F18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1000"/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000"/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4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4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6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64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64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3000" fill="hold"/>
                                        <p:tgtEl>
                                          <p:spTgt spid="64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3000" fill="hold"/>
                                        <p:tgtEl>
                                          <p:spTgt spid="64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3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3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3" grpId="0" animBg="1"/>
      <p:bldP spid="645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990600" y="30480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3200" i="1">
                <a:solidFill>
                  <a:srgbClr val="BC4F18"/>
                </a:solidFill>
              </a:rPr>
              <a:t>Pouště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648200" y="762000"/>
            <a:ext cx="42672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Font typeface="Wingdings" pitchFamily="2" charset="2"/>
              <a:buChar char="ü"/>
            </a:pPr>
            <a:r>
              <a:rPr lang="cs-CZ" altLang="cs-CZ"/>
              <a:t> </a:t>
            </a:r>
            <a:r>
              <a:rPr lang="cs-CZ" altLang="cs-CZ" sz="2400"/>
              <a:t>celoročně vysoké teploty</a:t>
            </a:r>
          </a:p>
          <a:p>
            <a:pPr algn="l">
              <a:buFont typeface="Wingdings" pitchFamily="2" charset="2"/>
              <a:buChar char="ü"/>
            </a:pPr>
            <a:r>
              <a:rPr lang="cs-CZ" altLang="cs-CZ" sz="2400"/>
              <a:t> nedostatek srážek</a:t>
            </a:r>
            <a:r>
              <a:rPr lang="cs-CZ" altLang="cs-CZ" sz="2000"/>
              <a:t> 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4800600" y="19050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i="1">
                <a:solidFill>
                  <a:schemeClr val="hlink"/>
                </a:solidFill>
              </a:rPr>
              <a:t>Přemýšlej: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4724400" y="2438400"/>
            <a:ext cx="4191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2200" b="1">
                <a:solidFill>
                  <a:srgbClr val="728349"/>
                </a:solidFill>
              </a:rPr>
              <a:t>Jsou to vhodné podmínky  pro život rostlin a živočichů</a:t>
            </a:r>
            <a:r>
              <a:rPr lang="cs-CZ" altLang="cs-CZ" sz="2400">
                <a:solidFill>
                  <a:srgbClr val="728349"/>
                </a:solidFill>
              </a:rPr>
              <a:t>?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5410200" y="3276600"/>
            <a:ext cx="358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2400"/>
              <a:t>velmi málo rostlin           a živočichů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4800600" y="4114800"/>
            <a:ext cx="4114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2200" b="1">
                <a:solidFill>
                  <a:srgbClr val="728349"/>
                </a:solidFill>
              </a:rPr>
              <a:t>O  co živé organizmy bojují?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5486400" y="4572000"/>
            <a:ext cx="3429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2400"/>
              <a:t>Chlad noci, stín, šetření vodou</a:t>
            </a:r>
          </a:p>
        </p:txBody>
      </p:sp>
      <p:sp>
        <p:nvSpPr>
          <p:cNvPr id="67595" name="AutoShape 11"/>
          <p:cNvSpPr>
            <a:spLocks noChangeArrowheads="1"/>
          </p:cNvSpPr>
          <p:nvPr/>
        </p:nvSpPr>
        <p:spPr bwMode="auto">
          <a:xfrm>
            <a:off x="4800600" y="4648200"/>
            <a:ext cx="533400" cy="341313"/>
          </a:xfrm>
          <a:prstGeom prst="rightArrow">
            <a:avLst>
              <a:gd name="adj1" fmla="val 50000"/>
              <a:gd name="adj2" fmla="val 3907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 sz="200"/>
          </a:p>
        </p:txBody>
      </p:sp>
      <p:sp>
        <p:nvSpPr>
          <p:cNvPr id="67602" name="AutoShape 18"/>
          <p:cNvSpPr>
            <a:spLocks noChangeArrowheads="1"/>
          </p:cNvSpPr>
          <p:nvPr/>
        </p:nvSpPr>
        <p:spPr bwMode="auto">
          <a:xfrm>
            <a:off x="4800600" y="3352800"/>
            <a:ext cx="533400" cy="341313"/>
          </a:xfrm>
          <a:prstGeom prst="rightArrow">
            <a:avLst>
              <a:gd name="adj1" fmla="val 50000"/>
              <a:gd name="adj2" fmla="val 3907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 sz="200"/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4800600" y="5257800"/>
            <a:ext cx="914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728349"/>
                </a:solidFill>
              </a:rPr>
              <a:t>Jak ?</a:t>
            </a:r>
          </a:p>
        </p:txBody>
      </p:sp>
      <p:pic>
        <p:nvPicPr>
          <p:cNvPr id="14349" name="Picture 24" descr="MC900229101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3886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6" name="Picture 22" descr="MC900030415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112077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9" name="Picture 25" descr="MM9002831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05400"/>
            <a:ext cx="198120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10" name="Picture 26" descr="MC90032445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724400"/>
            <a:ext cx="762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12" name="Picture 28" descr="MC900229089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715000"/>
            <a:ext cx="12160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15" name="Picture 31" descr="MC900346931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291263"/>
            <a:ext cx="533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1000"/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C4F18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1000"/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000"/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7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7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67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7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7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6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6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6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0" fill="hold"/>
                                        <p:tgtEl>
                                          <p:spTgt spid="67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0" fill="hold"/>
                                        <p:tgtEl>
                                          <p:spTgt spid="67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5" grpId="0" animBg="1"/>
      <p:bldP spid="676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685800" y="304800"/>
            <a:ext cx="1965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3200" i="1">
                <a:solidFill>
                  <a:srgbClr val="BC4F18"/>
                </a:solidFill>
              </a:rPr>
              <a:t>Mírný pás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4800600" y="152400"/>
            <a:ext cx="41148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Font typeface="Wingdings" pitchFamily="2" charset="2"/>
              <a:buChar char="ü"/>
            </a:pPr>
            <a:r>
              <a:rPr lang="cs-CZ" altLang="cs-CZ"/>
              <a:t> </a:t>
            </a:r>
            <a:r>
              <a:rPr lang="cs-CZ" altLang="cs-CZ" sz="2400"/>
              <a:t>střídání čtyř ročních dob</a:t>
            </a:r>
          </a:p>
          <a:p>
            <a:pPr algn="l">
              <a:buFont typeface="Wingdings" pitchFamily="2" charset="2"/>
              <a:buNone/>
            </a:pPr>
            <a:r>
              <a:rPr lang="cs-CZ" altLang="cs-CZ" sz="2000"/>
              <a:t>      (</a:t>
            </a:r>
            <a:r>
              <a:rPr lang="cs-CZ" altLang="cs-CZ" sz="2400"/>
              <a:t>jaro, léto, podzim, zima)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4648200" y="19812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i="1">
                <a:solidFill>
                  <a:schemeClr val="hlink"/>
                </a:solidFill>
              </a:rPr>
              <a:t>Přemýšlej: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4724400" y="2438400"/>
            <a:ext cx="4191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2200" b="1">
                <a:solidFill>
                  <a:srgbClr val="728349"/>
                </a:solidFill>
              </a:rPr>
              <a:t>Jsou to vhodné podmínky  pro život rostlin a živočichů</a:t>
            </a:r>
            <a:r>
              <a:rPr lang="cs-CZ" altLang="cs-CZ" sz="2400">
                <a:solidFill>
                  <a:srgbClr val="728349"/>
                </a:solidFill>
              </a:rPr>
              <a:t>?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5410200" y="3276600"/>
            <a:ext cx="358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2400"/>
              <a:t>musí zvládnout období teplé i chladné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4800600" y="4114800"/>
            <a:ext cx="4114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2200" b="1">
                <a:solidFill>
                  <a:srgbClr val="728349"/>
                </a:solidFill>
              </a:rPr>
              <a:t>O  co živé organizmy bojují?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5486400" y="4572000"/>
            <a:ext cx="3352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2400"/>
              <a:t>čas na reprodukci a zásoby</a:t>
            </a:r>
          </a:p>
        </p:txBody>
      </p:sp>
      <p:sp>
        <p:nvSpPr>
          <p:cNvPr id="69643" name="AutoShape 11"/>
          <p:cNvSpPr>
            <a:spLocks noChangeArrowheads="1"/>
          </p:cNvSpPr>
          <p:nvPr/>
        </p:nvSpPr>
        <p:spPr bwMode="auto">
          <a:xfrm>
            <a:off x="4800600" y="4648200"/>
            <a:ext cx="533400" cy="341313"/>
          </a:xfrm>
          <a:prstGeom prst="rightArrow">
            <a:avLst>
              <a:gd name="adj1" fmla="val 50000"/>
              <a:gd name="adj2" fmla="val 3907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 sz="200"/>
          </a:p>
        </p:txBody>
      </p:sp>
      <p:sp>
        <p:nvSpPr>
          <p:cNvPr id="69650" name="AutoShape 18"/>
          <p:cNvSpPr>
            <a:spLocks noChangeArrowheads="1"/>
          </p:cNvSpPr>
          <p:nvPr/>
        </p:nvSpPr>
        <p:spPr bwMode="auto">
          <a:xfrm>
            <a:off x="4800600" y="3352800"/>
            <a:ext cx="533400" cy="341313"/>
          </a:xfrm>
          <a:prstGeom prst="rightArrow">
            <a:avLst>
              <a:gd name="adj1" fmla="val 50000"/>
              <a:gd name="adj2" fmla="val 3907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 sz="200"/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4800600" y="5257800"/>
            <a:ext cx="914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728349"/>
                </a:solidFill>
              </a:rPr>
              <a:t>Jak ?</a:t>
            </a:r>
          </a:p>
        </p:txBody>
      </p:sp>
      <p:pic>
        <p:nvPicPr>
          <p:cNvPr id="15373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4191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3" name="Picture 21" descr="MM900283572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0540">
            <a:off x="304800" y="3352800"/>
            <a:ext cx="9144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4" name="Picture 22" descr="MM900236412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09182">
            <a:off x="2976562" y="2205038"/>
            <a:ext cx="10001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23" descr="MM90028357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94250"/>
            <a:ext cx="6858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6" name="Picture 24" descr="MM900236249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90600"/>
            <a:ext cx="762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7" name="Picture 25" descr="MM900365252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791200"/>
            <a:ext cx="1219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8" name="Picture 26" descr="MC900356157[1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57600"/>
            <a:ext cx="1101725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9" name="Picture 27" descr="MC900346987[1]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562600"/>
            <a:ext cx="15271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0" name="Picture 28" descr="MC900057214[1]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943600"/>
            <a:ext cx="66992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32" descr="MC900312104[1]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2286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5" name="Picture 33" descr="MP900406865[1]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181600"/>
            <a:ext cx="989013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670" name="Group 38"/>
          <p:cNvGrpSpPr>
            <a:grpSpLocks/>
          </p:cNvGrpSpPr>
          <p:nvPr/>
        </p:nvGrpSpPr>
        <p:grpSpPr bwMode="auto">
          <a:xfrm>
            <a:off x="5181600" y="990600"/>
            <a:ext cx="3384550" cy="950913"/>
            <a:chOff x="3408" y="766"/>
            <a:chExt cx="1988" cy="457"/>
          </a:xfrm>
        </p:grpSpPr>
        <p:graphicFrame>
          <p:nvGraphicFramePr>
            <p:cNvPr id="15385" name="Object 35"/>
            <p:cNvGraphicFramePr>
              <a:graphicFrameLocks noChangeAspect="1"/>
            </p:cNvGraphicFramePr>
            <p:nvPr/>
          </p:nvGraphicFramePr>
          <p:xfrm>
            <a:off x="3408" y="766"/>
            <a:ext cx="1017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8" name="Rastrový obrázek" r:id="rId15" imgW="1305107" imgH="581106" progId="Paint.Picture">
                    <p:embed/>
                  </p:oleObj>
                </mc:Choice>
                <mc:Fallback>
                  <p:oleObj name="Rastrový obrázek" r:id="rId15" imgW="1305107" imgH="581106" progId="Paint.Picture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766"/>
                          <a:ext cx="1017" cy="4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86" name="Object 36"/>
            <p:cNvGraphicFramePr>
              <a:graphicFrameLocks noChangeAspect="1"/>
            </p:cNvGraphicFramePr>
            <p:nvPr/>
          </p:nvGraphicFramePr>
          <p:xfrm>
            <a:off x="4414" y="770"/>
            <a:ext cx="982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9" name="Rastrový obrázek" r:id="rId17" imgW="1295238" imgH="647619" progId="Paint.Picture">
                    <p:embed/>
                  </p:oleObj>
                </mc:Choice>
                <mc:Fallback>
                  <p:oleObj name="Rastrový obrázek" r:id="rId17" imgW="1295238" imgH="647619" progId="Paint.Picture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4" y="770"/>
                          <a:ext cx="982" cy="4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9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1000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C4F18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1000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000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69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69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9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9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9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69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6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6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6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2000"/>
                                        <p:tgtEl>
                                          <p:spTgt spid="6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2000"/>
                                        <p:tgtEl>
                                          <p:spTgt spid="69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2000"/>
                                        <p:tgtEl>
                                          <p:spTgt spid="69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3" grpId="0" animBg="1"/>
      <p:bldP spid="69650" grpId="0" animBg="1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erodynamika">
  <a:themeElements>
    <a:clrScheme name="Aerodynamika 1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FFFF"/>
      </a:accent3>
      <a:accent4>
        <a:srgbClr val="000000"/>
      </a:accent4>
      <a:accent5>
        <a:srgbClr val="C8DFAA"/>
      </a:accent5>
      <a:accent6>
        <a:srgbClr val="665E51"/>
      </a:accent6>
      <a:hlink>
        <a:srgbClr val="E68200"/>
      </a:hlink>
      <a:folHlink>
        <a:srgbClr val="FFA94A"/>
      </a:folHlink>
    </a:clrScheme>
    <a:fontScheme name="Aerodynami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erodynamika 1">
        <a:dk1>
          <a:srgbClr val="000000"/>
        </a:dk1>
        <a:lt1>
          <a:srgbClr val="FFFFFF"/>
        </a:lt1>
        <a:dk2>
          <a:srgbClr val="3E3D2D"/>
        </a:dk2>
        <a:lt2>
          <a:srgbClr val="CAF278"/>
        </a:lt2>
        <a:accent1>
          <a:srgbClr val="94C600"/>
        </a:accent1>
        <a:accent2>
          <a:srgbClr val="71685A"/>
        </a:accent2>
        <a:accent3>
          <a:srgbClr val="FFFFFF"/>
        </a:accent3>
        <a:accent4>
          <a:srgbClr val="000000"/>
        </a:accent4>
        <a:accent5>
          <a:srgbClr val="C8DFAA"/>
        </a:accent5>
        <a:accent6>
          <a:srgbClr val="665E51"/>
        </a:accent6>
        <a:hlink>
          <a:srgbClr val="E68200"/>
        </a:hlink>
        <a:folHlink>
          <a:srgbClr val="FFA9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Aerodynamik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4_Aerodynamika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1167</TotalTime>
  <Words>693</Words>
  <Application>Microsoft Office PowerPoint</Application>
  <PresentationFormat>Předvádění na obrazovce (4:3)</PresentationFormat>
  <Paragraphs>123</Paragraphs>
  <Slides>15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Arial</vt:lpstr>
      <vt:lpstr>Calibri</vt:lpstr>
      <vt:lpstr>Georgia</vt:lpstr>
      <vt:lpstr>Wingdings</vt:lpstr>
      <vt:lpstr>Výchozí návrh</vt:lpstr>
      <vt:lpstr>Aerodynamika</vt:lpstr>
      <vt:lpstr>4_Aerodynamika</vt:lpstr>
      <vt:lpstr>Rastrový obrázek</vt:lpstr>
      <vt:lpstr>PŘIZPŮSOBIVOST ROSTLIN  A ŽIVOČICHŮ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svecon</dc:creator>
  <cp:lastModifiedBy>ucitel</cp:lastModifiedBy>
  <cp:revision>130</cp:revision>
  <cp:lastPrinted>1601-01-01T00:00:00Z</cp:lastPrinted>
  <dcterms:created xsi:type="dcterms:W3CDTF">1601-01-01T00:00:00Z</dcterms:created>
  <dcterms:modified xsi:type="dcterms:W3CDTF">2014-11-14T14:03:36Z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