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60" r:id="rId19"/>
    <p:sldId id="266" r:id="rId20"/>
    <p:sldId id="27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5121"/>
    <a:srgbClr val="FF0101"/>
    <a:srgbClr val="996600"/>
    <a:srgbClr val="F39900"/>
    <a:srgbClr val="0000CC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99" d="100"/>
          <a:sy n="99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A927-4E2A-45F8-9C11-F1B3831D648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Wheat_field.jpg" TargetMode="External"/><Relationship Id="rId3" Type="http://schemas.openxmlformats.org/officeDocument/2006/relationships/hyperlink" Target="http://commons.wikimedia.org/wiki/File:Sandy_loam.JPG" TargetMode="External"/><Relationship Id="rId7" Type="http://schemas.openxmlformats.org/officeDocument/2006/relationships/hyperlink" Target="http://commons.wikimedia.org/wiki/File:Carrots_with_stems.jpg" TargetMode="External"/><Relationship Id="rId2" Type="http://schemas.openxmlformats.org/officeDocument/2006/relationships/hyperlink" Target="http://www.office.microsof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Wald_nach_Kyrill.JPG" TargetMode="External"/><Relationship Id="rId5" Type="http://schemas.openxmlformats.org/officeDocument/2006/relationships/hyperlink" Target="http://commons.wikimedia.org/wiki/File:Tree_roots_cross_section800pxRacines.jpg" TargetMode="External"/><Relationship Id="rId4" Type="http://schemas.openxmlformats.org/officeDocument/2006/relationships/hyperlink" Target="http://cs.wikipedia.org/wiki/Soubor:Primary_and_secondary_cotton_roots.jpg" TargetMode="Externa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ieselschlepper_OE.jpg" TargetMode="External"/><Relationship Id="rId3" Type="http://schemas.openxmlformats.org/officeDocument/2006/relationships/hyperlink" Target="http://cs.wikipedia.org/wiki/Soubor:Regenwurm1.jpg" TargetMode="External"/><Relationship Id="rId7" Type="http://schemas.openxmlformats.org/officeDocument/2006/relationships/hyperlink" Target="http://cs.wikipedia.org/wiki/Soubor:NH2CONH2.png" TargetMode="External"/><Relationship Id="rId2" Type="http://schemas.openxmlformats.org/officeDocument/2006/relationships/hyperlink" Target="http://en.wikipedia.org/wiki/File:Pea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Hestem%C3%B8j.jpg" TargetMode="External"/><Relationship Id="rId5" Type="http://schemas.openxmlformats.org/officeDocument/2006/relationships/hyperlink" Target="http://en.wikipedia.org/wiki/File:Marmota_baibacina.jpg" TargetMode="External"/><Relationship Id="rId4" Type="http://schemas.openxmlformats.org/officeDocument/2006/relationships/hyperlink" Target="http://commons.wikimedia.org/wiki/File:Maulwurf_(Talpa).jpg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vekompostbunke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Plowing_ecom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Sremski_Karlovci,_Stra%C5%BEilovski_put,_vypalov%C3%A1n%C3%AD_tr%C3%A1vy.jpg" TargetMode="External"/><Relationship Id="rId5" Type="http://schemas.openxmlformats.org/officeDocument/2006/relationships/hyperlink" Target="http://commons.wikimedia.org/wiki/File:Autumn_burn_2.jpg" TargetMode="External"/><Relationship Id="rId4" Type="http://schemas.openxmlformats.org/officeDocument/2006/relationships/hyperlink" Target="http://en.wikipedia.org/wiki/File:BurningOffFieldsInTheEveningInSouthGeorgia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Význam půdy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Pří_261_Člověk a příroda_Význam půdy</a:t>
            </a:r>
            <a:endParaRPr lang="cs-CZ" dirty="0"/>
          </a:p>
          <a:p>
            <a:pPr algn="ctr"/>
            <a:r>
              <a:rPr lang="cs-CZ" b="1" dirty="0"/>
              <a:t>Autor: Mgr. Pavla Martincová</a:t>
            </a:r>
            <a:endParaRPr lang="cs-CZ" dirty="0">
              <a:latin typeface="Calibri" pitchFamily="34" charset="0"/>
            </a:endParaRPr>
          </a:p>
          <a:p>
            <a:pPr algn="ctr"/>
            <a:r>
              <a:rPr lang="cs-CZ" dirty="0"/>
              <a:t>Škola: Základní škola Velehrad, </a:t>
            </a:r>
            <a:r>
              <a:rPr lang="cs-CZ" dirty="0" err="1"/>
              <a:t>Salašská</a:t>
            </a:r>
            <a:r>
              <a:rPr lang="cs-CZ" dirty="0"/>
              <a:t> 300, 687 07 Velehrad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2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Obdělávání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Aby byla půda úrodná, musí o ni člověk pečovat.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Hnojením </a:t>
            </a:r>
            <a:r>
              <a:rPr lang="cs-CZ" dirty="0" smtClean="0"/>
              <a:t>dodává půdě potřebné živiny, které rostliny potřebují ke své výživě. </a:t>
            </a: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Hnojiva</a:t>
            </a:r>
            <a:r>
              <a:rPr lang="cs-CZ" dirty="0" smtClean="0"/>
              <a:t> používáme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přírodní</a:t>
            </a:r>
            <a:r>
              <a:rPr lang="cs-CZ" dirty="0" smtClean="0"/>
              <a:t> (trus) nebo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chemická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2" name="Picture 4" descr="C:\Users\Martincovi\AppData\Local\Temp\Temporary Internet Files\Content.IE5\JFKDFPYH\MC9002961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391216" cy="1463644"/>
          </a:xfrm>
          <a:prstGeom prst="rect">
            <a:avLst/>
          </a:prstGeom>
          <a:noFill/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oubor:Hestemø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25144"/>
            <a:ext cx="2486676" cy="2016224"/>
          </a:xfrm>
          <a:prstGeom prst="rect">
            <a:avLst/>
          </a:prstGeom>
          <a:noFill/>
        </p:spPr>
      </p:pic>
      <p:pic>
        <p:nvPicPr>
          <p:cNvPr id="2058" name="Picture 10" descr="Soubor:NH2CONH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93096"/>
            <a:ext cx="3168352" cy="139246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velmi kvalitní </a:t>
            </a:r>
            <a:r>
              <a:rPr lang="cs-CZ" dirty="0" err="1" smtClean="0">
                <a:solidFill>
                  <a:srgbClr val="92D050"/>
                </a:solidFill>
              </a:rPr>
              <a:t>biohnojivo</a:t>
            </a:r>
            <a:r>
              <a:rPr lang="cs-CZ" dirty="0" smtClean="0"/>
              <a:t>, které si můžeme vyrobit na zahrádce sami. </a:t>
            </a:r>
          </a:p>
          <a:p>
            <a:r>
              <a:rPr lang="cs-CZ" dirty="0" smtClean="0"/>
              <a:t>Skládá se zejména z </a:t>
            </a:r>
            <a:r>
              <a:rPr lang="cs-CZ" dirty="0" smtClean="0">
                <a:solidFill>
                  <a:srgbClr val="92D050"/>
                </a:solidFill>
              </a:rPr>
              <a:t>rostlinných zbytků </a:t>
            </a:r>
            <a:r>
              <a:rPr lang="cs-CZ" dirty="0" smtClean="0"/>
              <a:t>i kuchyňského odpadu.</a:t>
            </a:r>
            <a:endParaRPr lang="cs-CZ" dirty="0"/>
          </a:p>
        </p:txBody>
      </p:sp>
      <p:pic>
        <p:nvPicPr>
          <p:cNvPr id="27650" name="Picture 2" descr="File:Havekompostbu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3960440" cy="2877848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04048" y="378904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5121"/>
                </a:solidFill>
              </a:rPr>
              <a:t>Pozor!!</a:t>
            </a:r>
          </a:p>
          <a:p>
            <a:r>
              <a:rPr lang="cs-CZ" sz="2400" dirty="0" smtClean="0"/>
              <a:t>Do kompostu </a:t>
            </a:r>
            <a:r>
              <a:rPr lang="cs-CZ" sz="2400" dirty="0" smtClean="0">
                <a:solidFill>
                  <a:srgbClr val="FF0000"/>
                </a:solidFill>
              </a:rPr>
              <a:t>nepatří dřevo</a:t>
            </a:r>
            <a:r>
              <a:rPr lang="cs-CZ" sz="2400" dirty="0" smtClean="0"/>
              <a:t> (pomalu se rozkládá), </a:t>
            </a:r>
            <a:r>
              <a:rPr lang="cs-CZ" sz="2400" dirty="0" smtClean="0">
                <a:solidFill>
                  <a:srgbClr val="FF0000"/>
                </a:solidFill>
              </a:rPr>
              <a:t>sklo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FF0000"/>
                </a:solidFill>
              </a:rPr>
              <a:t>igelit</a:t>
            </a:r>
            <a:r>
              <a:rPr lang="cs-CZ" sz="2400" dirty="0" smtClean="0"/>
              <a:t>…</a:t>
            </a:r>
            <a:endParaRPr lang="cs-CZ" sz="2400" dirty="0"/>
          </a:p>
        </p:txBody>
      </p:sp>
      <p:pic>
        <p:nvPicPr>
          <p:cNvPr id="27653" name="Picture 5" descr="C:\Users\Martincovi\AppData\Local\Temp\Temporary Internet Files\Content.IE5\JFKDFPYH\MC9003353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1503659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Obdělávání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Zemědělci </a:t>
            </a:r>
            <a:r>
              <a:rPr lang="cs-CZ" dirty="0" smtClean="0">
                <a:solidFill>
                  <a:srgbClr val="996600"/>
                </a:solidFill>
              </a:rPr>
              <a:t>orají</a:t>
            </a:r>
            <a:r>
              <a:rPr lang="cs-CZ" dirty="0" smtClean="0"/>
              <a:t> pole </a:t>
            </a:r>
            <a:r>
              <a:rPr lang="cs-CZ" dirty="0" smtClean="0">
                <a:solidFill>
                  <a:srgbClr val="996600"/>
                </a:solidFill>
              </a:rPr>
              <a:t>napříč svahu</a:t>
            </a:r>
            <a:r>
              <a:rPr lang="cs-CZ" dirty="0" smtClean="0"/>
              <a:t> – brání tak tomu, aby stékající voda neodnášela půdu.</a:t>
            </a:r>
            <a:endParaRPr lang="cs-CZ" dirty="0"/>
          </a:p>
        </p:txBody>
      </p:sp>
      <p:pic>
        <p:nvPicPr>
          <p:cNvPr id="25602" name="Picture 2" descr="File:Dieselschlepper 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980479" cy="2592288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Soubor:Plowing ecom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96952"/>
            <a:ext cx="3972855" cy="2448272"/>
          </a:xfrm>
          <a:prstGeom prst="rect">
            <a:avLst/>
          </a:prstGeom>
          <a:noFill/>
        </p:spPr>
      </p:pic>
      <p:pic>
        <p:nvPicPr>
          <p:cNvPr id="25606" name="Picture 6" descr="C:\Users\Martincovi\AppData\Local\Temp\Temporary Internet Files\Content.IE5\A7FDIG19\MM90030337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659064" cy="129614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560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dříve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nyní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Často – zvláště </a:t>
            </a:r>
            <a:r>
              <a:rPr lang="cs-CZ" dirty="0" smtClean="0">
                <a:solidFill>
                  <a:srgbClr val="FF5121"/>
                </a:solidFill>
              </a:rPr>
              <a:t>na jaře</a:t>
            </a:r>
            <a:r>
              <a:rPr lang="cs-CZ" dirty="0" smtClean="0"/>
              <a:t> – dochází k úmyslnému </a:t>
            </a:r>
            <a:r>
              <a:rPr lang="cs-CZ" dirty="0" smtClean="0">
                <a:solidFill>
                  <a:srgbClr val="FF5121"/>
                </a:solidFill>
              </a:rPr>
              <a:t>zapalování</a:t>
            </a:r>
            <a:r>
              <a:rPr lang="cs-CZ" dirty="0" smtClean="0"/>
              <a:t> suchých rostlin na zahradách či lukách.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Víte proč? 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ile:BurningOffFieldsInTheEveningInSouthGeor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4896544" cy="2576807"/>
          </a:xfrm>
          <a:prstGeom prst="rect">
            <a:avLst/>
          </a:prstGeom>
          <a:noFill/>
        </p:spPr>
      </p:pic>
      <p:pic>
        <p:nvPicPr>
          <p:cNvPr id="4099" name="Picture 3" descr="C:\Users\Martincovi\AppData\Local\Temp\Temporary Internet Files\Content.IE5\A7FDIG19\MC900290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429000"/>
            <a:ext cx="178634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Lidé tímto způsobem a velmi neopatrným zacházením s ohněm </a:t>
            </a:r>
            <a:r>
              <a:rPr lang="cs-CZ" dirty="0" err="1" smtClean="0"/>
              <a:t>dokáží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5121"/>
                </a:solidFill>
              </a:rPr>
              <a:t>znehodnotit vrchní vrstvy půdy, flóry i fauny </a:t>
            </a:r>
            <a:r>
              <a:rPr lang="cs-CZ" dirty="0" smtClean="0"/>
              <a:t>– včetně pro zemědělství prospěšných </a:t>
            </a:r>
            <a:r>
              <a:rPr lang="cs-CZ" dirty="0" smtClean="0">
                <a:solidFill>
                  <a:srgbClr val="FF5121"/>
                </a:solidFill>
              </a:rPr>
              <a:t>mikroorganismů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5121"/>
                </a:solidFill>
              </a:rPr>
              <a:t>zejména hmyzu</a:t>
            </a:r>
            <a:r>
              <a:rPr lang="cs-CZ" dirty="0" smtClean="0"/>
              <a:t>. Vznikají požáry  a tím velké materiální škody.</a:t>
            </a:r>
          </a:p>
          <a:p>
            <a:r>
              <a:rPr lang="cs-CZ" dirty="0" smtClean="0"/>
              <a:t>V České republice je vypalování porostů </a:t>
            </a:r>
            <a:r>
              <a:rPr lang="cs-CZ" dirty="0" smtClean="0">
                <a:solidFill>
                  <a:srgbClr val="FF5121"/>
                </a:solidFill>
              </a:rPr>
              <a:t>zakázáno zákonem</a:t>
            </a:r>
            <a:r>
              <a:rPr lang="cs-CZ" dirty="0" smtClean="0"/>
              <a:t>. Za tento přestupek může být uložena pokuta do 25.000,- Kč.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Znáte tel.číslo hasičů?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Martincovi\AppData\Local\Temp\Temporary Internet Files\Content.IE5\2P3KGX7N\MM9002951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1230308" cy="936104"/>
          </a:xfrm>
          <a:prstGeom prst="rect">
            <a:avLst/>
          </a:prstGeom>
          <a:noFill/>
        </p:spPr>
      </p:pic>
      <p:pic>
        <p:nvPicPr>
          <p:cNvPr id="29705" name="Picture 9" descr="C:\Users\Martincovi\AppData\Local\Temp\Temporary Internet Files\Content.IE5\JFKDFPYH\MC9004229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805264"/>
            <a:ext cx="189527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půdy</a:t>
            </a:r>
            <a:endParaRPr lang="cs-CZ" dirty="0"/>
          </a:p>
        </p:txBody>
      </p:sp>
      <p:pic>
        <p:nvPicPr>
          <p:cNvPr id="30722" name="Picture 2" descr="File:Autumn bur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267200" cy="3200401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Soubor:Sremski Karlovci, Stra&amp;zcaron;ilovski put, vypalování trá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4359118" cy="290426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11560" y="155679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vypalování se půda jen </a:t>
            </a:r>
            <a:r>
              <a:rPr lang="cs-CZ" sz="2400" dirty="0" smtClean="0">
                <a:solidFill>
                  <a:srgbClr val="92D050"/>
                </a:solidFill>
              </a:rPr>
              <a:t>velmi pomalu obnovuje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Proto raději vyhrabujte suchou trávu a nikdy ji </a:t>
            </a:r>
            <a:r>
              <a:rPr lang="cs-CZ" sz="2400" dirty="0" smtClean="0">
                <a:solidFill>
                  <a:srgbClr val="FF5121"/>
                </a:solidFill>
              </a:rPr>
              <a:t>nevypalujte</a:t>
            </a:r>
            <a:r>
              <a:rPr lang="cs-CZ" sz="2400" dirty="0" smtClean="0"/>
              <a:t>!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58052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150 </a:t>
            </a:r>
            <a:endParaRPr lang="cs-CZ" sz="3200" dirty="0"/>
          </a:p>
        </p:txBody>
      </p:sp>
      <p:pic>
        <p:nvPicPr>
          <p:cNvPr id="10" name="Picture 9" descr="C:\Users\Martincovi\AppData\Local\Temp\Temporary Internet Files\Content.IE5\JFKDFPYH\MC90042291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661248"/>
            <a:ext cx="189527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 smtClean="0"/>
              <a:t>Pověz, jak vzniká půda? </a:t>
            </a:r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69349" cy="7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12582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132856"/>
            <a:ext cx="750940" cy="7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132856"/>
            <a:ext cx="66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436096" y="17008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Nápověda:</a:t>
            </a:r>
            <a:endParaRPr lang="cs-CZ" sz="2400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67544" y="299695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3200" dirty="0" smtClean="0"/>
              <a:t> Jmenuj alespoň 2 významy půdy a      	vysvětli.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27584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(zdroj živin, domov zvěři…)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86916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Víš, jak můžeme zlepšit kvalitu půdy? 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Znáš nějaké biologické a chemické hnojivo?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Najdi, co nepatří do kompostu:</a:t>
            </a:r>
          </a:p>
          <a:p>
            <a:pPr>
              <a:buNone/>
            </a:pPr>
            <a:r>
              <a:rPr lang="cs-CZ" dirty="0" smtClean="0">
                <a:solidFill>
                  <a:srgbClr val="92D050"/>
                </a:solidFill>
              </a:rPr>
              <a:t>	sklo, listí, slupky z brambor, plast, skořápky z vajíček, dřevo, slupky z cibule, papír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335699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3200" dirty="0" smtClean="0"/>
              <a:t> Jmenuj, čím můžeme obdělávat půdu na 	zahradě či školním pozemku.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45091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K čemu slouží </a:t>
            </a:r>
            <a:r>
              <a:rPr lang="cs-CZ" sz="3200" dirty="0" smtClean="0">
                <a:solidFill>
                  <a:srgbClr val="008000"/>
                </a:solidFill>
              </a:rPr>
              <a:t>motyka, rýč, </a:t>
            </a:r>
            <a:r>
              <a:rPr lang="cs-CZ" sz="3200" dirty="0" smtClean="0">
                <a:solidFill>
                  <a:srgbClr val="008000"/>
                </a:solidFill>
              </a:rPr>
              <a:t>hrábě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515719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180975" algn="l"/>
              </a:tabLst>
            </a:pPr>
            <a:r>
              <a:rPr lang="cs-CZ" sz="3200" dirty="0" smtClean="0"/>
              <a:t> Která zvířata dříve pomáhala obdělávat půdu 	na polích?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83568" y="2131405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580112" y="2124865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084168" y="2717631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262572" y="2636911"/>
            <a:ext cx="10852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03871" y="623441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Krávy, koně, voli, …</a:t>
            </a:r>
            <a:endParaRPr lang="cs-CZ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6" grpId="0" build="p"/>
      <p:bldP spid="7" grpId="0" build="p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 smtClean="0">
                <a:latin typeface="Arial" charset="0"/>
                <a:cs typeface="Arial" charset="0"/>
                <a:hlinkClick r:id="rId2"/>
              </a:rPr>
              <a:t>www.office.</a:t>
            </a:r>
            <a:r>
              <a:rPr lang="cs-CZ" sz="1200" dirty="0" err="1" smtClean="0">
                <a:latin typeface="Arial" charset="0"/>
                <a:cs typeface="Arial" charset="0"/>
                <a:hlinkClick r:id="rId2"/>
              </a:rPr>
              <a:t>microsoft.com</a:t>
            </a:r>
            <a:endParaRPr lang="cs-CZ" sz="12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1200" dirty="0">
                <a:latin typeface="Arial" panose="020B0604020202020204" pitchFamily="34" charset="0"/>
              </a:rPr>
              <a:t>ŠTIKOVÁ, Věra. </a:t>
            </a:r>
            <a:r>
              <a:rPr lang="cs-CZ" altLang="cs-CZ" sz="1200" i="1" dirty="0">
                <a:latin typeface="Arial" panose="020B0604020202020204" pitchFamily="34" charset="0"/>
              </a:rPr>
              <a:t>Člověk a jeho svět: přírodověda pro 4. ročník</a:t>
            </a:r>
            <a:r>
              <a:rPr lang="cs-CZ" altLang="cs-CZ" sz="1200" dirty="0">
                <a:latin typeface="Arial" panose="020B0604020202020204" pitchFamily="34" charset="0"/>
              </a:rPr>
              <a:t>. 2. vyd. Bratislavská 23d, 602 00 Brno: NOVÁ ŠKOLA, s. r. o., 2011. ISBN 978-80-7289-211-2. </a:t>
            </a:r>
          </a:p>
          <a:p>
            <a:r>
              <a:rPr lang="cs-CZ" sz="1200" dirty="0" smtClean="0"/>
              <a:t>File:Sandy </a:t>
            </a:r>
            <a:r>
              <a:rPr lang="cs-CZ" sz="1200" dirty="0" smtClean="0"/>
              <a:t>loam.JPG.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09:10, 24 June 2009 [cit. 2013-04-27]. Dostupné z: </a:t>
            </a:r>
            <a:r>
              <a:rPr lang="cs-CZ" sz="1200" dirty="0" smtClean="0">
                <a:hlinkClick r:id="rId3"/>
              </a:rPr>
              <a:t>http://commons.wikimedia.org/wiki/File:Sandy_loam.JPG</a:t>
            </a:r>
            <a:endParaRPr lang="cs-CZ" sz="1200" dirty="0" smtClean="0"/>
          </a:p>
          <a:p>
            <a:r>
              <a:rPr lang="en-US" sz="1200" dirty="0" err="1" smtClean="0"/>
              <a:t>Soubor:Primary</a:t>
            </a:r>
            <a:r>
              <a:rPr lang="en-US" sz="1200" dirty="0" smtClean="0"/>
              <a:t> and secondary cotton roots.jpg.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2001-, 26. 9. 2006, 06:05 [cit. 2013-04-27].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4"/>
              </a:rPr>
              <a:t>http://cs.wikipedia.org/wiki/Soubor:Primary_and_secondary_cotton_roots.jpg</a:t>
            </a:r>
            <a:endParaRPr lang="cs-CZ" sz="1200" dirty="0" smtClean="0"/>
          </a:p>
          <a:p>
            <a:r>
              <a:rPr lang="cs-CZ" sz="1200" dirty="0" smtClean="0"/>
              <a:t>File:Tree </a:t>
            </a:r>
            <a:r>
              <a:rPr lang="cs-CZ" sz="1200" dirty="0" err="1" smtClean="0"/>
              <a:t>roots</a:t>
            </a:r>
            <a:r>
              <a:rPr lang="cs-CZ" sz="1200" dirty="0" smtClean="0"/>
              <a:t> </a:t>
            </a:r>
            <a:r>
              <a:rPr lang="cs-CZ" sz="1200" dirty="0" err="1" smtClean="0"/>
              <a:t>cross</a:t>
            </a:r>
            <a:r>
              <a:rPr lang="cs-CZ" sz="1200" dirty="0" smtClean="0"/>
              <a:t> section800pxRacines.jpg.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22:53, 23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2013 [cit. 2013-04-27]. Dostupné z: </a:t>
            </a:r>
            <a:r>
              <a:rPr lang="cs-CZ" sz="1200" dirty="0" smtClean="0">
                <a:hlinkClick r:id="rId5"/>
              </a:rPr>
              <a:t>http://commons.wikimedia.org/wiki/File:Tree_roots_cross_section800pxRacines.jpg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Wald</a:t>
            </a:r>
            <a:r>
              <a:rPr lang="cs-CZ" sz="1200" dirty="0" smtClean="0"/>
              <a:t> nach </a:t>
            </a:r>
            <a:r>
              <a:rPr lang="cs-CZ" sz="1200" dirty="0" err="1" smtClean="0"/>
              <a:t>Kyrill.JPG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20. 1. 2007, 08:27 [cit. 2013-04-27]. Dostupné z: </a:t>
            </a:r>
            <a:r>
              <a:rPr lang="cs-CZ" sz="1200" dirty="0" smtClean="0">
                <a:hlinkClick r:id="rId6"/>
              </a:rPr>
              <a:t>http://cs.wikipedia.org/wiki/Soubor:Wald_nach_Kyrill.JPG</a:t>
            </a:r>
            <a:endParaRPr lang="cs-CZ" sz="1200" dirty="0" smtClean="0"/>
          </a:p>
          <a:p>
            <a:r>
              <a:rPr lang="en-US" sz="1200" dirty="0" smtClean="0"/>
              <a:t>File:Carrots with stems.jpg.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2001-, 15:19, 14 October 2009 [cit. 2013-04-27].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7"/>
              </a:rPr>
              <a:t>http://commons.wikimedia.org/wiki/File:Carrots_with_stems.jpg</a:t>
            </a:r>
            <a:endParaRPr lang="cs-CZ" sz="1200" dirty="0" smtClean="0"/>
          </a:p>
          <a:p>
            <a:r>
              <a:rPr lang="en-US" sz="1200" dirty="0" err="1" smtClean="0"/>
              <a:t>Soubor:Wheat</a:t>
            </a:r>
            <a:r>
              <a:rPr lang="en-US" sz="1200" dirty="0" smtClean="0"/>
              <a:t> field.jpg.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2001-, 13. 7. 2005, 20:46 [cit. 2013-04-27].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8"/>
              </a:rPr>
              <a:t>http://cs.wikipedia.org/wiki/Soubor:Wheat_field.jpg</a:t>
            </a:r>
            <a:endParaRPr lang="cs-CZ" sz="1200" dirty="0" smtClean="0"/>
          </a:p>
          <a:p>
            <a:pPr>
              <a:buNone/>
            </a:pPr>
            <a:r>
              <a:rPr lang="en-US" sz="1200" dirty="0" smtClean="0"/>
              <a:t> 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>
              <a:latin typeface="Arial" charset="0"/>
              <a:cs typeface="Arial" charset="0"/>
            </a:endParaRPr>
          </a:p>
          <a:p>
            <a:endParaRPr lang="cs-CZ" sz="1200" dirty="0" smtClean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File:Pears.jpg.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09:51, 24 </a:t>
            </a:r>
            <a:r>
              <a:rPr lang="cs-CZ" sz="1200" dirty="0" err="1" smtClean="0"/>
              <a:t>March</a:t>
            </a:r>
            <a:r>
              <a:rPr lang="cs-CZ" sz="1200" dirty="0" smtClean="0"/>
              <a:t> 2005 [cit. 2013-04-27]. Dostupné z: </a:t>
            </a:r>
            <a:r>
              <a:rPr lang="cs-CZ" sz="1200" dirty="0" smtClean="0">
                <a:hlinkClick r:id="rId2"/>
              </a:rPr>
              <a:t>http://en.wikipedia.org/wiki/File:Pears.jpg</a:t>
            </a:r>
            <a:endParaRPr lang="cs-CZ" sz="1200" dirty="0" smtClean="0"/>
          </a:p>
          <a:p>
            <a:r>
              <a:rPr lang="cs-CZ" sz="1200" dirty="0" smtClean="0"/>
              <a:t> Soubor:Regenwurm1.jpg.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22. 8. 2008, 16:33 [cit. 2013-04-27]. Dostupné z: </a:t>
            </a:r>
            <a:r>
              <a:rPr lang="cs-CZ" sz="1200" dirty="0" smtClean="0">
                <a:hlinkClick r:id="rId3"/>
              </a:rPr>
              <a:t>http://cs.wikipedia.org/wiki/Soubor:Regenwurm1.jpg</a:t>
            </a:r>
            <a:endParaRPr lang="cs-CZ" sz="1200" dirty="0" smtClean="0"/>
          </a:p>
          <a:p>
            <a:r>
              <a:rPr lang="cs-CZ" sz="1200" dirty="0" smtClean="0"/>
              <a:t> File:Maulwurf (</a:t>
            </a:r>
            <a:r>
              <a:rPr lang="cs-CZ" sz="1200" dirty="0" err="1" smtClean="0"/>
              <a:t>Talpa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15:40, 12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2011 [cit. 2013-04-27]. Dostupné z: </a:t>
            </a:r>
            <a:r>
              <a:rPr lang="cs-CZ" sz="1200" dirty="0" smtClean="0">
                <a:hlinkClick r:id="rId4"/>
              </a:rPr>
              <a:t>http://commons.wikimedia.org/wiki/File:Maulwurf_%28Talpa%29.jpg</a:t>
            </a:r>
            <a:endParaRPr lang="cs-CZ" sz="1200" dirty="0" smtClean="0"/>
          </a:p>
          <a:p>
            <a:r>
              <a:rPr lang="cs-CZ" sz="1200" dirty="0" smtClean="0"/>
              <a:t> File:Marmota </a:t>
            </a:r>
            <a:r>
              <a:rPr lang="cs-CZ" sz="1200" dirty="0" err="1" smtClean="0"/>
              <a:t>baibacina.jpg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14:03, 23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2010 [cit. 2013-04-27]. Dostupné z: </a:t>
            </a:r>
            <a:r>
              <a:rPr lang="cs-CZ" sz="1200" dirty="0" smtClean="0">
                <a:hlinkClick r:id="rId5"/>
              </a:rPr>
              <a:t>http://en.wikipedia.org/wiki/File:Marmota_baibacina.jpg</a:t>
            </a:r>
            <a:endParaRPr lang="cs-CZ" sz="1200" dirty="0" smtClean="0"/>
          </a:p>
          <a:p>
            <a:r>
              <a:rPr lang="cs-CZ" sz="1200" dirty="0" smtClean="0"/>
              <a:t> Vlastní kresba, autor:  Vašek Martinec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Hestemøj.jpg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15. 7. 2005, 09:30 [cit. 2013-04-28]. Dostupné z: </a:t>
            </a:r>
            <a:r>
              <a:rPr lang="cs-CZ" sz="1200" dirty="0" smtClean="0">
                <a:hlinkClick r:id="rId6"/>
              </a:rPr>
              <a:t>http://cs.wikipedia.org/wiki/Soubor:Hestem%C3%B8j.jpg</a:t>
            </a:r>
            <a:endParaRPr lang="cs-CZ" sz="1200" dirty="0" smtClean="0"/>
          </a:p>
          <a:p>
            <a:r>
              <a:rPr lang="cs-CZ" sz="1200" dirty="0" smtClean="0"/>
              <a:t>Soubor:NH2CONH2.png.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7. 8. 2011, 06:25 [cit. 2013-04-28]. Dostupné z: </a:t>
            </a:r>
            <a:r>
              <a:rPr lang="cs-CZ" sz="1200" dirty="0" smtClean="0">
                <a:hlinkClick r:id="rId7"/>
              </a:rPr>
              <a:t>http://cs.wikipedia.org/wiki/Soubor:NH2CONH2.png</a:t>
            </a:r>
            <a:endParaRPr lang="cs-CZ" sz="1200" dirty="0" smtClean="0"/>
          </a:p>
          <a:p>
            <a:r>
              <a:rPr lang="cs-CZ" sz="1200" dirty="0" smtClean="0"/>
              <a:t>File:Dieselschlepper </a:t>
            </a:r>
            <a:r>
              <a:rPr lang="cs-CZ" sz="1200" dirty="0" err="1" smtClean="0"/>
              <a:t>OE.jpg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14:49, 29 </a:t>
            </a:r>
            <a:r>
              <a:rPr lang="cs-CZ" sz="1200" dirty="0" err="1" smtClean="0"/>
              <a:t>November</a:t>
            </a:r>
            <a:r>
              <a:rPr lang="cs-CZ" sz="1200" dirty="0" smtClean="0"/>
              <a:t> 2006 [cit. 2013-04-28]. Dostupné z: </a:t>
            </a:r>
            <a:r>
              <a:rPr lang="cs-CZ" sz="1200" dirty="0" smtClean="0">
                <a:hlinkClick r:id="rId8"/>
              </a:rPr>
              <a:t>http://commons.wikimedia.org/wiki/File:Dieselschlepper_OE.jpg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Anotace: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s </a:t>
            </a:r>
            <a:r>
              <a:rPr lang="cs-CZ" dirty="0" smtClean="0"/>
              <a:t>významem půdy.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vysvětluje základní probíranou látku podle ŠVP a názorně žáky poučí o významu půdy.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přírodověda 4. </a:t>
            </a:r>
            <a:r>
              <a:rPr lang="cs-CZ" dirty="0" smtClean="0"/>
              <a:t>ročníku.</a:t>
            </a:r>
            <a:endParaRPr lang="cs-CZ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dirty="0"/>
              <a:t>Tento materiál vznikl jako doplňující materiál k učebnici: </a:t>
            </a:r>
            <a:r>
              <a:rPr lang="cs-CZ" altLang="cs-CZ" dirty="0">
                <a:latin typeface="Arial" panose="020B0604020202020204" pitchFamily="34" charset="0"/>
              </a:rPr>
              <a:t>ŠTIKOVÁ, Věra. </a:t>
            </a:r>
            <a:r>
              <a:rPr lang="cs-CZ" altLang="cs-CZ" i="1" dirty="0">
                <a:latin typeface="Arial" panose="020B0604020202020204" pitchFamily="34" charset="0"/>
              </a:rPr>
              <a:t>Člověk a jeho svět: přírodověda pro 4. ročník</a:t>
            </a:r>
            <a:r>
              <a:rPr lang="cs-CZ" altLang="cs-CZ" dirty="0">
                <a:latin typeface="Arial" panose="020B0604020202020204" pitchFamily="34" charset="0"/>
              </a:rPr>
              <a:t>. 2. vyd. Bratislavská 23d, 602 00 Brno: NOVÁ ŠKOLA, s. r. o., 2011. ISBN 978-80-7289-211-2.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Soubor:</a:t>
            </a:r>
            <a:r>
              <a:rPr lang="cs-CZ" sz="1200" dirty="0" err="1" smtClean="0"/>
              <a:t>Plowing</a:t>
            </a:r>
            <a:r>
              <a:rPr lang="cs-CZ" sz="1200" dirty="0" smtClean="0"/>
              <a:t> </a:t>
            </a:r>
            <a:r>
              <a:rPr lang="cs-CZ" sz="1200" dirty="0" err="1" smtClean="0"/>
              <a:t>ecomat.jpg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1. 7. 2009, 14:52 [cit. 2013-04-28]. Dostupné z: </a:t>
            </a:r>
            <a:r>
              <a:rPr lang="cs-CZ" sz="1200" dirty="0" smtClean="0">
                <a:hlinkClick r:id="rId2"/>
              </a:rPr>
              <a:t>http://cs.wikipedia.org/wiki/Soubor:Plowing_ecomat.jpg</a:t>
            </a:r>
            <a:endParaRPr lang="cs-CZ" sz="1200" dirty="0" smtClean="0"/>
          </a:p>
          <a:p>
            <a:r>
              <a:rPr lang="cs-CZ" sz="1200" dirty="0" smtClean="0"/>
              <a:t> File:Havekompostbunke.jpg.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12:28, 18 </a:t>
            </a:r>
            <a:r>
              <a:rPr lang="cs-CZ" sz="1200" dirty="0" err="1" smtClean="0"/>
              <a:t>March</a:t>
            </a:r>
            <a:r>
              <a:rPr lang="cs-CZ" sz="1200" dirty="0" smtClean="0"/>
              <a:t> 2005 [cit. 2013-04-28]. Dostupné z: </a:t>
            </a:r>
            <a:r>
              <a:rPr lang="cs-CZ" sz="1200" dirty="0" smtClean="0">
                <a:hlinkClick r:id="rId3"/>
              </a:rPr>
              <a:t>http://commons.wikimedia.org/wiki/File:Havekompostbunke.jpg</a:t>
            </a:r>
            <a:endParaRPr lang="cs-CZ" sz="1200" dirty="0" smtClean="0"/>
          </a:p>
          <a:p>
            <a:r>
              <a:rPr lang="cs-CZ" sz="1200" dirty="0" smtClean="0"/>
              <a:t> File:BurningOffFieldsInTheEveningInSouthGeorgia.jpg.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13:46, 28 </a:t>
            </a:r>
            <a:r>
              <a:rPr lang="cs-CZ" sz="1200" dirty="0" err="1" smtClean="0"/>
              <a:t>October</a:t>
            </a:r>
            <a:r>
              <a:rPr lang="cs-CZ" sz="1200" dirty="0" smtClean="0"/>
              <a:t> 2010 [cit. 2013-04-29]. Dostupné z: </a:t>
            </a:r>
            <a:r>
              <a:rPr lang="cs-CZ" sz="1200" dirty="0" smtClean="0">
                <a:hlinkClick r:id="rId4"/>
              </a:rPr>
              <a:t>http://en.wikipedia.org/wiki/File:BurningOffFieldsInTheEveningInSouthGeorgia.jpg</a:t>
            </a:r>
            <a:endParaRPr lang="cs-CZ" sz="1200" dirty="0" smtClean="0"/>
          </a:p>
          <a:p>
            <a:r>
              <a:rPr lang="cs-CZ" sz="1200" dirty="0" smtClean="0"/>
              <a:t> File:Autumn </a:t>
            </a:r>
            <a:r>
              <a:rPr lang="cs-CZ" sz="1200" dirty="0" err="1" smtClean="0"/>
              <a:t>burn</a:t>
            </a:r>
            <a:r>
              <a:rPr lang="cs-CZ" sz="1200" dirty="0" smtClean="0"/>
              <a:t> 2.jpg.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10:43, 19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2008 [cit. 2013-04-29]. Dostupné z: </a:t>
            </a:r>
            <a:r>
              <a:rPr lang="cs-CZ" sz="1200" dirty="0" smtClean="0">
                <a:hlinkClick r:id="rId5"/>
              </a:rPr>
              <a:t>http://commons.wikimedia.org/wiki/File:Autumn_burn_2.jpg</a:t>
            </a:r>
            <a:endParaRPr lang="cs-CZ" sz="1200" dirty="0" smtClean="0"/>
          </a:p>
          <a:p>
            <a:r>
              <a:rPr lang="cs-CZ" sz="1200" dirty="0" smtClean="0"/>
              <a:t> Soubor:</a:t>
            </a:r>
            <a:r>
              <a:rPr lang="cs-CZ" sz="1200" dirty="0" err="1" smtClean="0"/>
              <a:t>Sremski</a:t>
            </a:r>
            <a:r>
              <a:rPr lang="cs-CZ" sz="1200" dirty="0" smtClean="0"/>
              <a:t> </a:t>
            </a:r>
            <a:r>
              <a:rPr lang="cs-CZ" sz="1200" dirty="0" err="1" smtClean="0"/>
              <a:t>Karlovci</a:t>
            </a:r>
            <a:r>
              <a:rPr lang="cs-CZ" sz="1200" dirty="0" smtClean="0"/>
              <a:t>, </a:t>
            </a:r>
            <a:r>
              <a:rPr lang="cs-CZ" sz="1200" dirty="0" err="1" smtClean="0"/>
              <a:t>Stražilovski</a:t>
            </a:r>
            <a:r>
              <a:rPr lang="cs-CZ" sz="1200" dirty="0" smtClean="0"/>
              <a:t> put, vypalování trávy.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4. 2011, 20:15 [cit. 2013-04-29]. Dostupné z: </a:t>
            </a:r>
            <a:r>
              <a:rPr lang="cs-CZ" sz="1200" dirty="0" smtClean="0">
                <a:hlinkClick r:id="rId6"/>
              </a:rPr>
              <a:t>http://cs.wikipedia.org/wiki/Soubor:Sremski_Karlovci,_Stra%C5%BEilovski_put,_</a:t>
            </a:r>
            <a:r>
              <a:rPr lang="cs-CZ" sz="1200" dirty="0" smtClean="0">
                <a:hlinkClick r:id="rId6"/>
              </a:rPr>
              <a:t>vypalov%C3%A1n%C3%AD_tr%C3%A1vy.jpg</a:t>
            </a:r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Neživou přírodu tvoří: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accent1"/>
                </a:solidFill>
              </a:rPr>
              <a:t>voda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vzduch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996600"/>
                </a:solidFill>
              </a:rPr>
              <a:t>minerály a horniny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008000"/>
                </a:solidFill>
              </a:rPr>
              <a:t>půda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teplo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FF00"/>
                </a:solidFill>
              </a:rPr>
              <a:t>světlo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14897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204864"/>
            <a:ext cx="1668835" cy="7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348880"/>
            <a:ext cx="1152128" cy="96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3140968"/>
            <a:ext cx="899592" cy="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356992"/>
            <a:ext cx="80206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437112"/>
            <a:ext cx="10484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861048"/>
            <a:ext cx="1067569" cy="8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6600"/>
                </a:solidFill>
              </a:rPr>
              <a:t>Jak vzniká půda?</a:t>
            </a:r>
            <a:endParaRPr lang="cs-CZ" dirty="0">
              <a:solidFill>
                <a:srgbClr val="99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 horniny a minerály působí </a:t>
            </a:r>
            <a:r>
              <a:rPr lang="cs-CZ" dirty="0" smtClean="0">
                <a:solidFill>
                  <a:srgbClr val="0000CC"/>
                </a:solidFill>
              </a:rPr>
              <a:t>mráz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vítr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déšť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F9D607"/>
                </a:solidFill>
              </a:rPr>
              <a:t>sluneční záření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Postupně se narušují a rozpadají neboli</a:t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z _ _ _ _ _ _ _ _ </a:t>
            </a:r>
            <a:r>
              <a:rPr lang="cs-CZ" dirty="0" err="1" smtClean="0">
                <a:solidFill>
                  <a:srgbClr val="00B050"/>
                </a:solidFill>
              </a:rPr>
              <a:t>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Zvětralé minerály a horniny se obohacují o živiny z odumřelých těl </a:t>
            </a:r>
            <a:r>
              <a:rPr lang="cs-CZ" dirty="0" smtClean="0">
                <a:solidFill>
                  <a:srgbClr val="00B050"/>
                </a:solidFill>
              </a:rPr>
              <a:t>r _ _ _ _ _ n </a:t>
            </a:r>
            <a:r>
              <a:rPr lang="cs-CZ" dirty="0" smtClean="0"/>
              <a:t>a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ž _ _ _ _ _ _ </a:t>
            </a:r>
            <a:r>
              <a:rPr lang="cs-CZ" dirty="0" err="1" smtClean="0">
                <a:solidFill>
                  <a:srgbClr val="00B050"/>
                </a:solidFill>
              </a:rPr>
              <a:t>ů</a:t>
            </a:r>
            <a:r>
              <a:rPr lang="cs-CZ" dirty="0" smtClean="0"/>
              <a:t>.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8177"/>
            <a:ext cx="750940" cy="7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80928"/>
            <a:ext cx="66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340768"/>
            <a:ext cx="12582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412776"/>
            <a:ext cx="769349" cy="7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6600"/>
                </a:solidFill>
              </a:rPr>
              <a:t>Jak vzniká půda?</a:t>
            </a:r>
            <a:endParaRPr lang="cs-CZ" dirty="0">
              <a:solidFill>
                <a:srgbClr val="99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horniny a minerály působí </a:t>
            </a:r>
            <a:r>
              <a:rPr lang="cs-CZ" dirty="0" smtClean="0">
                <a:solidFill>
                  <a:srgbClr val="0000CC"/>
                </a:solidFill>
              </a:rPr>
              <a:t>mráz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vítr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déšť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F9D607"/>
                </a:solidFill>
              </a:rPr>
              <a:t>sluneční záření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Postupně se narušují a rozpadají neboli</a:t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zvětrávají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Zvětralé minerály a horniny se obohacují o živiny z odumřelých těl </a:t>
            </a:r>
            <a:r>
              <a:rPr lang="cs-CZ" dirty="0" smtClean="0">
                <a:solidFill>
                  <a:srgbClr val="00B050"/>
                </a:solidFill>
              </a:rPr>
              <a:t>rostlin </a:t>
            </a:r>
            <a:r>
              <a:rPr lang="cs-CZ" dirty="0" smtClean="0"/>
              <a:t>a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živočichů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Martincovi\AppData\Local\Temp\Temporary Internet Files\Content.IE5\WFKI9TEQ\MC9001049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97152"/>
            <a:ext cx="1826057" cy="18278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zdrojem </a:t>
            </a:r>
            <a:r>
              <a:rPr lang="cs-CZ" dirty="0" smtClean="0">
                <a:solidFill>
                  <a:srgbClr val="F39900"/>
                </a:solidFill>
              </a:rPr>
              <a:t>živin</a:t>
            </a:r>
            <a:r>
              <a:rPr lang="cs-CZ" dirty="0" smtClean="0"/>
              <a:t> pro rostliny. </a:t>
            </a:r>
          </a:p>
          <a:p>
            <a:r>
              <a:rPr lang="cs-CZ" dirty="0" smtClean="0"/>
              <a:t>Rostliny je čerpají pomocí kořenů.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a/ab/Primary_and_secondary_cotton_ro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4608512" cy="3456385"/>
          </a:xfrm>
          <a:prstGeom prst="rect">
            <a:avLst/>
          </a:prstGeom>
          <a:noFill/>
        </p:spPr>
      </p:pic>
      <p:pic>
        <p:nvPicPr>
          <p:cNvPr id="2052" name="Picture 4" descr="C:\Users\Martincovi\AppData\Local\Temp\Temporary Internet Files\Content.IE5\WFKI9TEQ\MP9004022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2811860" cy="22494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Poskytuje </a:t>
            </a:r>
            <a:r>
              <a:rPr lang="cs-CZ" dirty="0" smtClean="0">
                <a:solidFill>
                  <a:srgbClr val="996600"/>
                </a:solidFill>
              </a:rPr>
              <a:t>oporu kořenům rostlin</a:t>
            </a:r>
            <a:r>
              <a:rPr lang="cs-CZ" dirty="0" smtClean="0"/>
              <a:t>.</a:t>
            </a:r>
          </a:p>
          <a:p>
            <a:pPr lvl="1">
              <a:buNone/>
            </a:pPr>
            <a:r>
              <a:rPr lang="cs-CZ" dirty="0" smtClean="0"/>
              <a:t>   Jestliže tato opora chybí, dochází k vyvrácení (např. polom).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File:Tree roots cross section800pxRac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386273" cy="324036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Člověk používá půdu </a:t>
            </a:r>
            <a:r>
              <a:rPr lang="cs-CZ" dirty="0" smtClean="0">
                <a:solidFill>
                  <a:srgbClr val="008000"/>
                </a:solidFill>
              </a:rPr>
              <a:t>k pěstování užitkových rostlin</a:t>
            </a:r>
            <a:r>
              <a:rPr lang="cs-CZ" dirty="0" smtClean="0"/>
              <a:t>, které jsou nezbytnou součástí jeho potravy.</a:t>
            </a:r>
            <a:endParaRPr lang="cs-CZ" dirty="0"/>
          </a:p>
        </p:txBody>
      </p:sp>
      <p:pic>
        <p:nvPicPr>
          <p:cNvPr id="21510" name="Picture 6" descr="File:Carrots with 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2887003" cy="1944216"/>
          </a:xfrm>
          <a:prstGeom prst="rect">
            <a:avLst/>
          </a:prstGeom>
          <a:noFill/>
        </p:spPr>
      </p:pic>
      <p:pic>
        <p:nvPicPr>
          <p:cNvPr id="21512" name="Picture 8" descr="Soubor:Wheat 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2381250" cy="3305175"/>
          </a:xfrm>
          <a:prstGeom prst="rect">
            <a:avLst/>
          </a:prstGeom>
          <a:noFill/>
        </p:spPr>
      </p:pic>
      <p:pic>
        <p:nvPicPr>
          <p:cNvPr id="21514" name="Picture 10" descr="File:Pe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2173223" cy="3312368"/>
          </a:xfrm>
          <a:prstGeom prst="rect">
            <a:avLst/>
          </a:prstGeom>
          <a:noFill/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7727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27584" y="51571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zelenina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3928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obilí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24328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ovoce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31409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</a:rPr>
              <a:t>Například:</a:t>
            </a: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13" name="Picture 9" descr="C:\Users\Martincovi\AppData\Local\Microsoft\Windows\Temporary Internet Files\Content.IE5\9ZR4SAU8\MM90028392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0112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Půda je </a:t>
            </a:r>
            <a:r>
              <a:rPr lang="cs-CZ" dirty="0" smtClean="0">
                <a:solidFill>
                  <a:srgbClr val="FF0101"/>
                </a:solidFill>
              </a:rPr>
              <a:t>domovem</a:t>
            </a:r>
            <a:r>
              <a:rPr lang="cs-CZ" dirty="0" smtClean="0"/>
              <a:t> mnoha </a:t>
            </a:r>
            <a:r>
              <a:rPr lang="cs-CZ" dirty="0" smtClean="0">
                <a:solidFill>
                  <a:srgbClr val="FF0101"/>
                </a:solidFill>
              </a:rPr>
              <a:t>živočichů</a:t>
            </a:r>
            <a:r>
              <a:rPr lang="cs-CZ" dirty="0" smtClean="0"/>
              <a:t>, kteří jsou významnou součástí potravního řetězce.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Soubor:Regenwur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2292735" cy="2304256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24658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Martincovi\AppData\Local\Temp\Temporary Internet Files\Content.IE5\2P3KGX7N\MC90043391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949280"/>
            <a:ext cx="720080" cy="720080"/>
          </a:xfrm>
          <a:prstGeom prst="rect">
            <a:avLst/>
          </a:prstGeom>
          <a:noFill/>
        </p:spPr>
      </p:pic>
      <p:pic>
        <p:nvPicPr>
          <p:cNvPr id="24583" name="Picture 7" descr="C:\Users\Martincovi\AppData\Local\Temp\Temporary Internet Files\Content.IE5\WFKI9TEQ\MC9004339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877272"/>
            <a:ext cx="852488" cy="852488"/>
          </a:xfrm>
          <a:prstGeom prst="rect">
            <a:avLst/>
          </a:prstGeom>
          <a:noFill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140968"/>
            <a:ext cx="3015329" cy="24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11560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žížala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53012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krtek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svišť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4592" name="Picture 16" descr="C:\Users\Martincovi\AppData\Local\Temp\Temporary Internet Files\Content.IE5\JFKDFPYH\MC90032447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589240"/>
            <a:ext cx="1494363" cy="1076560"/>
          </a:xfrm>
          <a:prstGeom prst="rect">
            <a:avLst/>
          </a:prstGeom>
          <a:noFill/>
        </p:spPr>
      </p:pic>
      <p:pic>
        <p:nvPicPr>
          <p:cNvPr id="24595" name="Picture 19" descr="C:\Users\Martincovi\AppData\Local\Temp\Temporary Internet Files\Content.IE5\A7FDIG19\MC90044139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301208"/>
            <a:ext cx="1319331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4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Vlastní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1365</Words>
  <Application>Microsoft Office PowerPoint</Application>
  <PresentationFormat>Předvádění na obrazovce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Motiv sady Office</vt:lpstr>
      <vt:lpstr>Význam půdy</vt:lpstr>
      <vt:lpstr>Anotace:</vt:lpstr>
      <vt:lpstr>Půda</vt:lpstr>
      <vt:lpstr>Jak vzniká půda?</vt:lpstr>
      <vt:lpstr>Jak vzniká půda?</vt:lpstr>
      <vt:lpstr>Význam půdy</vt:lpstr>
      <vt:lpstr>Význam půdy</vt:lpstr>
      <vt:lpstr>Význam půdy</vt:lpstr>
      <vt:lpstr>Význam půdy</vt:lpstr>
      <vt:lpstr>Obdělávání půdy</vt:lpstr>
      <vt:lpstr>Kompost</vt:lpstr>
      <vt:lpstr>Obdělávání půdy</vt:lpstr>
      <vt:lpstr>POZOR</vt:lpstr>
      <vt:lpstr>Ochrana půdy</vt:lpstr>
      <vt:lpstr>Ochrana půdy</vt:lpstr>
      <vt:lpstr>Úkoly</vt:lpstr>
      <vt:lpstr>Úkoly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půdy</dc:title>
  <dc:creator>Martincovi</dc:creator>
  <cp:lastModifiedBy>Martinec Vaclav</cp:lastModifiedBy>
  <cp:revision>49</cp:revision>
  <dcterms:created xsi:type="dcterms:W3CDTF">2013-04-27T15:59:13Z</dcterms:created>
  <dcterms:modified xsi:type="dcterms:W3CDTF">2014-11-21T20:06:20Z</dcterms:modified>
</cp:coreProperties>
</file>