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1884" autoAdjust="0"/>
  </p:normalViewPr>
  <p:slideViewPr>
    <p:cSldViewPr>
      <p:cViewPr>
        <p:scale>
          <a:sx n="125" d="100"/>
          <a:sy n="125" d="100"/>
        </p:scale>
        <p:origin x="-612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FECF-B5EC-4F55-A4F9-DC06CD549198}" type="datetimeFigureOut">
              <a:rPr lang="cs-CZ" smtClean="0"/>
              <a:pPr/>
              <a:t>23.11.2014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olumba_oenas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ommons.wikimedia.org/wiki/Oriolus_orio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yddanhemma.jpg?uselang=cs" TargetMode="External"/><Relationship Id="rId5" Type="http://schemas.openxmlformats.org/officeDocument/2006/relationships/hyperlink" Target="http://commons.wikimedia.org/wiki/Pernis_apivorus" TargetMode="External"/><Relationship Id="rId4" Type="http://schemas.openxmlformats.org/officeDocument/2006/relationships/hyperlink" Target="http://commons.wikimedia.org/wiki/Muscicapa_striat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tina_By_Wiki.JPG?uselang=cs" TargetMode="External"/><Relationship Id="rId2" Type="http://schemas.openxmlformats.org/officeDocument/2006/relationships/hyperlink" Target="http://commons.wikimedia.org/wiki/File:Kopratamm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commons.wikimedia.org/wiki/Accipiter_nisus" TargetMode="External"/><Relationship Id="rId4" Type="http://schemas.openxmlformats.org/officeDocument/2006/relationships/hyperlink" Target="http://commons.wikimedia.org/wiki/Dryocopus_marti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Buteo_buteo" TargetMode="External"/><Relationship Id="rId2" Type="http://schemas.openxmlformats.org/officeDocument/2006/relationships/hyperlink" Target="http://commons.wikimedia.org/wiki/Dendrocopos_maj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en.wikipedia.org/wiki/Insect_hot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Pří_276_Živá příroda_Zvířata v zimě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</a:t>
            </a:r>
            <a:r>
              <a:rPr lang="cs-CZ" dirty="0" smtClean="0"/>
              <a:t>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/>
          </a:bodyPr>
          <a:lstStyle/>
          <a:p>
            <a:pPr algn="ctr"/>
            <a:r>
              <a:rPr lang="cs-CZ" sz="4800" b="1" cap="none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Zvířata v zimě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75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Obratlovci – aktivní přezimování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Musí se chránit před chladem hustým kožíškem a pohybem</a:t>
            </a:r>
          </a:p>
          <a:p>
            <a:r>
              <a:rPr lang="cs-CZ" dirty="0" smtClean="0"/>
              <a:t>Živí se ze zásob nebo změní jídelníček</a:t>
            </a:r>
          </a:p>
          <a:p>
            <a:r>
              <a:rPr lang="cs-CZ" dirty="0" smtClean="0"/>
              <a:t>Při velkých mrazech se schovají do nor, skalních puklin,houštin, chrání se před větrem a sněhem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Úkryty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Skaliska, hromady kamenů – plazi, pavouci, ještěrky</a:t>
            </a:r>
          </a:p>
          <a:p>
            <a:r>
              <a:rPr lang="cs-CZ" dirty="0" smtClean="0"/>
              <a:t>Hromada větví a listí – obojživelníci, hmyz, malí savci</a:t>
            </a:r>
          </a:p>
          <a:p>
            <a:r>
              <a:rPr lang="cs-CZ" dirty="0" smtClean="0"/>
              <a:t>Kompost – užovky, drobní hlodavci </a:t>
            </a:r>
          </a:p>
          <a:p>
            <a:r>
              <a:rPr lang="cs-CZ" dirty="0" smtClean="0"/>
              <a:t>Budky, krmelce</a:t>
            </a:r>
          </a:p>
          <a:p>
            <a:r>
              <a:rPr lang="cs-CZ" dirty="0" smtClean="0"/>
              <a:t>Dutiny stromů, podzemní nory, pod pařezy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úkryt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61" y="928671"/>
            <a:ext cx="2395517" cy="1596014"/>
          </a:xfrm>
          <a:prstGeom prst="rect">
            <a:avLst/>
          </a:prstGeom>
        </p:spPr>
      </p:pic>
      <p:pic>
        <p:nvPicPr>
          <p:cNvPr id="3" name="Obrázek 2" descr="úkryt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000108"/>
            <a:ext cx="1950720" cy="1500198"/>
          </a:xfrm>
          <a:prstGeom prst="rect">
            <a:avLst/>
          </a:prstGeom>
        </p:spPr>
      </p:pic>
      <p:pic>
        <p:nvPicPr>
          <p:cNvPr id="4" name="Obrázek 3" descr="úkryt bez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78480" y="1000109"/>
            <a:ext cx="2365420" cy="1643074"/>
          </a:xfrm>
          <a:prstGeom prst="rect">
            <a:avLst/>
          </a:prstGeom>
        </p:spPr>
      </p:pic>
      <p:pic>
        <p:nvPicPr>
          <p:cNvPr id="5" name="Obrázek 4" descr="úkryt sršň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000372"/>
            <a:ext cx="2427326" cy="1606484"/>
          </a:xfrm>
          <a:prstGeom prst="rect">
            <a:avLst/>
          </a:prstGeom>
        </p:spPr>
      </p:pic>
      <p:pic>
        <p:nvPicPr>
          <p:cNvPr id="6" name="Obrázek 5" descr="úkryt zajíců a králíků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7" y="3000372"/>
            <a:ext cx="2269943" cy="1924462"/>
          </a:xfrm>
          <a:prstGeom prst="rect">
            <a:avLst/>
          </a:prstGeom>
        </p:spPr>
      </p:pic>
      <p:pic>
        <p:nvPicPr>
          <p:cNvPr id="7" name="Obrázek 6" descr="úktyt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2964652"/>
            <a:ext cx="2214578" cy="211391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86050" y="2857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Zimoviště</a:t>
            </a:r>
            <a:endParaRPr lang="cs-CZ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Péče myslivců v zimě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Přikrmují senem, řepou, kaštany, jablky, jeřabinami, bukvice, hrušky, mrkev, brambory, kamenná sůl</a:t>
            </a:r>
          </a:p>
          <a:p>
            <a:r>
              <a:rPr lang="cs-CZ" dirty="0" smtClean="0"/>
              <a:t>Ořezané větve stromů /zajíci, králíci/</a:t>
            </a:r>
          </a:p>
          <a:p>
            <a:r>
              <a:rPr lang="cs-CZ" dirty="0" smtClean="0"/>
              <a:t>Suché pečivo – doplněk stravy </a:t>
            </a:r>
          </a:p>
          <a:p>
            <a:r>
              <a:rPr lang="cs-CZ" dirty="0" smtClean="0"/>
              <a:t>Prohrnují cesty ke krmelcům</a:t>
            </a:r>
          </a:p>
          <a:p>
            <a:r>
              <a:rPr lang="cs-CZ" dirty="0" smtClean="0"/>
              <a:t>Potrava do krmítek – semena slunečnic, máku, ovesné vločky, strouhanka, ovoce, rozsekaná jádra ořechů, bobule šípků, lůj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Stopy zvířat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stopy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572428" cy="4000528"/>
          </a:xfr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Stopy zvířat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stopy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064318" cy="4143404"/>
          </a:xfr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Zdroje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mtClean="0"/>
              <a:t>Ing</a:t>
            </a:r>
            <a:r>
              <a:rPr lang="cs-CZ" dirty="0" smtClean="0"/>
              <a:t>. Zálešák Zdeněk Zalesak.ls138@</a:t>
            </a:r>
            <a:r>
              <a:rPr lang="cs-CZ" dirty="0" err="1" smtClean="0"/>
              <a:t>lesycr.cz</a:t>
            </a:r>
            <a:endParaRPr lang="cs-CZ" dirty="0" smtClean="0"/>
          </a:p>
          <a:p>
            <a:r>
              <a:rPr lang="cs-CZ" dirty="0" err="1" smtClean="0"/>
              <a:t>Oriolus</a:t>
            </a:r>
            <a:r>
              <a:rPr lang="cs-CZ" dirty="0" smtClean="0"/>
              <a:t> </a:t>
            </a:r>
            <a:r>
              <a:rPr lang="cs-CZ" dirty="0" err="1" smtClean="0"/>
              <a:t>oriolus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2"/>
              </a:rPr>
              <a:t>http://commons.wikimedia.org/wiki/Oriolus_oriolus</a:t>
            </a:r>
            <a:endParaRPr lang="cs-CZ" dirty="0" smtClean="0"/>
          </a:p>
          <a:p>
            <a:r>
              <a:rPr lang="cs-CZ" dirty="0" err="1" smtClean="0"/>
              <a:t>Columba</a:t>
            </a:r>
            <a:r>
              <a:rPr lang="cs-CZ" dirty="0" smtClean="0"/>
              <a:t> </a:t>
            </a:r>
            <a:r>
              <a:rPr lang="cs-CZ" dirty="0" err="1" smtClean="0"/>
              <a:t>oenas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3"/>
              </a:rPr>
              <a:t>http://commons.wikimedia.org/wiki/Columba_oenas</a:t>
            </a:r>
            <a:endParaRPr lang="cs-CZ" dirty="0" smtClean="0"/>
          </a:p>
          <a:p>
            <a:r>
              <a:rPr lang="cs-CZ" dirty="0" err="1" smtClean="0"/>
              <a:t>Muscicapa</a:t>
            </a:r>
            <a:r>
              <a:rPr lang="cs-CZ" dirty="0" smtClean="0"/>
              <a:t> </a:t>
            </a:r>
            <a:r>
              <a:rPr lang="cs-CZ" dirty="0" err="1" smtClean="0"/>
              <a:t>striata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4"/>
              </a:rPr>
              <a:t>http://commons.wikimedia.org/wiki/Muscicapa_striata</a:t>
            </a:r>
            <a:endParaRPr lang="cs-CZ" dirty="0" smtClean="0"/>
          </a:p>
          <a:p>
            <a:r>
              <a:rPr lang="cs-CZ" dirty="0" err="1" smtClean="0"/>
              <a:t>Pernis</a:t>
            </a:r>
            <a:r>
              <a:rPr lang="cs-CZ" dirty="0" smtClean="0"/>
              <a:t> </a:t>
            </a:r>
            <a:r>
              <a:rPr lang="cs-CZ" dirty="0" err="1" smtClean="0"/>
              <a:t>apivorus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5"/>
              </a:rPr>
              <a:t>http://commons.wikimedia.org/wiki/Pernis_apivorus</a:t>
            </a:r>
            <a:endParaRPr lang="cs-CZ" dirty="0" smtClean="0"/>
          </a:p>
          <a:p>
            <a:r>
              <a:rPr lang="cs-CZ" dirty="0" smtClean="0"/>
              <a:t>úkryt zvířat File:Hyddanhemma.jpg.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6"/>
              </a:rPr>
              <a:t>http://commons.wikimedia.org/wiki/File:Hyddanhemma.jpg?uselang=cs</a:t>
            </a:r>
            <a:endParaRPr lang="cs-CZ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Zdroje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File:Kopratamm.JPG.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2"/>
              </a:rPr>
              <a:t>http://commons.wikimedia.org/wiki/File:Kopratamm.JPG?uselang=cs</a:t>
            </a:r>
            <a:endParaRPr lang="cs-CZ" dirty="0" smtClean="0"/>
          </a:p>
          <a:p>
            <a:r>
              <a:rPr lang="cs-CZ" dirty="0" smtClean="0"/>
              <a:t>File:Platina By </a:t>
            </a:r>
            <a:r>
              <a:rPr lang="cs-CZ" dirty="0" err="1" smtClean="0"/>
              <a:t>Wiki.JPG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3"/>
              </a:rPr>
              <a:t>http://commons.wikimedia.org/wiki/File:Platina_By_Wiki.JPG?uselang=cs</a:t>
            </a:r>
            <a:endParaRPr lang="cs-CZ" dirty="0" smtClean="0"/>
          </a:p>
          <a:p>
            <a:r>
              <a:rPr lang="cs-CZ" dirty="0" err="1" smtClean="0"/>
              <a:t>Dryocopus</a:t>
            </a:r>
            <a:r>
              <a:rPr lang="cs-CZ" dirty="0" smtClean="0"/>
              <a:t> </a:t>
            </a:r>
            <a:r>
              <a:rPr lang="cs-CZ" dirty="0" err="1" smtClean="0"/>
              <a:t>martius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4"/>
              </a:rPr>
              <a:t>http://commons.wikimedia.org/wiki/Dryocopus_martius</a:t>
            </a:r>
            <a:endParaRPr lang="cs-CZ" dirty="0" smtClean="0"/>
          </a:p>
          <a:p>
            <a:r>
              <a:rPr lang="cs-CZ" dirty="0" err="1" smtClean="0"/>
              <a:t>Accipiter</a:t>
            </a:r>
            <a:r>
              <a:rPr lang="cs-CZ" dirty="0" smtClean="0"/>
              <a:t> </a:t>
            </a:r>
            <a:r>
              <a:rPr lang="cs-CZ" dirty="0" err="1" smtClean="0"/>
              <a:t>nisus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5"/>
              </a:rPr>
              <a:t>http://commons.wikimedia.org/wiki/Accipiter_nisus</a:t>
            </a:r>
            <a:endParaRPr lang="cs-CZ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500" dirty="0" err="1" smtClean="0"/>
              <a:t>Dendrocopos</a:t>
            </a:r>
            <a:r>
              <a:rPr lang="cs-CZ" sz="1500" dirty="0" smtClean="0"/>
              <a:t> major. In: </a:t>
            </a:r>
            <a:r>
              <a:rPr lang="cs-CZ" sz="1500" i="1" dirty="0" err="1" smtClean="0"/>
              <a:t>Wikipedia</a:t>
            </a:r>
            <a:r>
              <a:rPr lang="cs-CZ" sz="1500" i="1" dirty="0" smtClean="0"/>
              <a:t>: </a:t>
            </a:r>
            <a:r>
              <a:rPr lang="cs-CZ" sz="1500" i="1" dirty="0" err="1" smtClean="0"/>
              <a:t>the</a:t>
            </a:r>
            <a:r>
              <a:rPr lang="cs-CZ" sz="1500" i="1" dirty="0" smtClean="0"/>
              <a:t> free </a:t>
            </a:r>
            <a:r>
              <a:rPr lang="cs-CZ" sz="1500" i="1" dirty="0" err="1" smtClean="0"/>
              <a:t>encyclopedia</a:t>
            </a:r>
            <a:r>
              <a:rPr lang="cs-CZ" sz="1500" dirty="0" smtClean="0"/>
              <a:t> [online]. San </a:t>
            </a:r>
            <a:r>
              <a:rPr lang="cs-CZ" sz="1500" dirty="0" err="1" smtClean="0"/>
              <a:t>Francisco</a:t>
            </a:r>
            <a:r>
              <a:rPr lang="cs-CZ" sz="1500" dirty="0" smtClean="0"/>
              <a:t> (CA): </a:t>
            </a:r>
            <a:r>
              <a:rPr lang="cs-CZ" sz="1500" dirty="0" err="1" smtClean="0"/>
              <a:t>Wikimedia</a:t>
            </a:r>
            <a:r>
              <a:rPr lang="cs-CZ" sz="1500" dirty="0" smtClean="0"/>
              <a:t> </a:t>
            </a:r>
            <a:r>
              <a:rPr lang="cs-CZ" sz="1500" dirty="0" err="1" smtClean="0"/>
              <a:t>Foundation</a:t>
            </a:r>
            <a:r>
              <a:rPr lang="cs-CZ" sz="1500" dirty="0" smtClean="0"/>
              <a:t>, 2001- [cit. 2014-10-12]. Dostupné z: </a:t>
            </a:r>
            <a:r>
              <a:rPr lang="cs-CZ" sz="1500" dirty="0" smtClean="0">
                <a:hlinkClick r:id="rId2"/>
              </a:rPr>
              <a:t>http://commons.wikimedia.org/wiki/Dendrocopos_major</a:t>
            </a:r>
            <a:endParaRPr lang="cs-CZ" sz="1500" dirty="0" smtClean="0"/>
          </a:p>
          <a:p>
            <a:r>
              <a:rPr lang="en-US" sz="1500" dirty="0" err="1" smtClean="0"/>
              <a:t>Buteo</a:t>
            </a:r>
            <a:r>
              <a:rPr lang="en-US" sz="1500" dirty="0" smtClean="0"/>
              <a:t> </a:t>
            </a:r>
            <a:r>
              <a:rPr lang="en-US" sz="1500" dirty="0" err="1" smtClean="0"/>
              <a:t>buteo</a:t>
            </a:r>
            <a:r>
              <a:rPr lang="en-US" sz="1500" dirty="0" smtClean="0"/>
              <a:t>. In: </a:t>
            </a:r>
            <a:r>
              <a:rPr lang="en-US" sz="1500" i="1" dirty="0" smtClean="0"/>
              <a:t>Wikipedia: the free encyclopedia</a:t>
            </a:r>
            <a:r>
              <a:rPr lang="en-US" sz="1500" dirty="0" smtClean="0"/>
              <a:t> [online]. San Francisco (CA): Wikimedia Foundation, 2001- [cit. 2014-10-12]. </a:t>
            </a:r>
            <a:r>
              <a:rPr lang="en-US" sz="1500" dirty="0" err="1" smtClean="0"/>
              <a:t>Dostupné</a:t>
            </a:r>
            <a:r>
              <a:rPr lang="en-US" sz="1500" dirty="0" smtClean="0"/>
              <a:t> z: </a:t>
            </a:r>
            <a:r>
              <a:rPr lang="en-US" sz="1500" dirty="0" smtClean="0">
                <a:hlinkClick r:id="rId3"/>
              </a:rPr>
              <a:t>http://commons.wikimedia.org/wiki/Buteo_buteo</a:t>
            </a:r>
            <a:endParaRPr lang="cs-CZ" sz="1500" dirty="0" smtClean="0"/>
          </a:p>
          <a:p>
            <a:r>
              <a:rPr lang="cs-CZ" sz="1500" dirty="0" smtClean="0"/>
              <a:t>Úkryt hmyzu. In: </a:t>
            </a:r>
            <a:r>
              <a:rPr lang="cs-CZ" sz="1500" i="1" dirty="0" err="1" smtClean="0"/>
              <a:t>Wikipedia</a:t>
            </a:r>
            <a:r>
              <a:rPr lang="cs-CZ" sz="1500" i="1" dirty="0" smtClean="0"/>
              <a:t>: </a:t>
            </a:r>
            <a:r>
              <a:rPr lang="cs-CZ" sz="1500" i="1" dirty="0" err="1" smtClean="0"/>
              <a:t>the</a:t>
            </a:r>
            <a:r>
              <a:rPr lang="cs-CZ" sz="1500" i="1" dirty="0" smtClean="0"/>
              <a:t> free </a:t>
            </a:r>
            <a:r>
              <a:rPr lang="cs-CZ" sz="1500" i="1" dirty="0" err="1" smtClean="0"/>
              <a:t>encyclopedia</a:t>
            </a:r>
            <a:r>
              <a:rPr lang="cs-CZ" sz="1500" dirty="0" smtClean="0"/>
              <a:t> [online]. San </a:t>
            </a:r>
            <a:r>
              <a:rPr lang="cs-CZ" sz="1500" dirty="0" err="1" smtClean="0"/>
              <a:t>Francisco</a:t>
            </a:r>
            <a:r>
              <a:rPr lang="cs-CZ" sz="1500" dirty="0" smtClean="0"/>
              <a:t> (CA): </a:t>
            </a:r>
            <a:r>
              <a:rPr lang="cs-CZ" sz="1500" dirty="0" err="1" smtClean="0"/>
              <a:t>Wikimedia</a:t>
            </a:r>
            <a:r>
              <a:rPr lang="cs-CZ" sz="1500" dirty="0" smtClean="0"/>
              <a:t> </a:t>
            </a:r>
            <a:r>
              <a:rPr lang="cs-CZ" sz="1500" dirty="0" err="1" smtClean="0"/>
              <a:t>Foundation</a:t>
            </a:r>
            <a:r>
              <a:rPr lang="cs-CZ" sz="1500" dirty="0" smtClean="0"/>
              <a:t>, 2001- [cit. 2014-11-22]. Dostupné z: </a:t>
            </a:r>
            <a:r>
              <a:rPr lang="cs-CZ" sz="1500" dirty="0" smtClean="0">
                <a:hlinkClick r:id="rId4"/>
              </a:rPr>
              <a:t>http://en.wikipedia.org/wiki/Insect_hotel#mediaviewer/File:Insektenhotel_Kelheim.jpg</a:t>
            </a:r>
            <a:r>
              <a:rPr lang="cs-CZ" sz="1500" dirty="0" smtClean="0"/>
              <a:t> </a:t>
            </a:r>
          </a:p>
          <a:p>
            <a:endParaRPr lang="cs-CZ" sz="1500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Zdroje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získání dalších zajímavých informací o životě živočichů v zimním období.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o </a:t>
            </a:r>
            <a:r>
              <a:rPr lang="cs-CZ" smtClean="0"/>
              <a:t>stopách zvířat.</a:t>
            </a:r>
            <a:endParaRPr lang="cs-CZ" dirty="0" smtClean="0"/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Živočichové v zimě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 Bezobratlí 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50643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Hmyz</a:t>
            </a:r>
            <a:endParaRPr lang="cs-CZ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 přírodě, když se dobře díváme, se najde mnoho úkrytů, které jim pomáhají přežít dlouhé zimy. </a:t>
            </a:r>
          </a:p>
          <a:p>
            <a:r>
              <a:rPr lang="cs-CZ" dirty="0" smtClean="0"/>
              <a:t>Pod kameny – </a:t>
            </a:r>
            <a:r>
              <a:rPr lang="cs-CZ" dirty="0" err="1" smtClean="0"/>
              <a:t>kameny</a:t>
            </a:r>
            <a:r>
              <a:rPr lang="cs-CZ" dirty="0" smtClean="0"/>
              <a:t> jsou jako zimoviště vyhledávané. Zachycují sluneční paprsky a udrží si teplo déle než mokrá půda. </a:t>
            </a:r>
          </a:p>
          <a:p>
            <a:r>
              <a:rPr lang="cs-CZ" dirty="0" smtClean="0"/>
              <a:t>Výklenky, pukliny, štěrbiny do nichž se nedostane voda. </a:t>
            </a:r>
          </a:p>
          <a:p>
            <a:r>
              <a:rPr lang="cs-CZ" dirty="0" smtClean="0"/>
              <a:t>Ve skulinách kůry stromů, v dutinách v půdě.</a:t>
            </a:r>
          </a:p>
          <a:p>
            <a:r>
              <a:rPr lang="cs-CZ" dirty="0" smtClean="0"/>
              <a:t>Hromada větví a listí, kompost, zídky, obrubníky, na půdách, ve sklepech domů. </a:t>
            </a:r>
          </a:p>
          <a:p>
            <a:r>
              <a:rPr lang="cs-CZ" dirty="0" smtClean="0"/>
              <a:t>Dospělí jedinci většinou hynou a zimu přečkají pouze jejich vajíčka, larvy nebo kukly.</a:t>
            </a:r>
            <a:endParaRPr lang="cs-CZ" dirty="0"/>
          </a:p>
        </p:txBody>
      </p:sp>
      <p:pic>
        <p:nvPicPr>
          <p:cNvPr id="6" name="Obrázek 5" descr="úkryt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3" y="3500438"/>
            <a:ext cx="2546004" cy="2157083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9" name="Zástupný symbol pro obsah 8" descr="Trudnatec pásovaný (Fomitopsis pinicola)_na kmenu buk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14810" y="1357298"/>
            <a:ext cx="2786082" cy="152825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úktyt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392886"/>
            <a:ext cx="3095647" cy="2321734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8" name="Obrázek 7" descr="Pískovcová skála_proti Zlámaným mostů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071810"/>
            <a:ext cx="3000396" cy="2643206"/>
          </a:xfrm>
          <a:prstGeom prst="rect">
            <a:avLst/>
          </a:prstGeom>
        </p:spPr>
      </p:pic>
      <p:pic>
        <p:nvPicPr>
          <p:cNvPr id="10" name="Obrázek 9" descr="Skalní (pískovcový) masiv Karlova ská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0368" y="357166"/>
            <a:ext cx="4017846" cy="2286016"/>
          </a:xfrm>
          <a:prstGeom prst="rect">
            <a:avLst/>
          </a:prstGeom>
        </p:spPr>
      </p:pic>
      <p:pic>
        <p:nvPicPr>
          <p:cNvPr id="11" name="Obrázek 10" descr="Retenční nádrž na Vildakru_v pozadí Lipová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214686"/>
            <a:ext cx="400052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Obratlovci v zimě - ptáci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1. stěhovaví  - odlet do teplejších oblastí /Afrika, Středomoří/. Jsou to ptáci hmyzožraví (jiřička, vlaštovka)nebo ptáci živící se obojživelníky(čáp). </a:t>
            </a:r>
          </a:p>
          <a:p>
            <a:pPr>
              <a:buNone/>
            </a:pPr>
            <a:r>
              <a:rPr lang="cs-CZ" dirty="0" smtClean="0"/>
              <a:t>     Na jaře se vrací,aby vyvedli mladé v místech, kde mají hojnost potravy/migrace/ </a:t>
            </a:r>
          </a:p>
          <a:p>
            <a:pPr>
              <a:buNone/>
            </a:pPr>
            <a:r>
              <a:rPr lang="cs-CZ" dirty="0" smtClean="0"/>
              <a:t>    holub doupňák, lejsek šedý, včelojed lesní, žluva hajní </a:t>
            </a:r>
          </a:p>
          <a:p>
            <a:r>
              <a:rPr lang="cs-CZ" dirty="0" smtClean="0"/>
              <a:t>2.stálí – </a:t>
            </a:r>
            <a:r>
              <a:rPr lang="cs-CZ" dirty="0" err="1" smtClean="0"/>
              <a:t>dokáží</a:t>
            </a:r>
            <a:r>
              <a:rPr lang="cs-CZ" dirty="0" smtClean="0"/>
              <a:t> se během zimy uživit. Jsou to ptáci semenožraví nebo draví .</a:t>
            </a:r>
          </a:p>
          <a:p>
            <a:pPr>
              <a:buNone/>
            </a:pPr>
            <a:r>
              <a:rPr lang="cs-CZ" dirty="0" smtClean="0"/>
              <a:t>    krahujec obecný/může odlétat do JZ Evropy/, jestřáb lesní, strakapoud bělohřbetý, káně lesní          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84px-Columba_oenas_2- holub doupňá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4" y="571480"/>
            <a:ext cx="2101678" cy="184357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28596" y="25717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Holub doupňák</a:t>
            </a:r>
            <a:endParaRPr lang="cs-CZ" dirty="0"/>
          </a:p>
        </p:txBody>
      </p:sp>
      <p:pic>
        <p:nvPicPr>
          <p:cNvPr id="4" name="Obrázek 3" descr="800px-Oriolus_oriolus -žluva hajn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91492"/>
            <a:ext cx="2348245" cy="15087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43306" y="25717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Žluva hajní</a:t>
            </a:r>
            <a:endParaRPr lang="cs-CZ" dirty="0"/>
          </a:p>
        </p:txBody>
      </p:sp>
      <p:pic>
        <p:nvPicPr>
          <p:cNvPr id="6" name="Obrázek 5" descr="Muscicapa_striata_1_(Martin_Mecnarowski) - lejsek šed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768097"/>
            <a:ext cx="1857388" cy="13546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86578" y="25003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Lejsek šedý</a:t>
            </a:r>
            <a:endParaRPr lang="cs-CZ" dirty="0"/>
          </a:p>
        </p:txBody>
      </p:sp>
      <p:pic>
        <p:nvPicPr>
          <p:cNvPr id="8" name="Obrázek 7" descr="včelojed lesn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5" y="3429000"/>
            <a:ext cx="1571635" cy="239181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Včelojed lesní</a:t>
            </a:r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1429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Stálí</a:t>
            </a:r>
            <a:endParaRPr lang="cs-CZ" dirty="0"/>
          </a:p>
        </p:txBody>
      </p:sp>
      <p:pic>
        <p:nvPicPr>
          <p:cNvPr id="3" name="Obrázek 2" descr="484px-Dryocopus_martius - datel čern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9449" y="714356"/>
            <a:ext cx="1673963" cy="207170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14348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Datel černý</a:t>
            </a:r>
            <a:endParaRPr lang="cs-CZ" dirty="0"/>
          </a:p>
        </p:txBody>
      </p:sp>
      <p:pic>
        <p:nvPicPr>
          <p:cNvPr id="5" name="Obrázek 4" descr="Accipiter_nisus_Meneer_Zjeroen - krahujec obecn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642918"/>
            <a:ext cx="1381136" cy="20717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43240" y="292893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Krahujec obecný</a:t>
            </a:r>
            <a:endParaRPr lang="cs-CZ" dirty="0"/>
          </a:p>
        </p:txBody>
      </p:sp>
      <p:pic>
        <p:nvPicPr>
          <p:cNvPr id="7" name="Obrázek 6" descr="Dendrocopos_major_3_(Marek_Szczepanek) - strakapoud velk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00043"/>
            <a:ext cx="1714512" cy="22021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857884" y="292893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Strakapoud  velký</a:t>
            </a:r>
            <a:endParaRPr lang="cs-CZ" dirty="0"/>
          </a:p>
        </p:txBody>
      </p:sp>
      <p:pic>
        <p:nvPicPr>
          <p:cNvPr id="10" name="Obrázek 9" descr="450px-Buteo_buteo_-Scotland-8 - káně lesn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3" y="3659187"/>
            <a:ext cx="1571636" cy="19843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85786" y="60007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Káně lesní</a:t>
            </a:r>
            <a:endParaRPr lang="cs-CZ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6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Obratlovci – zimní spánek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celou zimu /plch, ježek, sysel, hadi, ještěrky, netopýři/</a:t>
            </a:r>
          </a:p>
          <a:p>
            <a:pPr>
              <a:buNone/>
            </a:pPr>
            <a:r>
              <a:rPr lang="cs-CZ" dirty="0" smtClean="0"/>
              <a:t>    -nejedí, nepijí, tělesná teplota klesá na úroveň teploty prostředí</a:t>
            </a:r>
          </a:p>
          <a:p>
            <a:r>
              <a:rPr lang="cs-CZ" dirty="0" smtClean="0"/>
              <a:t>Nepravidelný spánek, opouštějí svůj úkryt /medvěd, jezevec/</a:t>
            </a:r>
          </a:p>
          <a:p>
            <a:pPr>
              <a:buNone/>
            </a:pPr>
            <a:r>
              <a:rPr lang="cs-CZ" dirty="0" smtClean="0"/>
              <a:t>    - dělají si zásoby jídla do svých skrýší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947</Words>
  <Application>Microsoft Office PowerPoint</Application>
  <PresentationFormat>Předvádění na obrazovce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  Zvířata v zimě</vt:lpstr>
      <vt:lpstr>Snímek 2</vt:lpstr>
      <vt:lpstr>Živočichové v zimě</vt:lpstr>
      <vt:lpstr>Hmyz</vt:lpstr>
      <vt:lpstr>Snímek 5</vt:lpstr>
      <vt:lpstr>Obratlovci v zimě - ptáci</vt:lpstr>
      <vt:lpstr>Snímek 7</vt:lpstr>
      <vt:lpstr>Snímek 8</vt:lpstr>
      <vt:lpstr>Obratlovci – zimní spánek</vt:lpstr>
      <vt:lpstr>Obratlovci – aktivní přezimování</vt:lpstr>
      <vt:lpstr>Úkryty</vt:lpstr>
      <vt:lpstr>Snímek 12</vt:lpstr>
      <vt:lpstr>Péče myslivců v zimě</vt:lpstr>
      <vt:lpstr>Stopy zvířat</vt:lpstr>
      <vt:lpstr>Stopy zvířat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Živočichové v zimě</dc:title>
  <dc:creator>Uzivatel</dc:creator>
  <cp:lastModifiedBy>Uzivatel</cp:lastModifiedBy>
  <cp:revision>82</cp:revision>
  <dcterms:created xsi:type="dcterms:W3CDTF">2013-07-17T10:39:03Z</dcterms:created>
  <dcterms:modified xsi:type="dcterms:W3CDTF">2014-11-23T17:52:59Z</dcterms:modified>
</cp:coreProperties>
</file>